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rts/colors1.xml" ContentType="application/vnd.ms-office.chartcolorstyle+xml"/>
  <Override PartName="/ppt/charts/style1.xml" ContentType="application/vnd.ms-office.chart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7"/>
  </p:notesMasterIdLst>
  <p:handoutMasterIdLst>
    <p:handoutMasterId r:id="rId18"/>
  </p:handoutMasterIdLst>
  <p:sldIdLst>
    <p:sldId id="361" r:id="rId2"/>
    <p:sldId id="454" r:id="rId3"/>
    <p:sldId id="469" r:id="rId4"/>
    <p:sldId id="453" r:id="rId5"/>
    <p:sldId id="456" r:id="rId6"/>
    <p:sldId id="457" r:id="rId7"/>
    <p:sldId id="459" r:id="rId8"/>
    <p:sldId id="458" r:id="rId9"/>
    <p:sldId id="461" r:id="rId10"/>
    <p:sldId id="462" r:id="rId11"/>
    <p:sldId id="463" r:id="rId12"/>
    <p:sldId id="468" r:id="rId13"/>
    <p:sldId id="465" r:id="rId14"/>
    <p:sldId id="466" r:id="rId15"/>
    <p:sldId id="467" r:id="rId16"/>
  </p:sldIdLst>
  <p:sldSz cx="9906000" cy="6858000" type="A4"/>
  <p:notesSz cx="7099300" cy="10234613"/>
  <p:custDataLst>
    <p:tags r:id="rId19"/>
  </p:custDataLst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4201" userDrawn="1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nne-Claire ABADIE" initials="AA" lastIdx="0" clrIdx="0">
    <p:extLst/>
  </p:cmAuthor>
  <p:cmAuthor id="2" name="Audrey MANH-TILLEUL" initials="AM" lastIdx="1" clrIdx="1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77D19"/>
    <a:srgbClr val="32A020"/>
    <a:srgbClr val="BD2E33"/>
    <a:srgbClr val="00215D"/>
    <a:srgbClr val="91C750"/>
    <a:srgbClr val="15ACB7"/>
    <a:srgbClr val="0B565C"/>
    <a:srgbClr val="7F7F7F"/>
    <a:srgbClr val="174653"/>
    <a:srgbClr val="10818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235" autoAdjust="0"/>
    <p:restoredTop sz="94660"/>
  </p:normalViewPr>
  <p:slideViewPr>
    <p:cSldViewPr snapToGrid="0">
      <p:cViewPr varScale="1">
        <p:scale>
          <a:sx n="73" d="100"/>
          <a:sy n="73" d="100"/>
        </p:scale>
        <p:origin x="-1032" y="-90"/>
      </p:cViewPr>
      <p:guideLst>
        <p:guide orient="horz" pos="4201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oleObject" Target="file:///\\fichiers\Users\GESTION\ESG\Anne-Claire%20A\NEC\Packaging%20carbon%20footprint_2018%2009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2886482939632541E-2"/>
          <c:y val="0.11649782619072292"/>
          <c:w val="0.89655796150481193"/>
          <c:h val="0.7750900739593077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Feuil1!$B$1</c:f>
              <c:strCache>
                <c:ptCount val="1"/>
                <c:pt idx="0">
                  <c:v>FEGES/ litre</c:v>
                </c:pt>
              </c:strCache>
            </c:strRef>
          </c:tx>
          <c:spPr>
            <a:solidFill>
              <a:srgbClr val="409A3C"/>
            </a:solidFill>
            <a:ln>
              <a:noFill/>
            </a:ln>
            <a:effectLst/>
          </c:spPr>
          <c:invertIfNegative val="0"/>
          <c:cat>
            <c:strRef>
              <c:f>Feuil1!$A$2:$A$5</c:f>
              <c:strCache>
                <c:ptCount val="4"/>
                <c:pt idx="0">
                  <c:v>Bottle PET</c:v>
                </c:pt>
                <c:pt idx="1">
                  <c:v>Aluminium can</c:v>
                </c:pt>
                <c:pt idx="2">
                  <c:v>Food brick</c:v>
                </c:pt>
                <c:pt idx="3">
                  <c:v>Glass Bottle</c:v>
                </c:pt>
              </c:strCache>
            </c:strRef>
          </c:cat>
          <c:val>
            <c:numRef>
              <c:f>Feuil1!$B$2:$B$5</c:f>
              <c:numCache>
                <c:formatCode>General</c:formatCode>
                <c:ptCount val="4"/>
                <c:pt idx="0">
                  <c:v>0.1</c:v>
                </c:pt>
                <c:pt idx="1">
                  <c:v>0.18</c:v>
                </c:pt>
                <c:pt idx="2">
                  <c:v>0.15</c:v>
                </c:pt>
                <c:pt idx="3">
                  <c:v>0.44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260E-474A-A60A-C591C8ABC79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2163328"/>
        <c:axId val="32164864"/>
      </c:barChart>
      <c:catAx>
        <c:axId val="321633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32164864"/>
        <c:crosses val="autoZero"/>
        <c:auto val="1"/>
        <c:lblAlgn val="ctr"/>
        <c:lblOffset val="100"/>
        <c:noMultiLvlLbl val="0"/>
      </c:catAx>
      <c:valAx>
        <c:axId val="3216486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32163328"/>
        <c:crosses val="autoZero"/>
        <c:crossBetween val="between"/>
        <c:majorUnit val="0.1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2" y="2"/>
            <a:ext cx="3076364" cy="513508"/>
          </a:xfrm>
          <a:prstGeom prst="rect">
            <a:avLst/>
          </a:prstGeom>
        </p:spPr>
        <p:txBody>
          <a:bodyPr vert="horz" lIns="94577" tIns="47289" rIns="94577" bIns="47289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4021296" y="2"/>
            <a:ext cx="3076364" cy="513508"/>
          </a:xfrm>
          <a:prstGeom prst="rect">
            <a:avLst/>
          </a:prstGeom>
        </p:spPr>
        <p:txBody>
          <a:bodyPr vert="horz" lIns="94577" tIns="47289" rIns="94577" bIns="47289" rtlCol="0"/>
          <a:lstStyle>
            <a:lvl1pPr algn="r">
              <a:defRPr sz="1300"/>
            </a:lvl1pPr>
          </a:lstStyle>
          <a:p>
            <a:fld id="{C0557DA5-706F-40FF-8FC0-A6A2DDC20C87}" type="datetimeFigureOut">
              <a:rPr lang="en-US" smtClean="0"/>
              <a:t>3/18/2019</a:t>
            </a:fld>
            <a:endParaRPr lang="en-US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2" y="9721108"/>
            <a:ext cx="3076364" cy="513507"/>
          </a:xfrm>
          <a:prstGeom prst="rect">
            <a:avLst/>
          </a:prstGeom>
        </p:spPr>
        <p:txBody>
          <a:bodyPr vert="horz" lIns="94577" tIns="47289" rIns="94577" bIns="47289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4021296" y="9721108"/>
            <a:ext cx="3076364" cy="513507"/>
          </a:xfrm>
          <a:prstGeom prst="rect">
            <a:avLst/>
          </a:prstGeom>
        </p:spPr>
        <p:txBody>
          <a:bodyPr vert="horz" lIns="94577" tIns="47289" rIns="94577" bIns="47289" rtlCol="0" anchor="b"/>
          <a:lstStyle>
            <a:lvl1pPr algn="r">
              <a:defRPr sz="1300"/>
            </a:lvl1pPr>
          </a:lstStyle>
          <a:p>
            <a:fld id="{AE7F1042-B765-46CB-B854-483E61067BB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165854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2" y="2"/>
            <a:ext cx="3076364" cy="513508"/>
          </a:xfrm>
          <a:prstGeom prst="rect">
            <a:avLst/>
          </a:prstGeom>
        </p:spPr>
        <p:txBody>
          <a:bodyPr vert="horz" lIns="94577" tIns="47289" rIns="94577" bIns="47289" rtlCol="0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4021296" y="2"/>
            <a:ext cx="3076364" cy="513508"/>
          </a:xfrm>
          <a:prstGeom prst="rect">
            <a:avLst/>
          </a:prstGeom>
        </p:spPr>
        <p:txBody>
          <a:bodyPr vert="horz" lIns="94577" tIns="47289" rIns="94577" bIns="47289" rtlCol="0"/>
          <a:lstStyle>
            <a:lvl1pPr algn="r">
              <a:defRPr sz="1300"/>
            </a:lvl1pPr>
          </a:lstStyle>
          <a:p>
            <a:fld id="{72292C58-6D75-4C1A-91C8-944C7A96976E}" type="datetimeFigureOut">
              <a:rPr lang="fr-FR" smtClean="0"/>
              <a:t>18/03/2019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054100" y="1279525"/>
            <a:ext cx="499110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577" tIns="47289" rIns="94577" bIns="47289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709931" y="4925408"/>
            <a:ext cx="5679440" cy="4029878"/>
          </a:xfrm>
          <a:prstGeom prst="rect">
            <a:avLst/>
          </a:prstGeom>
        </p:spPr>
        <p:txBody>
          <a:bodyPr vert="horz" lIns="94577" tIns="47289" rIns="94577" bIns="47289" rtlCol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2" y="9721108"/>
            <a:ext cx="3076364" cy="513507"/>
          </a:xfrm>
          <a:prstGeom prst="rect">
            <a:avLst/>
          </a:prstGeom>
        </p:spPr>
        <p:txBody>
          <a:bodyPr vert="horz" lIns="94577" tIns="47289" rIns="94577" bIns="47289" rtlCol="0" anchor="b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4021296" y="9721108"/>
            <a:ext cx="3076364" cy="513507"/>
          </a:xfrm>
          <a:prstGeom prst="rect">
            <a:avLst/>
          </a:prstGeom>
        </p:spPr>
        <p:txBody>
          <a:bodyPr vert="horz" lIns="94577" tIns="47289" rIns="94577" bIns="47289" rtlCol="0" anchor="b"/>
          <a:lstStyle>
            <a:lvl1pPr algn="r">
              <a:defRPr sz="1300"/>
            </a:lvl1pPr>
          </a:lstStyle>
          <a:p>
            <a:fld id="{5E672A9E-F2D0-4A4C-B990-2323BFC8D5F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978424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672A9E-F2D0-4A4C-B990-2323BFC8D5F5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283393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672A9E-F2D0-4A4C-B990-2323BFC8D5F5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317602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>
            <a:extLst>
              <a:ext uri="{FF2B5EF4-FFF2-40B4-BE49-F238E27FC236}">
                <a16:creationId xmlns:a16="http://schemas.microsoft.com/office/drawing/2014/main" xmlns="" id="{EAA0D4C6-6218-47D3-8BE2-EE4821E1D7F0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>
          <a:xfrm>
            <a:off x="2398561" y="1894050"/>
            <a:ext cx="7156603" cy="1098000"/>
          </a:xfrm>
          <a:prstGeom prst="rect">
            <a:avLst/>
          </a:prstGeom>
        </p:spPr>
        <p:txBody>
          <a:bodyPr anchor="t"/>
          <a:lstStyle>
            <a:lvl1pPr algn="r">
              <a:defRPr sz="3600">
                <a:solidFill>
                  <a:schemeClr val="bg2"/>
                </a:solidFill>
                <a:latin typeface="Trebuchet MS" panose="020B0603020202020204" pitchFamily="34" charset="0"/>
              </a:defRPr>
            </a:lvl1pPr>
          </a:lstStyle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88717181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95300" y="1600201"/>
            <a:ext cx="8915400" cy="4349079"/>
          </a:xfrm>
        </p:spPr>
        <p:txBody>
          <a:bodyPr>
            <a:noAutofit/>
          </a:bodyPr>
          <a:lstStyle>
            <a:lvl1pPr>
              <a:defRPr b="0"/>
            </a:lvl1pPr>
            <a:lvl2pPr>
              <a:defRPr b="0"/>
            </a:lvl2pPr>
            <a:lvl3pPr>
              <a:defRPr b="0"/>
            </a:lvl3pPr>
            <a:lvl4pPr>
              <a:defRPr b="0"/>
            </a:lvl4pPr>
            <a:lvl5pPr>
              <a:defRPr b="0"/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7099300" y="6435921"/>
            <a:ext cx="2311400" cy="210939"/>
          </a:xfrm>
          <a:prstGeom prst="rect">
            <a:avLst/>
          </a:prstGeom>
        </p:spPr>
        <p:txBody>
          <a:bodyPr/>
          <a:lstStyle/>
          <a:p>
            <a:fld id="{27C60BBD-3F40-471C-BEC3-EDA1CEB5AB54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3" hasCustomPrompt="1"/>
          </p:nvPr>
        </p:nvSpPr>
        <p:spPr>
          <a:xfrm>
            <a:off x="506506" y="6021288"/>
            <a:ext cx="8892988" cy="288032"/>
          </a:xfrm>
        </p:spPr>
        <p:txBody>
          <a:bodyPr>
            <a:normAutofit/>
          </a:bodyPr>
          <a:lstStyle>
            <a:lvl1pPr marL="0" indent="0">
              <a:buNone/>
              <a:defRPr sz="1000" baseline="0"/>
            </a:lvl1pPr>
          </a:lstStyle>
          <a:p>
            <a:pPr lvl="0"/>
            <a:r>
              <a:rPr lang="fr-FR" dirty="0"/>
              <a:t>Mettre une source ou une note de bas de page</a:t>
            </a:r>
          </a:p>
        </p:txBody>
      </p:sp>
      <p:sp>
        <p:nvSpPr>
          <p:cNvPr id="7" name="Title Placeholder 1">
            <a:extLst>
              <a:ext uri="{FF2B5EF4-FFF2-40B4-BE49-F238E27FC236}">
                <a16:creationId xmlns:a16="http://schemas.microsoft.com/office/drawing/2014/main" xmlns="" id="{C2BDF382-E5AC-47B5-9539-0AE23FC4922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88950" y="144463"/>
            <a:ext cx="8280400" cy="665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en-US" dirty="0"/>
              <a:t>modifiez le style du titre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5739446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0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95300" y="1600201"/>
            <a:ext cx="8915400" cy="4349079"/>
          </a:xfrm>
        </p:spPr>
        <p:txBody>
          <a:bodyPr>
            <a:noAutofit/>
          </a:bodyPr>
          <a:lstStyle>
            <a:lvl1pPr>
              <a:defRPr b="0"/>
            </a:lvl1pPr>
            <a:lvl2pPr>
              <a:defRPr b="0"/>
            </a:lvl2pPr>
            <a:lvl3pPr>
              <a:defRPr b="0"/>
            </a:lvl3pPr>
            <a:lvl4pPr>
              <a:defRPr b="0"/>
            </a:lvl4pPr>
            <a:lvl5pPr>
              <a:defRPr b="0"/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7099300" y="6435921"/>
            <a:ext cx="2311400" cy="210939"/>
          </a:xfrm>
          <a:prstGeom prst="rect">
            <a:avLst/>
          </a:prstGeom>
        </p:spPr>
        <p:txBody>
          <a:bodyPr/>
          <a:lstStyle/>
          <a:p>
            <a:fld id="{27C60BBD-3F40-471C-BEC3-EDA1CEB5AB54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3" hasCustomPrompt="1"/>
          </p:nvPr>
        </p:nvSpPr>
        <p:spPr>
          <a:xfrm>
            <a:off x="506506" y="6021288"/>
            <a:ext cx="8892988" cy="288032"/>
          </a:xfrm>
        </p:spPr>
        <p:txBody>
          <a:bodyPr>
            <a:normAutofit/>
          </a:bodyPr>
          <a:lstStyle>
            <a:lvl1pPr marL="0" indent="0">
              <a:buNone/>
              <a:defRPr sz="1000" baseline="0"/>
            </a:lvl1pPr>
          </a:lstStyle>
          <a:p>
            <a:pPr lvl="0"/>
            <a:r>
              <a:rPr lang="fr-FR" dirty="0"/>
              <a:t>Mettre une source ou une note de bas de page</a:t>
            </a:r>
          </a:p>
        </p:txBody>
      </p:sp>
      <p:sp>
        <p:nvSpPr>
          <p:cNvPr id="7" name="Title Placeholder 1">
            <a:extLst>
              <a:ext uri="{FF2B5EF4-FFF2-40B4-BE49-F238E27FC236}">
                <a16:creationId xmlns:a16="http://schemas.microsoft.com/office/drawing/2014/main" xmlns="" id="{C2BDF382-E5AC-47B5-9539-0AE23FC4922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88950" y="144463"/>
            <a:ext cx="8280400" cy="665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en-US" dirty="0"/>
              <a:t>modifiez le style du titre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58940378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88951" y="1124744"/>
            <a:ext cx="1894111" cy="1008112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2"/>
                </a:solidFill>
                <a:latin typeface="DINPro-Light" panose="02000504040000020003" pitchFamily="50" charset="0"/>
              </a:defRPr>
            </a:lvl1pPr>
          </a:lstStyle>
          <a:p>
            <a:pPr lvl="0"/>
            <a:r>
              <a:rPr lang="fr-FR" dirty="0"/>
              <a:t>Modifiez les styles du texte du masque</a:t>
            </a:r>
          </a:p>
        </p:txBody>
      </p:sp>
      <p:sp>
        <p:nvSpPr>
          <p:cNvPr id="6" name="Title Placeholder 1">
            <a:extLst>
              <a:ext uri="{FF2B5EF4-FFF2-40B4-BE49-F238E27FC236}">
                <a16:creationId xmlns:a16="http://schemas.microsoft.com/office/drawing/2014/main" xmlns="" id="{C2BDF382-E5AC-47B5-9539-0AE23FC4922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88950" y="144463"/>
            <a:ext cx="8280400" cy="665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en-US" dirty="0"/>
              <a:t>modifiez le style du titre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471915492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>
        <p15:guide id="1" pos="3120">
          <p15:clr>
            <a:srgbClr val="FBAE40"/>
          </p15:clr>
        </p15:guide>
        <p15:guide id="2" pos="5932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9600" y="2261400"/>
            <a:ext cx="9055402" cy="3915562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fr-FR" dirty="0"/>
              <a:t>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  <a:endParaRPr lang="en-US" dirty="0"/>
          </a:p>
        </p:txBody>
      </p:sp>
      <p:sp>
        <p:nvSpPr>
          <p:cNvPr id="9" name="Espace réservé du texte 8">
            <a:extLst/>
          </p:cNvPr>
          <p:cNvSpPr>
            <a:spLocks noGrp="1"/>
          </p:cNvSpPr>
          <p:nvPr>
            <p:ph type="body" sz="quarter" idx="11"/>
          </p:nvPr>
        </p:nvSpPr>
        <p:spPr>
          <a:xfrm>
            <a:off x="488950" y="1001400"/>
            <a:ext cx="3240000" cy="1260000"/>
          </a:xfrm>
        </p:spPr>
        <p:txBody>
          <a:bodyPr tIns="0" bIns="0">
            <a:normAutofit/>
          </a:bodyPr>
          <a:lstStyle>
            <a:lvl1pPr marL="0" indent="0">
              <a:buNone/>
              <a:defRPr sz="1800">
                <a:solidFill>
                  <a:schemeClr val="accent3"/>
                </a:solidFill>
              </a:defRPr>
            </a:lvl1pPr>
          </a:lstStyle>
          <a:p>
            <a:pPr lvl="0"/>
            <a:r>
              <a:rPr lang="fr-FR" dirty="0"/>
              <a:t>Modifier les styles du texte du masque</a:t>
            </a:r>
          </a:p>
        </p:txBody>
      </p:sp>
      <p:sp>
        <p:nvSpPr>
          <p:cNvPr id="11" name="Espace réservé du texte 10">
            <a:extLst/>
          </p:cNvPr>
          <p:cNvSpPr>
            <a:spLocks noGrp="1"/>
          </p:cNvSpPr>
          <p:nvPr>
            <p:ph type="body" sz="quarter" idx="12"/>
          </p:nvPr>
        </p:nvSpPr>
        <p:spPr>
          <a:xfrm>
            <a:off x="7273336" y="6503036"/>
            <a:ext cx="2271667" cy="241300"/>
          </a:xfrm>
        </p:spPr>
        <p:txBody>
          <a:bodyPr lIns="0" rIns="0" anchor="b">
            <a:normAutofit/>
          </a:bodyPr>
          <a:lstStyle>
            <a:lvl1pPr marL="0" indent="0" algn="r">
              <a:spcBef>
                <a:spcPts val="0"/>
              </a:spcBef>
              <a:buNone/>
              <a:defRPr sz="800">
                <a:solidFill>
                  <a:srgbClr val="595959"/>
                </a:solidFill>
              </a:defRPr>
            </a:lvl1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13" name="Espace réservé du texte 12">
            <a:extLst/>
          </p:cNvPr>
          <p:cNvSpPr>
            <a:spLocks noGrp="1"/>
          </p:cNvSpPr>
          <p:nvPr>
            <p:ph type="body" sz="quarter" idx="13"/>
          </p:nvPr>
        </p:nvSpPr>
        <p:spPr>
          <a:xfrm>
            <a:off x="489600" y="6199822"/>
            <a:ext cx="5975224" cy="544514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800">
                <a:solidFill>
                  <a:srgbClr val="595959"/>
                </a:solidFill>
              </a:defRPr>
            </a:lvl1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xmlns="" id="{ACD75C89-068C-4C03-ADFB-88ACFE0613A4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>
          <a:xfrm>
            <a:off x="9589203" y="6502400"/>
            <a:ext cx="301625" cy="241300"/>
          </a:xfrm>
        </p:spPr>
        <p:txBody>
          <a:bodyPr/>
          <a:lstStyle>
            <a:lvl1pPr>
              <a:defRPr sz="1000">
                <a:solidFill>
                  <a:srgbClr val="545454"/>
                </a:solidFill>
              </a:defRPr>
            </a:lvl1pPr>
          </a:lstStyle>
          <a:p>
            <a:pPr>
              <a:defRPr/>
            </a:pPr>
            <a:fld id="{00A30A8F-D86A-4945-AC6A-43DE46F55A37}" type="slidenum">
              <a:rPr lang="en-GB" smtClean="0"/>
              <a:pPr>
                <a:defRPr/>
              </a:pPr>
              <a:t>‹N°›</a:t>
            </a:fld>
            <a:endParaRPr lang="en-GB" dirty="0"/>
          </a:p>
        </p:txBody>
      </p:sp>
      <p:sp>
        <p:nvSpPr>
          <p:cNvPr id="12" name="Title Placeholder 1">
            <a:extLst>
              <a:ext uri="{FF2B5EF4-FFF2-40B4-BE49-F238E27FC236}">
                <a16:creationId xmlns:a16="http://schemas.microsoft.com/office/drawing/2014/main" xmlns="" id="{C2BDF382-E5AC-47B5-9539-0AE23FC4922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88950" y="144463"/>
            <a:ext cx="8280400" cy="665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en-US" dirty="0"/>
              <a:t>modifiez le style du titre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3544135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89600" y="2261400"/>
            <a:ext cx="4386262" cy="3915562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fr-FR" dirty="0"/>
              <a:t>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58740" y="2261400"/>
            <a:ext cx="4386262" cy="3915562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fr-FR" dirty="0"/>
              <a:t>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  <a:endParaRPr lang="en-US" dirty="0"/>
          </a:p>
        </p:txBody>
      </p:sp>
      <p:sp>
        <p:nvSpPr>
          <p:cNvPr id="9" name="Espace réservé du texte 8">
            <a:extLst/>
          </p:cNvPr>
          <p:cNvSpPr>
            <a:spLocks noGrp="1"/>
          </p:cNvSpPr>
          <p:nvPr>
            <p:ph type="body" sz="quarter" idx="11"/>
          </p:nvPr>
        </p:nvSpPr>
        <p:spPr>
          <a:xfrm>
            <a:off x="488950" y="1001400"/>
            <a:ext cx="3240000" cy="1260000"/>
          </a:xfrm>
        </p:spPr>
        <p:txBody>
          <a:bodyPr tIns="0" bIns="0">
            <a:normAutofit/>
          </a:bodyPr>
          <a:lstStyle>
            <a:lvl1pPr marL="0" indent="0">
              <a:buNone/>
              <a:defRPr sz="1800">
                <a:solidFill>
                  <a:schemeClr val="accent3"/>
                </a:solidFill>
              </a:defRPr>
            </a:lvl1pPr>
          </a:lstStyle>
          <a:p>
            <a:pPr lvl="0"/>
            <a:r>
              <a:rPr lang="fr-FR" dirty="0"/>
              <a:t>Modifier les styles du texte du masque</a:t>
            </a:r>
          </a:p>
        </p:txBody>
      </p:sp>
      <p:sp>
        <p:nvSpPr>
          <p:cNvPr id="7" name="Espace réservé du texte 10">
            <a:extLst/>
          </p:cNvPr>
          <p:cNvSpPr>
            <a:spLocks noGrp="1"/>
          </p:cNvSpPr>
          <p:nvPr>
            <p:ph type="body" sz="quarter" idx="12"/>
          </p:nvPr>
        </p:nvSpPr>
        <p:spPr>
          <a:xfrm>
            <a:off x="7273336" y="6503036"/>
            <a:ext cx="2271667" cy="241300"/>
          </a:xfrm>
        </p:spPr>
        <p:txBody>
          <a:bodyPr lIns="0" rIns="0" anchor="b">
            <a:normAutofit/>
          </a:bodyPr>
          <a:lstStyle>
            <a:lvl1pPr marL="0" indent="0" algn="r">
              <a:spcBef>
                <a:spcPts val="0"/>
              </a:spcBef>
              <a:buNone/>
              <a:defRPr sz="800">
                <a:solidFill>
                  <a:srgbClr val="595959"/>
                </a:solidFill>
              </a:defRPr>
            </a:lvl1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10" name="Espace réservé du texte 12">
            <a:extLst/>
          </p:cNvPr>
          <p:cNvSpPr>
            <a:spLocks noGrp="1"/>
          </p:cNvSpPr>
          <p:nvPr>
            <p:ph type="body" sz="quarter" idx="13"/>
          </p:nvPr>
        </p:nvSpPr>
        <p:spPr>
          <a:xfrm>
            <a:off x="488950" y="6199822"/>
            <a:ext cx="5975224" cy="544514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800">
                <a:solidFill>
                  <a:srgbClr val="595959"/>
                </a:solidFill>
              </a:defRPr>
            </a:lvl1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xmlns="" id="{AA0DAA1A-5B2F-4C8E-A4C9-F99000EF95CB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>
          <a:xfrm>
            <a:off x="9589203" y="6502400"/>
            <a:ext cx="301625" cy="241300"/>
          </a:xfrm>
        </p:spPr>
        <p:txBody>
          <a:bodyPr/>
          <a:lstStyle>
            <a:lvl1pPr>
              <a:defRPr sz="1000">
                <a:solidFill>
                  <a:srgbClr val="545454"/>
                </a:solidFill>
              </a:defRPr>
            </a:lvl1pPr>
          </a:lstStyle>
          <a:p>
            <a:pPr>
              <a:defRPr/>
            </a:pPr>
            <a:fld id="{33A94C01-B51E-4F7E-9DFA-CB043D2F60D2}" type="slidenum">
              <a:rPr lang="en-GB" smtClean="0"/>
              <a:pPr>
                <a:defRPr/>
              </a:pPr>
              <a:t>‹N°›</a:t>
            </a:fld>
            <a:endParaRPr lang="en-GB" dirty="0"/>
          </a:p>
        </p:txBody>
      </p:sp>
      <p:sp>
        <p:nvSpPr>
          <p:cNvPr id="12" name="Title Placeholder 1">
            <a:extLst>
              <a:ext uri="{FF2B5EF4-FFF2-40B4-BE49-F238E27FC236}">
                <a16:creationId xmlns:a16="http://schemas.microsoft.com/office/drawing/2014/main" xmlns="" id="{C2BDF382-E5AC-47B5-9539-0AE23FC4922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88950" y="144463"/>
            <a:ext cx="8280400" cy="665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en-US" dirty="0"/>
              <a:t>modifiez le style du titre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0020582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contenu dro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43402" y="1429200"/>
            <a:ext cx="5601600" cy="4755700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fr-FR" dirty="0"/>
              <a:t>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  <a:endParaRPr lang="en-US" dirty="0"/>
          </a:p>
        </p:txBody>
      </p:sp>
      <p:sp>
        <p:nvSpPr>
          <p:cNvPr id="9" name="Espace réservé du texte 8">
            <a:extLst/>
          </p:cNvPr>
          <p:cNvSpPr>
            <a:spLocks noGrp="1"/>
          </p:cNvSpPr>
          <p:nvPr>
            <p:ph type="body" sz="quarter" idx="11"/>
          </p:nvPr>
        </p:nvSpPr>
        <p:spPr>
          <a:xfrm>
            <a:off x="488950" y="1001400"/>
            <a:ext cx="3240000" cy="1260000"/>
          </a:xfrm>
        </p:spPr>
        <p:txBody>
          <a:bodyPr tIns="0" bIns="0">
            <a:normAutofit/>
          </a:bodyPr>
          <a:lstStyle>
            <a:lvl1pPr marL="0" indent="0">
              <a:buNone/>
              <a:defRPr sz="1800">
                <a:solidFill>
                  <a:schemeClr val="accent3"/>
                </a:solidFill>
              </a:defRPr>
            </a:lvl1pPr>
          </a:lstStyle>
          <a:p>
            <a:pPr lvl="0"/>
            <a:r>
              <a:rPr lang="fr-FR" dirty="0"/>
              <a:t>Modifier les styles du texte du masque</a:t>
            </a:r>
          </a:p>
        </p:txBody>
      </p:sp>
      <p:sp>
        <p:nvSpPr>
          <p:cNvPr id="7" name="Espace réservé du texte 10">
            <a:extLst/>
          </p:cNvPr>
          <p:cNvSpPr>
            <a:spLocks noGrp="1"/>
          </p:cNvSpPr>
          <p:nvPr>
            <p:ph type="body" sz="quarter" idx="12"/>
          </p:nvPr>
        </p:nvSpPr>
        <p:spPr>
          <a:xfrm>
            <a:off x="7273336" y="6503036"/>
            <a:ext cx="2271667" cy="241300"/>
          </a:xfrm>
        </p:spPr>
        <p:txBody>
          <a:bodyPr lIns="0" rIns="0" anchor="b">
            <a:normAutofit/>
          </a:bodyPr>
          <a:lstStyle>
            <a:lvl1pPr marL="0" indent="0" algn="r">
              <a:spcBef>
                <a:spcPts val="0"/>
              </a:spcBef>
              <a:buNone/>
              <a:defRPr sz="800">
                <a:solidFill>
                  <a:srgbClr val="595959"/>
                </a:solidFill>
              </a:defRPr>
            </a:lvl1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10" name="Espace réservé du texte 12">
            <a:extLst/>
          </p:cNvPr>
          <p:cNvSpPr>
            <a:spLocks noGrp="1"/>
          </p:cNvSpPr>
          <p:nvPr>
            <p:ph type="body" sz="quarter" idx="13"/>
          </p:nvPr>
        </p:nvSpPr>
        <p:spPr>
          <a:xfrm>
            <a:off x="488950" y="6199822"/>
            <a:ext cx="5975224" cy="544514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800">
                <a:solidFill>
                  <a:srgbClr val="595959"/>
                </a:solidFill>
              </a:defRPr>
            </a:lvl1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xmlns="" id="{86C8E3CF-7C87-45A3-A9A7-298D33CF60A4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>
          <a:xfrm>
            <a:off x="9589203" y="6502400"/>
            <a:ext cx="301625" cy="241300"/>
          </a:xfrm>
        </p:spPr>
        <p:txBody>
          <a:bodyPr/>
          <a:lstStyle>
            <a:lvl1pPr>
              <a:defRPr sz="1000">
                <a:solidFill>
                  <a:srgbClr val="545454"/>
                </a:solidFill>
              </a:defRPr>
            </a:lvl1pPr>
          </a:lstStyle>
          <a:p>
            <a:pPr>
              <a:defRPr/>
            </a:pPr>
            <a:fld id="{49806E87-CE12-4A34-89FD-163D2942F410}" type="slidenum">
              <a:rPr lang="en-GB" smtClean="0"/>
              <a:pPr>
                <a:defRPr/>
              </a:pPr>
              <a:t>‹N°›</a:t>
            </a:fld>
            <a:endParaRPr lang="en-GB" dirty="0"/>
          </a:p>
        </p:txBody>
      </p:sp>
      <p:sp>
        <p:nvSpPr>
          <p:cNvPr id="12" name="Title Placeholder 1">
            <a:extLst>
              <a:ext uri="{FF2B5EF4-FFF2-40B4-BE49-F238E27FC236}">
                <a16:creationId xmlns:a16="http://schemas.microsoft.com/office/drawing/2014/main" xmlns="" id="{C2BDF382-E5AC-47B5-9539-0AE23FC4922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88950" y="144463"/>
            <a:ext cx="8280400" cy="665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en-US" dirty="0"/>
              <a:t>modifiez le style du titre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9476688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atre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89600" y="2261400"/>
            <a:ext cx="4386262" cy="1925827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fr-FR" dirty="0"/>
              <a:t>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58740" y="2261400"/>
            <a:ext cx="4386262" cy="1925827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fr-FR" dirty="0"/>
              <a:t>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  <a:endParaRPr lang="en-US" dirty="0"/>
          </a:p>
        </p:txBody>
      </p:sp>
      <p:sp>
        <p:nvSpPr>
          <p:cNvPr id="9" name="Espace réservé du texte 8">
            <a:extLst/>
          </p:cNvPr>
          <p:cNvSpPr>
            <a:spLocks noGrp="1"/>
          </p:cNvSpPr>
          <p:nvPr>
            <p:ph type="body" sz="quarter" idx="11"/>
          </p:nvPr>
        </p:nvSpPr>
        <p:spPr>
          <a:xfrm>
            <a:off x="488950" y="1001400"/>
            <a:ext cx="3240000" cy="1260000"/>
          </a:xfrm>
        </p:spPr>
        <p:txBody>
          <a:bodyPr tIns="0" bIns="0">
            <a:normAutofit/>
          </a:bodyPr>
          <a:lstStyle>
            <a:lvl1pPr marL="0" indent="0">
              <a:buNone/>
              <a:defRPr sz="1800">
                <a:solidFill>
                  <a:schemeClr val="accent3"/>
                </a:solidFill>
              </a:defRPr>
            </a:lvl1pPr>
          </a:lstStyle>
          <a:p>
            <a:pPr lvl="0"/>
            <a:r>
              <a:rPr lang="fr-FR" dirty="0"/>
              <a:t>Modifier les styles du texte du masque</a:t>
            </a:r>
          </a:p>
        </p:txBody>
      </p:sp>
      <p:sp>
        <p:nvSpPr>
          <p:cNvPr id="7" name="Espace réservé du texte 10">
            <a:extLst/>
          </p:cNvPr>
          <p:cNvSpPr>
            <a:spLocks noGrp="1"/>
          </p:cNvSpPr>
          <p:nvPr>
            <p:ph type="body" sz="quarter" idx="12"/>
          </p:nvPr>
        </p:nvSpPr>
        <p:spPr>
          <a:xfrm>
            <a:off x="7273336" y="6503036"/>
            <a:ext cx="2271667" cy="241300"/>
          </a:xfrm>
        </p:spPr>
        <p:txBody>
          <a:bodyPr lIns="0" rIns="0" anchor="b">
            <a:normAutofit/>
          </a:bodyPr>
          <a:lstStyle>
            <a:lvl1pPr marL="0" indent="0" algn="r">
              <a:spcBef>
                <a:spcPts val="0"/>
              </a:spcBef>
              <a:buNone/>
              <a:defRPr sz="800">
                <a:solidFill>
                  <a:srgbClr val="595959"/>
                </a:solidFill>
              </a:defRPr>
            </a:lvl1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10" name="Espace réservé du texte 12">
            <a:extLst/>
          </p:cNvPr>
          <p:cNvSpPr>
            <a:spLocks noGrp="1"/>
          </p:cNvSpPr>
          <p:nvPr>
            <p:ph type="body" sz="quarter" idx="13"/>
          </p:nvPr>
        </p:nvSpPr>
        <p:spPr>
          <a:xfrm>
            <a:off x="488950" y="6199822"/>
            <a:ext cx="5975224" cy="544514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800">
                <a:solidFill>
                  <a:srgbClr val="595959"/>
                </a:solidFill>
              </a:defRPr>
            </a:lvl1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11" name="Content Placeholder 2">
            <a:extLst/>
          </p:cNvPr>
          <p:cNvSpPr>
            <a:spLocks noGrp="1"/>
          </p:cNvSpPr>
          <p:nvPr>
            <p:ph sz="half" idx="14"/>
          </p:nvPr>
        </p:nvSpPr>
        <p:spPr>
          <a:xfrm>
            <a:off x="489600" y="4251135"/>
            <a:ext cx="4386262" cy="1925827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fr-FR" dirty="0"/>
              <a:t>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  <a:endParaRPr lang="en-US" dirty="0"/>
          </a:p>
        </p:txBody>
      </p:sp>
      <p:sp>
        <p:nvSpPr>
          <p:cNvPr id="12" name="Content Placeholder 3">
            <a:extLst/>
          </p:cNvPr>
          <p:cNvSpPr>
            <a:spLocks noGrp="1"/>
          </p:cNvSpPr>
          <p:nvPr>
            <p:ph sz="half" idx="15"/>
          </p:nvPr>
        </p:nvSpPr>
        <p:spPr>
          <a:xfrm>
            <a:off x="5158740" y="4251135"/>
            <a:ext cx="4386262" cy="1925827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fr-FR" dirty="0"/>
              <a:t>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  <a:endParaRPr lang="en-US" dirty="0"/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xmlns="" id="{547FED0F-046D-4BFC-AFB2-7534085E20A3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>
          <a:xfrm>
            <a:off x="9589203" y="6502400"/>
            <a:ext cx="301625" cy="241300"/>
          </a:xfrm>
        </p:spPr>
        <p:txBody>
          <a:bodyPr/>
          <a:lstStyle>
            <a:lvl1pPr>
              <a:defRPr sz="1000">
                <a:solidFill>
                  <a:srgbClr val="545454"/>
                </a:solidFill>
              </a:defRPr>
            </a:lvl1pPr>
          </a:lstStyle>
          <a:p>
            <a:pPr>
              <a:defRPr/>
            </a:pPr>
            <a:fld id="{21DD276D-23A3-4709-A973-AAAFA275FD5A}" type="slidenum">
              <a:rPr lang="en-GB" smtClean="0"/>
              <a:pPr>
                <a:defRPr/>
              </a:pPr>
              <a:t>‹N°›</a:t>
            </a:fld>
            <a:endParaRPr lang="en-GB" dirty="0"/>
          </a:p>
        </p:txBody>
      </p:sp>
      <p:sp>
        <p:nvSpPr>
          <p:cNvPr id="14" name="Title Placeholder 1">
            <a:extLst>
              <a:ext uri="{FF2B5EF4-FFF2-40B4-BE49-F238E27FC236}">
                <a16:creationId xmlns:a16="http://schemas.microsoft.com/office/drawing/2014/main" xmlns="" id="{C2BDF382-E5AC-47B5-9539-0AE23FC4922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88950" y="144463"/>
            <a:ext cx="8280400" cy="665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en-US" dirty="0"/>
              <a:t>modifiez le style du titre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3265671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sous-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texte 8">
            <a:extLst/>
          </p:cNvPr>
          <p:cNvSpPr>
            <a:spLocks noGrp="1"/>
          </p:cNvSpPr>
          <p:nvPr>
            <p:ph type="body" sz="quarter" idx="11"/>
          </p:nvPr>
        </p:nvSpPr>
        <p:spPr>
          <a:xfrm>
            <a:off x="488950" y="1001400"/>
            <a:ext cx="3240000" cy="1260000"/>
          </a:xfrm>
        </p:spPr>
        <p:txBody>
          <a:bodyPr tIns="0" bIns="0"/>
          <a:lstStyle>
            <a:lvl1pPr marL="0" indent="0">
              <a:buNone/>
              <a:defRPr sz="1800">
                <a:solidFill>
                  <a:schemeClr val="accent3"/>
                </a:solidFill>
              </a:defRPr>
            </a:lvl1pPr>
          </a:lstStyle>
          <a:p>
            <a:pPr lvl="0"/>
            <a:r>
              <a:rPr lang="fr-FR" dirty="0"/>
              <a:t>Modifier les styles du texte du masque</a:t>
            </a:r>
          </a:p>
        </p:txBody>
      </p:sp>
      <p:sp>
        <p:nvSpPr>
          <p:cNvPr id="5" name="Espace réservé du texte 10">
            <a:extLst/>
          </p:cNvPr>
          <p:cNvSpPr>
            <a:spLocks noGrp="1"/>
          </p:cNvSpPr>
          <p:nvPr>
            <p:ph type="body" sz="quarter" idx="12"/>
          </p:nvPr>
        </p:nvSpPr>
        <p:spPr>
          <a:xfrm>
            <a:off x="7273336" y="6503036"/>
            <a:ext cx="2271667" cy="241300"/>
          </a:xfrm>
        </p:spPr>
        <p:txBody>
          <a:bodyPr lIns="0" rIns="0" anchor="b">
            <a:normAutofit/>
          </a:bodyPr>
          <a:lstStyle>
            <a:lvl1pPr marL="0" indent="0" algn="r">
              <a:spcBef>
                <a:spcPts val="0"/>
              </a:spcBef>
              <a:buNone/>
              <a:defRPr sz="800">
                <a:solidFill>
                  <a:srgbClr val="595959"/>
                </a:solidFill>
              </a:defRPr>
            </a:lvl1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8" name="Espace réservé du texte 12">
            <a:extLst/>
          </p:cNvPr>
          <p:cNvSpPr>
            <a:spLocks noGrp="1"/>
          </p:cNvSpPr>
          <p:nvPr>
            <p:ph type="body" sz="quarter" idx="13"/>
          </p:nvPr>
        </p:nvSpPr>
        <p:spPr>
          <a:xfrm>
            <a:off x="488950" y="6199822"/>
            <a:ext cx="5975224" cy="544514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800">
                <a:solidFill>
                  <a:srgbClr val="595959"/>
                </a:solidFill>
              </a:defRPr>
            </a:lvl1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7F7DE9DB-11B9-4BC1-809F-31E739DF2F7E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>
          <a:xfrm>
            <a:off x="9589203" y="6502400"/>
            <a:ext cx="301625" cy="241300"/>
          </a:xfrm>
        </p:spPr>
        <p:txBody>
          <a:bodyPr/>
          <a:lstStyle>
            <a:lvl1pPr>
              <a:defRPr sz="1000">
                <a:solidFill>
                  <a:srgbClr val="545454"/>
                </a:solidFill>
              </a:defRPr>
            </a:lvl1pPr>
          </a:lstStyle>
          <a:p>
            <a:pPr>
              <a:defRPr/>
            </a:pPr>
            <a:fld id="{C82CA814-41D7-4249-AC22-33B695721401}" type="slidenum">
              <a:rPr lang="en-GB" smtClean="0"/>
              <a:pPr>
                <a:defRPr/>
              </a:pPr>
              <a:t>‹N°›</a:t>
            </a:fld>
            <a:endParaRPr lang="en-GB" dirty="0"/>
          </a:p>
        </p:txBody>
      </p:sp>
      <p:sp>
        <p:nvSpPr>
          <p:cNvPr id="9" name="Title Placeholder 1">
            <a:extLst>
              <a:ext uri="{FF2B5EF4-FFF2-40B4-BE49-F238E27FC236}">
                <a16:creationId xmlns:a16="http://schemas.microsoft.com/office/drawing/2014/main" xmlns="" id="{C2BDF382-E5AC-47B5-9539-0AE23FC4922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88950" y="144463"/>
            <a:ext cx="8280400" cy="665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en-US" dirty="0"/>
              <a:t>modifiez le style du titre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8664468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7F7DE9DB-11B9-4BC1-809F-31E739DF2F7E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>
          <a:xfrm>
            <a:off x="9589203" y="6502400"/>
            <a:ext cx="301625" cy="241300"/>
          </a:xfrm>
        </p:spPr>
        <p:txBody>
          <a:bodyPr/>
          <a:lstStyle>
            <a:lvl1pPr>
              <a:defRPr sz="1000">
                <a:solidFill>
                  <a:srgbClr val="545454"/>
                </a:solidFill>
              </a:defRPr>
            </a:lvl1pPr>
          </a:lstStyle>
          <a:p>
            <a:pPr>
              <a:defRPr/>
            </a:pPr>
            <a:fld id="{C82CA814-41D7-4249-AC22-33B695721401}" type="slidenum">
              <a:rPr lang="en-GB" smtClean="0"/>
              <a:pPr>
                <a:defRPr/>
              </a:pPr>
              <a:t>‹N°›</a:t>
            </a:fld>
            <a:endParaRPr lang="en-GB" dirty="0"/>
          </a:p>
        </p:txBody>
      </p:sp>
      <p:sp>
        <p:nvSpPr>
          <p:cNvPr id="4" name="Title Placeholder 1">
            <a:extLst>
              <a:ext uri="{FF2B5EF4-FFF2-40B4-BE49-F238E27FC236}">
                <a16:creationId xmlns:a16="http://schemas.microsoft.com/office/drawing/2014/main" xmlns="" id="{C2BDF382-E5AC-47B5-9539-0AE23FC4922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88950" y="144463"/>
            <a:ext cx="8280400" cy="665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en-US" dirty="0"/>
              <a:t>modifiez le style du titre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7114583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95300" y="1341438"/>
            <a:ext cx="8915400" cy="4525962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2"/>
                </a:solidFill>
                <a:latin typeface="DINPro-Light" panose="02000504040000020003" pitchFamily="50" charset="0"/>
              </a:defRPr>
            </a:lvl1pPr>
            <a:lvl2pPr marL="493847" indent="-247657">
              <a:buClr>
                <a:schemeClr val="bg1">
                  <a:lumMod val="50000"/>
                </a:schemeClr>
              </a:buClr>
              <a:buSzPct val="100000"/>
              <a:buFont typeface="Wingdings" panose="05000000000000000000" pitchFamily="2" charset="2"/>
              <a:buChar char="§"/>
              <a:defRPr sz="1600">
                <a:solidFill>
                  <a:srgbClr val="595959"/>
                </a:solidFill>
              </a:defRPr>
            </a:lvl2pPr>
            <a:lvl3pPr marL="826498" indent="-167058">
              <a:buClr>
                <a:schemeClr val="bg1">
                  <a:lumMod val="50000"/>
                </a:schemeClr>
              </a:buClr>
              <a:buSzPct val="100000"/>
              <a:buFont typeface="Wingdings 3" panose="05040102010807070707" pitchFamily="18" charset="2"/>
              <a:buChar char=""/>
              <a:defRPr sz="1400">
                <a:solidFill>
                  <a:srgbClr val="595959"/>
                </a:solidFill>
              </a:defRPr>
            </a:lvl3pPr>
          </a:lstStyle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</p:txBody>
      </p:sp>
      <p:sp>
        <p:nvSpPr>
          <p:cNvPr id="4" name="Title Placeholder 1">
            <a:extLst>
              <a:ext uri="{FF2B5EF4-FFF2-40B4-BE49-F238E27FC236}">
                <a16:creationId xmlns:a16="http://schemas.microsoft.com/office/drawing/2014/main" xmlns="" id="{C2BDF382-E5AC-47B5-9539-0AE23FC4922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88950" y="144463"/>
            <a:ext cx="8280400" cy="665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en-US" dirty="0"/>
              <a:t>modifiez le style du titre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4100702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88951" y="1124744"/>
            <a:ext cx="1894111" cy="1008112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2"/>
                </a:solidFill>
                <a:latin typeface="DINPro-Light" panose="02000504040000020003" pitchFamily="50" charset="0"/>
              </a:defRPr>
            </a:lvl1pPr>
          </a:lstStyle>
          <a:p>
            <a:pPr lvl="0"/>
            <a:r>
              <a:rPr lang="fr-FR" dirty="0"/>
              <a:t>Modifiez les styles du texte du masque</a:t>
            </a:r>
          </a:p>
        </p:txBody>
      </p:sp>
      <p:sp>
        <p:nvSpPr>
          <p:cNvPr id="5" name="Title Placeholder 1">
            <a:extLst>
              <a:ext uri="{FF2B5EF4-FFF2-40B4-BE49-F238E27FC236}">
                <a16:creationId xmlns:a16="http://schemas.microsoft.com/office/drawing/2014/main" xmlns="" id="{C2BDF382-E5AC-47B5-9539-0AE23FC4922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88950" y="144463"/>
            <a:ext cx="8280400" cy="665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en-US" dirty="0"/>
              <a:t>modifiez le style du titre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848248585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>
        <p15:guide id="1" pos="3120">
          <p15:clr>
            <a:srgbClr val="FBAE40"/>
          </p15:clr>
        </p15:guide>
        <p15:guide id="2" pos="5932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xmlns="" id="{C2BDF382-E5AC-47B5-9539-0AE23FC4922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88950" y="144463"/>
            <a:ext cx="7791237" cy="665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en-US" dirty="0"/>
              <a:t>modifiez le style du titre</a:t>
            </a:r>
            <a:endParaRPr lang="en-US" altLang="en-US" dirty="0"/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xmlns="" id="{D941EF20-F3B0-47C7-87BC-966DBDD82E6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88950" y="1190625"/>
            <a:ext cx="9059863" cy="4986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en-US" dirty="0"/>
              <a:t>Modifier les styles du texte du masque</a:t>
            </a:r>
          </a:p>
          <a:p>
            <a:pPr lvl="1"/>
            <a:r>
              <a:rPr lang="fr-FR" altLang="en-US" dirty="0"/>
              <a:t>Deuxième niveau</a:t>
            </a:r>
          </a:p>
          <a:p>
            <a:pPr lvl="2"/>
            <a:r>
              <a:rPr lang="fr-FR" altLang="en-US" dirty="0"/>
              <a:t>Troisième niveau</a:t>
            </a:r>
          </a:p>
          <a:p>
            <a:pPr lvl="3"/>
            <a:r>
              <a:rPr lang="fr-FR" altLang="en-US" dirty="0"/>
              <a:t>Quatrième niveau</a:t>
            </a:r>
          </a:p>
          <a:p>
            <a:pPr lvl="4"/>
            <a:r>
              <a:rPr lang="fr-FR" altLang="en-US" dirty="0"/>
              <a:t>Cinquième niveau</a:t>
            </a:r>
            <a:endParaRPr lang="en-US" alt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BD3679F0-04F9-49BE-ABF0-4EE4312E4DE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574213" y="6502400"/>
            <a:ext cx="301625" cy="241300"/>
          </a:xfrm>
          <a:prstGeom prst="rect">
            <a:avLst/>
          </a:prstGeom>
        </p:spPr>
        <p:txBody>
          <a:bodyPr vert="horz" lIns="54000" tIns="46800" rIns="0" bIns="4680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800">
                <a:solidFill>
                  <a:schemeClr val="tx1">
                    <a:tint val="75000"/>
                  </a:schemeClr>
                </a:solidFill>
                <a:latin typeface="Trebuchet MS" panose="020B0603020202020204" pitchFamily="34" charset="0"/>
              </a:defRPr>
            </a:lvl1pPr>
          </a:lstStyle>
          <a:p>
            <a:pPr>
              <a:defRPr/>
            </a:pPr>
            <a:fld id="{6B5E5064-EC92-44B1-B4D7-BC22F2591059}" type="slidenum">
              <a:rPr lang="en-GB"/>
              <a:pPr>
                <a:defRPr/>
              </a:pPr>
              <a:t>‹N°›</a:t>
            </a:fld>
            <a:endParaRPr lang="en-GB" dirty="0"/>
          </a:p>
        </p:txBody>
      </p:sp>
      <p:cxnSp>
        <p:nvCxnSpPr>
          <p:cNvPr id="8" name="Connecteur droit 7">
            <a:extLst>
              <a:ext uri="{FF2B5EF4-FFF2-40B4-BE49-F238E27FC236}">
                <a16:creationId xmlns:a16="http://schemas.microsoft.com/office/drawing/2014/main" xmlns="" id="{3B14C337-CD10-4849-BB20-DD5D08947EA5}"/>
              </a:ext>
            </a:extLst>
          </p:cNvPr>
          <p:cNvCxnSpPr>
            <a:cxnSpLocks/>
          </p:cNvCxnSpPr>
          <p:nvPr userDrawn="1"/>
        </p:nvCxnSpPr>
        <p:spPr>
          <a:xfrm flipV="1">
            <a:off x="488950" y="809625"/>
            <a:ext cx="9059863" cy="1588"/>
          </a:xfrm>
          <a:prstGeom prst="line">
            <a:avLst/>
          </a:prstGeom>
          <a:ln w="12700">
            <a:solidFill>
              <a:srgbClr val="D0CEC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Image 6">
            <a:extLst>
              <a:ext uri="{FF2B5EF4-FFF2-40B4-BE49-F238E27FC236}">
                <a16:creationId xmlns:a16="http://schemas.microsoft.com/office/drawing/2014/main" xmlns="" id="{43095C68-27DA-4927-ABD3-690756F280FE}"/>
              </a:ext>
            </a:extLst>
          </p:cNvPr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80187" y="114300"/>
            <a:ext cx="1294026" cy="65881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70" r:id="rId1"/>
    <p:sldLayoutId id="2147483762" r:id="rId2"/>
    <p:sldLayoutId id="2147483763" r:id="rId3"/>
    <p:sldLayoutId id="2147483764" r:id="rId4"/>
    <p:sldLayoutId id="2147483765" r:id="rId5"/>
    <p:sldLayoutId id="2147483766" r:id="rId6"/>
    <p:sldLayoutId id="2147483776" r:id="rId7"/>
    <p:sldLayoutId id="2147483788" r:id="rId8"/>
    <p:sldLayoutId id="2147483789" r:id="rId9"/>
    <p:sldLayoutId id="2147483793" r:id="rId10"/>
    <p:sldLayoutId id="2147483796" r:id="rId11"/>
    <p:sldLayoutId id="2147483805" r:id="rId12"/>
  </p:sldLayoutIdLst>
  <p:hf hd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000" kern="1200">
          <a:solidFill>
            <a:srgbClr val="595959"/>
          </a:solidFill>
          <a:latin typeface="Trebuchet MS" panose="020B0603020202020204" pitchFamily="34" charset="0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>
          <a:solidFill>
            <a:srgbClr val="595959"/>
          </a:solidFill>
          <a:latin typeface="Trebuchet MS" panose="020B060302020202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>
          <a:solidFill>
            <a:srgbClr val="595959"/>
          </a:solidFill>
          <a:latin typeface="Trebuchet MS" panose="020B060302020202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>
          <a:solidFill>
            <a:srgbClr val="595959"/>
          </a:solidFill>
          <a:latin typeface="Trebuchet MS" panose="020B060302020202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>
          <a:solidFill>
            <a:srgbClr val="595959"/>
          </a:solidFill>
          <a:latin typeface="Trebuchet MS" panose="020B060302020202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2400">
          <a:solidFill>
            <a:srgbClr val="595959"/>
          </a:solidFill>
          <a:latin typeface="Trebuchet MS" panose="020B060302020202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2400">
          <a:solidFill>
            <a:srgbClr val="595959"/>
          </a:solidFill>
          <a:latin typeface="Trebuchet MS" panose="020B060302020202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2400">
          <a:solidFill>
            <a:srgbClr val="595959"/>
          </a:solidFill>
          <a:latin typeface="Trebuchet MS" panose="020B060302020202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2400">
          <a:solidFill>
            <a:srgbClr val="595959"/>
          </a:solidFill>
          <a:latin typeface="Trebuchet MS" panose="020B0603020202020204" pitchFamily="34" charset="0"/>
        </a:defRPr>
      </a:lvl9pPr>
    </p:titleStyle>
    <p:bodyStyle>
      <a:lvl1pPr marL="228600" indent="-250825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Clr>
          <a:schemeClr val="bg2"/>
        </a:buClr>
        <a:buSzPct val="120000"/>
        <a:buFont typeface="Wingdings" panose="05000000000000000000" pitchFamily="2" charset="2"/>
        <a:buChar char="§"/>
        <a:defRPr sz="1600" kern="1200">
          <a:solidFill>
            <a:srgbClr val="595959"/>
          </a:solidFill>
          <a:latin typeface="Trebuchet MS" panose="020B0603020202020204" pitchFamily="34" charset="0"/>
          <a:ea typeface="+mn-ea"/>
          <a:cs typeface="+mn-cs"/>
        </a:defRPr>
      </a:lvl1pPr>
      <a:lvl2pPr marL="492125" indent="-250825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Clr>
          <a:schemeClr val="bg2"/>
        </a:buClr>
        <a:buFont typeface="Trebuchet MS" panose="020B0603020202020204" pitchFamily="34" charset="0"/>
        <a:buChar char="−"/>
        <a:defRPr sz="1400" kern="1200">
          <a:solidFill>
            <a:srgbClr val="595959"/>
          </a:solidFill>
          <a:latin typeface="Trebuchet MS" panose="020B0603020202020204" pitchFamily="34" charset="0"/>
          <a:ea typeface="+mn-ea"/>
          <a:cs typeface="+mn-cs"/>
        </a:defRPr>
      </a:lvl2pPr>
      <a:lvl3pPr marL="755650" indent="-250825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Clr>
          <a:schemeClr val="accent3"/>
        </a:buClr>
        <a:buFont typeface="Wingdings" panose="05000000000000000000" pitchFamily="2" charset="2"/>
        <a:buChar char="§"/>
        <a:defRPr sz="1200" kern="1200">
          <a:solidFill>
            <a:srgbClr val="595959"/>
          </a:solidFill>
          <a:latin typeface="Trebuchet MS" panose="020B0603020202020204" pitchFamily="34" charset="0"/>
          <a:ea typeface="+mn-ea"/>
          <a:cs typeface="+mn-cs"/>
        </a:defRPr>
      </a:lvl3pPr>
      <a:lvl4pPr marL="755650" indent="-250825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Clr>
          <a:schemeClr val="accent3"/>
        </a:buClr>
        <a:buFont typeface="Wingdings" panose="05000000000000000000" pitchFamily="2" charset="2"/>
        <a:buChar char="§"/>
        <a:defRPr sz="1200" kern="1200">
          <a:solidFill>
            <a:srgbClr val="595959"/>
          </a:solidFill>
          <a:latin typeface="Trebuchet MS" panose="020B0603020202020204" pitchFamily="34" charset="0"/>
          <a:ea typeface="+mn-ea"/>
          <a:cs typeface="+mn-cs"/>
        </a:defRPr>
      </a:lvl4pPr>
      <a:lvl5pPr marL="755650" indent="-250825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Clr>
          <a:schemeClr val="bg2"/>
        </a:buClr>
        <a:buFont typeface="Wingdings" panose="05000000000000000000" pitchFamily="2" charset="2"/>
        <a:buChar char="§"/>
        <a:defRPr sz="1200" kern="1200">
          <a:solidFill>
            <a:srgbClr val="595959"/>
          </a:solidFill>
          <a:latin typeface="Trebuchet MS" panose="020B0603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 xmlns="">
        <p15:guide id="1" orient="horz" pos="2583" userDrawn="1">
          <p15:clr>
            <a:srgbClr val="F26B43"/>
          </p15:clr>
        </p15:guide>
        <p15:guide id="2" pos="3165" userDrawn="1">
          <p15:clr>
            <a:srgbClr val="F26B43"/>
          </p15:clr>
        </p15:guide>
        <p15:guide id="3" pos="308" userDrawn="1">
          <p15:clr>
            <a:srgbClr val="A4A3A4"/>
          </p15:clr>
        </p15:guide>
        <p15:guide id="4" pos="6023" userDrawn="1">
          <p15:clr>
            <a:srgbClr val="A4A3A4"/>
          </p15:clr>
        </p15:guide>
        <p15:guide id="5" orient="horz" pos="1275" userDrawn="1">
          <p15:clr>
            <a:srgbClr val="A4A3A4"/>
          </p15:clr>
        </p15:guide>
        <p15:guide id="6" orient="horz" pos="686" userDrawn="1">
          <p15:clr>
            <a:srgbClr val="A4A3A4"/>
          </p15:clr>
        </p15:guide>
        <p15:guide id="7" orient="horz" pos="3906" userDrawn="1">
          <p15:clr>
            <a:srgbClr val="A4A3A4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slideLayout" Target="../slideLayouts/slideLayout1.xml"/><Relationship Id="rId7" Type="http://schemas.openxmlformats.org/officeDocument/2006/relationships/hyperlink" Target="https://www.risks-forum.org/" TargetMode="External"/><Relationship Id="rId2" Type="http://schemas.openxmlformats.org/officeDocument/2006/relationships/tags" Target="../tags/tag3.xml"/><Relationship Id="rId1" Type="http://schemas.openxmlformats.org/officeDocument/2006/relationships/tags" Target="../tags/tag2.xml"/><Relationship Id="rId6" Type="http://schemas.openxmlformats.org/officeDocument/2006/relationships/image" Target="../media/image2.jpeg"/><Relationship Id="rId5" Type="http://schemas.openxmlformats.org/officeDocument/2006/relationships/slide" Target="slide4.xml"/><Relationship Id="rId4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9.em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0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1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3.emf"/><Relationship Id="rId2" Type="http://schemas.openxmlformats.org/officeDocument/2006/relationships/image" Target="../media/image52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4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www.frenchsif.org/isr-esg/wp-content/uploads/UK_Executive_Summary_13nov2018.pdf" TargetMode="Externa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jpeg"/><Relationship Id="rId3" Type="http://schemas.openxmlformats.org/officeDocument/2006/relationships/chart" Target="../charts/chart1.xml"/><Relationship Id="rId7" Type="http://schemas.openxmlformats.org/officeDocument/2006/relationships/image" Target="../media/image1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7.png"/><Relationship Id="rId4" Type="http://schemas.openxmlformats.org/officeDocument/2006/relationships/image" Target="../media/image16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7" Type="http://schemas.openxmlformats.org/officeDocument/2006/relationships/image" Target="../media/image23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2.png"/><Relationship Id="rId5" Type="http://schemas.openxmlformats.org/officeDocument/2006/relationships/image" Target="../media/image21.png"/><Relationship Id="rId4" Type="http://schemas.openxmlformats.org/officeDocument/2006/relationships/image" Target="../media/image20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png"/><Relationship Id="rId13" Type="http://schemas.openxmlformats.org/officeDocument/2006/relationships/image" Target="../media/image35.png"/><Relationship Id="rId18" Type="http://schemas.openxmlformats.org/officeDocument/2006/relationships/image" Target="../media/image39.png"/><Relationship Id="rId26" Type="http://schemas.openxmlformats.org/officeDocument/2006/relationships/image" Target="../media/image46.png"/><Relationship Id="rId3" Type="http://schemas.openxmlformats.org/officeDocument/2006/relationships/image" Target="../media/image25.jpg"/><Relationship Id="rId21" Type="http://schemas.openxmlformats.org/officeDocument/2006/relationships/image" Target="../media/image42.png"/><Relationship Id="rId7" Type="http://schemas.openxmlformats.org/officeDocument/2006/relationships/image" Target="../media/image29.png"/><Relationship Id="rId12" Type="http://schemas.openxmlformats.org/officeDocument/2006/relationships/image" Target="../media/image34.jpeg"/><Relationship Id="rId17" Type="http://schemas.openxmlformats.org/officeDocument/2006/relationships/image" Target="../media/image38.png"/><Relationship Id="rId25" Type="http://schemas.openxmlformats.org/officeDocument/2006/relationships/image" Target="../media/image45.jpeg"/><Relationship Id="rId2" Type="http://schemas.openxmlformats.org/officeDocument/2006/relationships/image" Target="../media/image24.jpeg"/><Relationship Id="rId16" Type="http://schemas.openxmlformats.org/officeDocument/2006/relationships/image" Target="../media/image37.png"/><Relationship Id="rId20" Type="http://schemas.openxmlformats.org/officeDocument/2006/relationships/image" Target="../media/image4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8.jpeg"/><Relationship Id="rId11" Type="http://schemas.openxmlformats.org/officeDocument/2006/relationships/image" Target="../media/image33.jpeg"/><Relationship Id="rId24" Type="http://schemas.openxmlformats.org/officeDocument/2006/relationships/image" Target="../media/image44.png"/><Relationship Id="rId5" Type="http://schemas.openxmlformats.org/officeDocument/2006/relationships/image" Target="../media/image27.jpeg"/><Relationship Id="rId15" Type="http://schemas.openxmlformats.org/officeDocument/2006/relationships/image" Target="../media/image36.png"/><Relationship Id="rId23" Type="http://schemas.openxmlformats.org/officeDocument/2006/relationships/image" Target="../media/image6.png"/><Relationship Id="rId28" Type="http://schemas.openxmlformats.org/officeDocument/2006/relationships/image" Target="../media/image48.jpeg"/><Relationship Id="rId10" Type="http://schemas.openxmlformats.org/officeDocument/2006/relationships/image" Target="../media/image32.png"/><Relationship Id="rId19" Type="http://schemas.openxmlformats.org/officeDocument/2006/relationships/image" Target="../media/image40.png"/><Relationship Id="rId4" Type="http://schemas.openxmlformats.org/officeDocument/2006/relationships/image" Target="../media/image26.jpg"/><Relationship Id="rId9" Type="http://schemas.openxmlformats.org/officeDocument/2006/relationships/image" Target="../media/image31.png"/><Relationship Id="rId14" Type="http://schemas.openxmlformats.org/officeDocument/2006/relationships/hyperlink" Target="http://www.southwest.com/" TargetMode="External"/><Relationship Id="rId22" Type="http://schemas.openxmlformats.org/officeDocument/2006/relationships/image" Target="../media/image43.png"/><Relationship Id="rId27" Type="http://schemas.openxmlformats.org/officeDocument/2006/relationships/image" Target="../media/image47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ous-titre 8">
            <a:extLst>
              <a:ext uri="{FF2B5EF4-FFF2-40B4-BE49-F238E27FC236}">
                <a16:creationId xmlns:a16="http://schemas.microsoft.com/office/drawing/2014/main" xmlns="" id="{64584428-EA09-4A90-9215-D73E63FD3992}"/>
              </a:ext>
            </a:extLst>
          </p:cNvPr>
          <p:cNvSpPr txBox="1">
            <a:spLocks/>
          </p:cNvSpPr>
          <p:nvPr>
            <p:custDataLst>
              <p:tags r:id="rId1"/>
            </p:custDataLst>
          </p:nvPr>
        </p:nvSpPr>
        <p:spPr>
          <a:xfrm>
            <a:off x="514019" y="4590758"/>
            <a:ext cx="2612410" cy="345163"/>
          </a:xfrm>
          <a:prstGeom prst="rect">
            <a:avLst/>
          </a:prstGeom>
        </p:spPr>
        <p:txBody>
          <a:bodyPr/>
          <a:lstStyle>
            <a:lvl1pPr marL="228600" indent="-250825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>
                <a:schemeClr val="bg2"/>
              </a:buClr>
              <a:buSzPct val="120000"/>
              <a:buFont typeface="Wingdings" panose="05000000000000000000" pitchFamily="2" charset="2"/>
              <a:buChar char="§"/>
              <a:defRPr sz="1600" kern="1200">
                <a:solidFill>
                  <a:srgbClr val="595959"/>
                </a:solidFill>
                <a:latin typeface="Trebuchet MS" panose="020B0603020202020204" pitchFamily="34" charset="0"/>
                <a:ea typeface="+mn-ea"/>
                <a:cs typeface="+mn-cs"/>
              </a:defRPr>
            </a:lvl1pPr>
            <a:lvl2pPr marL="492125" indent="-250825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chemeClr val="bg2"/>
              </a:buClr>
              <a:buFont typeface="Trebuchet MS" panose="020B0603020202020204" pitchFamily="34" charset="0"/>
              <a:buChar char="−"/>
              <a:defRPr sz="1400" kern="1200">
                <a:solidFill>
                  <a:srgbClr val="595959"/>
                </a:solidFill>
                <a:latin typeface="Trebuchet MS" panose="020B0603020202020204" pitchFamily="34" charset="0"/>
                <a:ea typeface="+mn-ea"/>
                <a:cs typeface="+mn-cs"/>
              </a:defRPr>
            </a:lvl2pPr>
            <a:lvl3pPr marL="755650" indent="-250825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chemeClr val="accent3"/>
              </a:buClr>
              <a:buFont typeface="Wingdings" panose="05000000000000000000" pitchFamily="2" charset="2"/>
              <a:buChar char="§"/>
              <a:defRPr sz="1200" kern="1200">
                <a:solidFill>
                  <a:srgbClr val="595959"/>
                </a:solidFill>
                <a:latin typeface="Trebuchet MS" panose="020B0603020202020204" pitchFamily="34" charset="0"/>
                <a:ea typeface="+mn-ea"/>
                <a:cs typeface="+mn-cs"/>
              </a:defRPr>
            </a:lvl3pPr>
            <a:lvl4pPr marL="755650" indent="-250825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chemeClr val="accent3"/>
              </a:buClr>
              <a:buFont typeface="Wingdings" panose="05000000000000000000" pitchFamily="2" charset="2"/>
              <a:buChar char="§"/>
              <a:defRPr sz="1200" kern="1200">
                <a:solidFill>
                  <a:srgbClr val="595959"/>
                </a:solidFill>
                <a:latin typeface="Trebuchet MS" panose="020B0603020202020204" pitchFamily="34" charset="0"/>
                <a:ea typeface="+mn-ea"/>
                <a:cs typeface="+mn-cs"/>
              </a:defRPr>
            </a:lvl4pPr>
            <a:lvl5pPr marL="755650" indent="-250825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1200" kern="1200">
                <a:solidFill>
                  <a:srgbClr val="595959"/>
                </a:solidFill>
                <a:latin typeface="Trebuchet MS" panose="020B060302020202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defTabSz="914400">
              <a:buNone/>
            </a:pPr>
            <a:r>
              <a:rPr lang="en-GB" dirty="0"/>
              <a:t>Paris, March 19</a:t>
            </a:r>
            <a:r>
              <a:rPr lang="en-GB" baseline="30000" dirty="0"/>
              <a:t>th</a:t>
            </a:r>
            <a:r>
              <a:rPr lang="en-GB" dirty="0"/>
              <a:t>, 2019</a:t>
            </a:r>
          </a:p>
        </p:txBody>
      </p:sp>
      <p:sp>
        <p:nvSpPr>
          <p:cNvPr id="6" name="ZoneTexte 5">
            <a:hlinkClick r:id="rId5" action="ppaction://hlinksldjump"/>
          </p:cNvPr>
          <p:cNvSpPr txBox="1"/>
          <p:nvPr>
            <p:custDataLst>
              <p:tags r:id="rId2"/>
            </p:custDataLst>
          </p:nvPr>
        </p:nvSpPr>
        <p:spPr bwMode="auto">
          <a:xfrm>
            <a:off x="514019" y="5438244"/>
            <a:ext cx="8754734" cy="888415"/>
          </a:xfrm>
          <a:prstGeom prst="rect">
            <a:avLst/>
          </a:prstGeom>
          <a:noFill/>
          <a:ln>
            <a:noFill/>
          </a:ln>
          <a:extLst/>
        </p:spPr>
        <p:txBody>
          <a:bodyPr vert="horz" lIns="90000" tIns="0" rIns="90000" bIns="0" rtlCol="0" anchor="t" anchorCtr="0">
            <a:no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sz="2000" dirty="0">
                <a:solidFill>
                  <a:schemeClr val="accent2"/>
                </a:solidFill>
                <a:latin typeface="Trebuchet MS" panose="020B0603020202020204" pitchFamily="34" charset="0"/>
              </a:rPr>
              <a:t>Jean-Guillaume </a:t>
            </a:r>
            <a:r>
              <a:rPr lang="en-US" sz="2000" dirty="0" err="1" smtClean="0">
                <a:solidFill>
                  <a:schemeClr val="accent2"/>
                </a:solidFill>
                <a:latin typeface="Trebuchet MS" panose="020B0603020202020204" pitchFamily="34" charset="0"/>
              </a:rPr>
              <a:t>Péladan</a:t>
            </a:r>
            <a:r>
              <a:rPr lang="en-US" sz="2000" dirty="0" smtClean="0">
                <a:solidFill>
                  <a:schemeClr val="accent2"/>
                </a:solidFill>
                <a:latin typeface="Trebuchet MS" panose="020B0603020202020204" pitchFamily="34" charset="0"/>
              </a:rPr>
              <a:t> </a:t>
            </a:r>
            <a:r>
              <a:rPr lang="en-US" sz="2000" dirty="0" smtClean="0">
                <a:solidFill>
                  <a:srgbClr val="595959"/>
                </a:solidFill>
                <a:latin typeface="Trebuchet MS" panose="020B0603020202020204" pitchFamily="34" charset="0"/>
              </a:rPr>
              <a:t>| </a:t>
            </a:r>
            <a:r>
              <a:rPr lang="en-US" sz="2000" dirty="0">
                <a:solidFill>
                  <a:srgbClr val="595959"/>
                </a:solidFill>
                <a:latin typeface="Trebuchet MS" panose="020B0603020202020204" pitchFamily="34" charset="0"/>
              </a:rPr>
              <a:t>Sycomore Asset Management</a:t>
            </a:r>
          </a:p>
          <a:p>
            <a:pPr eaLnBrk="1" hangingPunct="1">
              <a:lnSpc>
                <a:spcPct val="90000"/>
              </a:lnSpc>
            </a:pPr>
            <a:r>
              <a:rPr lang="en-US" sz="2000" dirty="0" err="1">
                <a:solidFill>
                  <a:schemeClr val="accent2"/>
                </a:solidFill>
                <a:latin typeface="Trebuchet MS" panose="020B0603020202020204" pitchFamily="34" charset="0"/>
              </a:rPr>
              <a:t>Pierrick</a:t>
            </a:r>
            <a:r>
              <a:rPr lang="en-US" sz="2000" dirty="0">
                <a:solidFill>
                  <a:schemeClr val="accent2"/>
                </a:solidFill>
                <a:latin typeface="Trebuchet MS" panose="020B0603020202020204" pitchFamily="34" charset="0"/>
              </a:rPr>
              <a:t> </a:t>
            </a:r>
            <a:r>
              <a:rPr lang="en-US" sz="2000" dirty="0" err="1" smtClean="0">
                <a:solidFill>
                  <a:schemeClr val="accent2"/>
                </a:solidFill>
                <a:latin typeface="Trebuchet MS" panose="020B0603020202020204" pitchFamily="34" charset="0"/>
              </a:rPr>
              <a:t>Arnault</a:t>
            </a:r>
            <a:r>
              <a:rPr lang="en-US" sz="2000" dirty="0" smtClean="0">
                <a:solidFill>
                  <a:schemeClr val="accent2"/>
                </a:solidFill>
                <a:latin typeface="Trebuchet MS" panose="020B0603020202020204" pitchFamily="34" charset="0"/>
              </a:rPr>
              <a:t> </a:t>
            </a:r>
            <a:r>
              <a:rPr lang="en-US" sz="2000" dirty="0" smtClean="0">
                <a:solidFill>
                  <a:srgbClr val="595959"/>
                </a:solidFill>
                <a:latin typeface="Trebuchet MS" panose="020B0603020202020204" pitchFamily="34" charset="0"/>
              </a:rPr>
              <a:t>| </a:t>
            </a:r>
            <a:r>
              <a:rPr lang="en-US" sz="2000" dirty="0">
                <a:solidFill>
                  <a:srgbClr val="595959"/>
                </a:solidFill>
                <a:latin typeface="Trebuchet MS" panose="020B0603020202020204" pitchFamily="34" charset="0"/>
              </a:rPr>
              <a:t>BNP Paribas Securities Services</a:t>
            </a:r>
          </a:p>
          <a:p>
            <a:pPr eaLnBrk="1" hangingPunct="1">
              <a:lnSpc>
                <a:spcPct val="90000"/>
              </a:lnSpc>
            </a:pPr>
            <a:r>
              <a:rPr lang="en-US" sz="2000" dirty="0" smtClean="0">
                <a:solidFill>
                  <a:schemeClr val="accent2"/>
                </a:solidFill>
                <a:latin typeface="Trebuchet MS" panose="020B0603020202020204" pitchFamily="34" charset="0"/>
              </a:rPr>
              <a:t>Audrey </a:t>
            </a:r>
            <a:r>
              <a:rPr lang="en-US" sz="2000" dirty="0" err="1">
                <a:solidFill>
                  <a:schemeClr val="accent2"/>
                </a:solidFill>
                <a:latin typeface="Trebuchet MS" panose="020B0603020202020204" pitchFamily="34" charset="0"/>
              </a:rPr>
              <a:t>Manh-Tilleul</a:t>
            </a:r>
            <a:r>
              <a:rPr lang="en-US" sz="2000" dirty="0">
                <a:solidFill>
                  <a:schemeClr val="accent2"/>
                </a:solidFill>
                <a:latin typeface="Trebuchet MS" panose="020B0603020202020204" pitchFamily="34" charset="0"/>
              </a:rPr>
              <a:t> </a:t>
            </a:r>
            <a:r>
              <a:rPr lang="en-US" sz="2000" dirty="0">
                <a:solidFill>
                  <a:srgbClr val="595959"/>
                </a:solidFill>
                <a:latin typeface="Trebuchet MS" panose="020B0603020202020204" pitchFamily="34" charset="0"/>
              </a:rPr>
              <a:t>| Sycomore Asset </a:t>
            </a:r>
            <a:r>
              <a:rPr lang="en-US" sz="2000" dirty="0" smtClean="0">
                <a:solidFill>
                  <a:srgbClr val="595959"/>
                </a:solidFill>
                <a:latin typeface="Trebuchet MS" panose="020B0603020202020204" pitchFamily="34" charset="0"/>
              </a:rPr>
              <a:t>Management</a:t>
            </a:r>
            <a:endParaRPr lang="en-US" sz="2000" dirty="0">
              <a:solidFill>
                <a:srgbClr val="595959"/>
              </a:solidFill>
              <a:latin typeface="Trebuchet MS" panose="020B0603020202020204" pitchFamily="34" charset="0"/>
            </a:endParaRPr>
          </a:p>
        </p:txBody>
      </p:sp>
      <p:sp>
        <p:nvSpPr>
          <p:cNvPr id="16" name="Espace réservé du pied de page 1"/>
          <p:cNvSpPr>
            <a:spLocks noGrp="1"/>
          </p:cNvSpPr>
          <p:nvPr>
            <p:ph type="ftr" sz="quarter" idx="13"/>
          </p:nvPr>
        </p:nvSpPr>
        <p:spPr>
          <a:xfrm>
            <a:off x="488951" y="2276261"/>
            <a:ext cx="6010704" cy="1812175"/>
          </a:xfrm>
        </p:spPr>
        <p:txBody>
          <a:bodyPr/>
          <a:lstStyle/>
          <a:p>
            <a:pPr algn="just"/>
            <a:r>
              <a:rPr lang="en-GB" sz="3200" b="1" dirty="0">
                <a:solidFill>
                  <a:schemeClr val="accent2"/>
                </a:solidFill>
              </a:rPr>
              <a:t>Is the transition risk material?</a:t>
            </a:r>
          </a:p>
          <a:p>
            <a:pPr algn="just"/>
            <a:endParaRPr lang="en-GB" sz="28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l"/>
            <a:r>
              <a:rPr lang="en-GB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Testing the Net Environmental Contribution™ metric on a universe </a:t>
            </a:r>
            <a:r>
              <a:rPr lang="en-GB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                   of </a:t>
            </a:r>
            <a:r>
              <a:rPr lang="en-GB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listed European equities</a:t>
            </a:r>
            <a:endParaRPr lang="fr-FR" sz="2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9" name="Image 8">
            <a:extLst>
              <a:ext uri="{FF2B5EF4-FFF2-40B4-BE49-F238E27FC236}">
                <a16:creationId xmlns:a16="http://schemas.microsoft.com/office/drawing/2014/main" xmlns="" id="{720AE1C5-EF44-4E73-86E4-8D2A859C3BE1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07706" y="3089189"/>
            <a:ext cx="2674407" cy="1361274"/>
          </a:xfrm>
          <a:prstGeom prst="rect">
            <a:avLst/>
          </a:prstGeom>
        </p:spPr>
      </p:pic>
      <p:pic>
        <p:nvPicPr>
          <p:cNvPr id="1026" name="Picture 2" descr="https://1e64.net/risks-forum-7a9654/uploads/1548271660643-RF2019-LOGO-Header-website.png">
            <a:hlinkClick r:id="rId7"/>
            <a:extLst>
              <a:ext uri="{FF2B5EF4-FFF2-40B4-BE49-F238E27FC236}">
                <a16:creationId xmlns:a16="http://schemas.microsoft.com/office/drawing/2014/main" xmlns="" id="{E1991DF4-1424-456E-ADF7-4029F45DBF4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3899" y="136541"/>
            <a:ext cx="3613559" cy="11683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97235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C82CA814-41D7-4249-AC22-33B695721401}" type="slidenum">
              <a:rPr lang="en-GB" smtClean="0"/>
              <a:pPr>
                <a:defRPr/>
              </a:pPr>
              <a:t>10</a:t>
            </a:fld>
            <a:endParaRPr lang="en-GB" dirty="0"/>
          </a:p>
        </p:txBody>
      </p:sp>
      <p:sp>
        <p:nvSpPr>
          <p:cNvPr id="3" name="Titre 1">
            <a:extLst>
              <a:ext uri="{FF2B5EF4-FFF2-40B4-BE49-F238E27FC236}">
                <a16:creationId xmlns:a16="http://schemas.microsoft.com/office/drawing/2014/main" xmlns="" id="{E52D4F9A-6DC3-4BFC-A542-F986149F92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4070" y="153008"/>
            <a:ext cx="8280400" cy="665162"/>
          </a:xfrm>
        </p:spPr>
        <p:txBody>
          <a:bodyPr/>
          <a:lstStyle/>
          <a:p>
            <a:r>
              <a:rPr lang="en-GB" altLang="fr-FR" dirty="0" smtClean="0"/>
              <a:t>what is the difference between NEC and E ratings?</a:t>
            </a:r>
            <a:endParaRPr lang="en-GB" dirty="0"/>
          </a:p>
        </p:txBody>
      </p:sp>
      <p:sp>
        <p:nvSpPr>
          <p:cNvPr id="22" name="Espace réservé du texte 2">
            <a:extLst>
              <a:ext uri="{FF2B5EF4-FFF2-40B4-BE49-F238E27FC236}">
                <a16:creationId xmlns:a16="http://schemas.microsoft.com/office/drawing/2014/main" xmlns="" id="{40408177-C0FF-44B0-B882-384D1AB37CB1}"/>
              </a:ext>
            </a:extLst>
          </p:cNvPr>
          <p:cNvSpPr txBox="1">
            <a:spLocks/>
          </p:cNvSpPr>
          <p:nvPr/>
        </p:nvSpPr>
        <p:spPr>
          <a:xfrm>
            <a:off x="394595" y="6524588"/>
            <a:ext cx="9024732" cy="289000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50825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>
                <a:schemeClr val="bg2"/>
              </a:buClr>
              <a:buSzPct val="120000"/>
              <a:buFont typeface="Wingdings" panose="05000000000000000000" pitchFamily="2" charset="2"/>
              <a:buChar char="§"/>
              <a:defRPr sz="1600" kern="1200">
                <a:solidFill>
                  <a:srgbClr val="595959"/>
                </a:solidFill>
                <a:latin typeface="Trebuchet MS" panose="020B0603020202020204" pitchFamily="34" charset="0"/>
                <a:ea typeface="+mn-ea"/>
                <a:cs typeface="+mn-cs"/>
              </a:defRPr>
            </a:lvl1pPr>
            <a:lvl2pPr marL="492125" indent="-250825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chemeClr val="bg2"/>
              </a:buClr>
              <a:buFont typeface="Trebuchet MS" panose="020B0603020202020204" pitchFamily="34" charset="0"/>
              <a:buChar char="−"/>
              <a:defRPr sz="1400" kern="1200">
                <a:solidFill>
                  <a:srgbClr val="595959"/>
                </a:solidFill>
                <a:latin typeface="Trebuchet MS" panose="020B0603020202020204" pitchFamily="34" charset="0"/>
                <a:ea typeface="+mn-ea"/>
                <a:cs typeface="+mn-cs"/>
              </a:defRPr>
            </a:lvl2pPr>
            <a:lvl3pPr marL="755650" indent="-250825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chemeClr val="accent3"/>
              </a:buClr>
              <a:buFont typeface="Wingdings" panose="05000000000000000000" pitchFamily="2" charset="2"/>
              <a:buChar char="§"/>
              <a:defRPr sz="1200" kern="1200">
                <a:solidFill>
                  <a:srgbClr val="595959"/>
                </a:solidFill>
                <a:latin typeface="Trebuchet MS" panose="020B0603020202020204" pitchFamily="34" charset="0"/>
                <a:ea typeface="+mn-ea"/>
                <a:cs typeface="+mn-cs"/>
              </a:defRPr>
            </a:lvl3pPr>
            <a:lvl4pPr marL="755650" indent="-250825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chemeClr val="accent3"/>
              </a:buClr>
              <a:buFont typeface="Wingdings" panose="05000000000000000000" pitchFamily="2" charset="2"/>
              <a:buChar char="§"/>
              <a:defRPr sz="1200" kern="1200">
                <a:solidFill>
                  <a:srgbClr val="595959"/>
                </a:solidFill>
                <a:latin typeface="Trebuchet MS" panose="020B0603020202020204" pitchFamily="34" charset="0"/>
                <a:ea typeface="+mn-ea"/>
                <a:cs typeface="+mn-cs"/>
              </a:defRPr>
            </a:lvl4pPr>
            <a:lvl5pPr marL="755650" indent="-250825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chemeClr val="accent3"/>
              </a:buClr>
              <a:buFont typeface="Wingdings" panose="05000000000000000000" pitchFamily="2" charset="2"/>
              <a:buChar char="§"/>
              <a:defRPr sz="1200" kern="1200">
                <a:solidFill>
                  <a:srgbClr val="595959"/>
                </a:solidFill>
                <a:latin typeface="Trebuchet MS" panose="020B060302020202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defTabSz="914400">
              <a:buNone/>
            </a:pPr>
            <a:r>
              <a:rPr lang="en-GB" sz="900" dirty="0" smtClean="0"/>
              <a:t>Source: NEC β </a:t>
            </a:r>
            <a:r>
              <a:rPr lang="en-GB" altLang="fr-FR" sz="900" dirty="0" smtClean="0">
                <a:solidFill>
                  <a:srgbClr val="000000">
                    <a:lumMod val="65000"/>
                    <a:lumOff val="35000"/>
                  </a:srgbClr>
                </a:solidFill>
              </a:rPr>
              <a:t>Sycomore AM, </a:t>
            </a:r>
            <a:r>
              <a:rPr lang="en-GB" altLang="fr-FR" sz="900" dirty="0" err="1" smtClean="0">
                <a:solidFill>
                  <a:srgbClr val="000000">
                    <a:lumMod val="65000"/>
                    <a:lumOff val="35000"/>
                  </a:srgbClr>
                </a:solidFill>
              </a:rPr>
              <a:t>Quantis</a:t>
            </a:r>
            <a:r>
              <a:rPr lang="en-GB" altLang="fr-FR" sz="900" dirty="0" smtClean="0">
                <a:solidFill>
                  <a:srgbClr val="000000">
                    <a:lumMod val="65000"/>
                    <a:lumOff val="35000"/>
                  </a:srgbClr>
                </a:solidFill>
              </a:rPr>
              <a:t> and I </a:t>
            </a:r>
            <a:r>
              <a:rPr lang="en-GB" altLang="fr-FR" sz="900" dirty="0" err="1" smtClean="0">
                <a:solidFill>
                  <a:srgbClr val="000000">
                    <a:lumMod val="65000"/>
                    <a:lumOff val="35000"/>
                  </a:srgbClr>
                </a:solidFill>
              </a:rPr>
              <a:t>Care&amp;Consult</a:t>
            </a:r>
            <a:r>
              <a:rPr lang="en-GB" sz="900" dirty="0" smtClean="0"/>
              <a:t>, October 2018.</a:t>
            </a:r>
            <a:endParaRPr lang="en-GB" sz="900" dirty="0">
              <a:solidFill>
                <a:srgbClr val="000000">
                  <a:lumMod val="65000"/>
                  <a:lumOff val="35000"/>
                </a:srgbClr>
              </a:solidFill>
            </a:endParaRPr>
          </a:p>
        </p:txBody>
      </p:sp>
      <p:sp>
        <p:nvSpPr>
          <p:cNvPr id="25" name="ZoneTexte 24"/>
          <p:cNvSpPr txBox="1"/>
          <p:nvPr/>
        </p:nvSpPr>
        <p:spPr>
          <a:xfrm>
            <a:off x="488950" y="1230595"/>
            <a:ext cx="9013973" cy="1363450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>
              <a:lnSpc>
                <a:spcPct val="90000"/>
              </a:lnSpc>
              <a:spcBef>
                <a:spcPts val="1000"/>
              </a:spcBef>
              <a:buClr>
                <a:schemeClr val="bg2"/>
              </a:buClr>
            </a:pPr>
            <a:endParaRPr lang="en-GB" sz="1600" dirty="0" smtClean="0">
              <a:solidFill>
                <a:schemeClr val="accent3"/>
              </a:solidFill>
              <a:latin typeface="Trebuchet MS" panose="020B0603020202020204" pitchFamily="34" charset="0"/>
            </a:endParaRPr>
          </a:p>
          <a:p>
            <a:pPr>
              <a:lnSpc>
                <a:spcPct val="90000"/>
              </a:lnSpc>
              <a:spcBef>
                <a:spcPts val="1000"/>
              </a:spcBef>
              <a:buClr>
                <a:schemeClr val="bg2"/>
              </a:buClr>
            </a:pPr>
            <a:endParaRPr lang="en-GB" sz="1600" dirty="0" smtClean="0">
              <a:solidFill>
                <a:schemeClr val="accent3"/>
              </a:solidFill>
              <a:latin typeface="Trebuchet MS" panose="020B0603020202020204" pitchFamily="34" charset="0"/>
            </a:endParaRPr>
          </a:p>
          <a:p>
            <a:pPr algn="l">
              <a:lnSpc>
                <a:spcPct val="90000"/>
              </a:lnSpc>
              <a:spcBef>
                <a:spcPts val="1000"/>
              </a:spcBef>
              <a:buClr>
                <a:schemeClr val="bg2"/>
              </a:buClr>
            </a:pPr>
            <a:endParaRPr lang="en-GB" sz="1600" dirty="0" smtClean="0">
              <a:solidFill>
                <a:schemeClr val="accent3"/>
              </a:solidFill>
              <a:latin typeface="Trebuchet MS" panose="020B0603020202020204" pitchFamily="34" charset="0"/>
            </a:endParaRPr>
          </a:p>
          <a:p>
            <a:pPr marL="230400" indent="-252000" algn="l">
              <a:lnSpc>
                <a:spcPct val="90000"/>
              </a:lnSpc>
              <a:spcBef>
                <a:spcPts val="1000"/>
              </a:spcBef>
              <a:buClr>
                <a:schemeClr val="bg2"/>
              </a:buClr>
              <a:buFont typeface="Wingdings 3" panose="05040102010807070707" pitchFamily="18" charset="2"/>
              <a:buChar char=""/>
            </a:pPr>
            <a:endParaRPr lang="en-GB" sz="1600" dirty="0">
              <a:solidFill>
                <a:schemeClr val="accent3"/>
              </a:solidFill>
              <a:latin typeface="Trebuchet MS" panose="020B0603020202020204" pitchFamily="34" charset="0"/>
            </a:endParaRP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7547" y="1062226"/>
            <a:ext cx="4358705" cy="4678940"/>
          </a:xfrm>
          <a:prstGeom prst="rect">
            <a:avLst/>
          </a:prstGeom>
        </p:spPr>
      </p:pic>
      <p:sp>
        <p:nvSpPr>
          <p:cNvPr id="5" name="ZoneTexte 4"/>
          <p:cNvSpPr txBox="1"/>
          <p:nvPr/>
        </p:nvSpPr>
        <p:spPr>
          <a:xfrm>
            <a:off x="5064362" y="1411035"/>
            <a:ext cx="4497151" cy="4314001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marL="230400" indent="-252000" algn="l">
              <a:lnSpc>
                <a:spcPct val="90000"/>
              </a:lnSpc>
              <a:spcBef>
                <a:spcPts val="1000"/>
              </a:spcBef>
              <a:buClr>
                <a:schemeClr val="accent2"/>
              </a:buClr>
              <a:buFont typeface="Wingdings 3" panose="05040102010807070707" pitchFamily="18" charset="2"/>
              <a:buChar char=""/>
            </a:pPr>
            <a:r>
              <a:rPr lang="en-GB" sz="1600" dirty="0" smtClean="0">
                <a:solidFill>
                  <a:schemeClr val="accent3"/>
                </a:solidFill>
                <a:latin typeface="Trebuchet MS" panose="020B0603020202020204" pitchFamily="34" charset="0"/>
              </a:rPr>
              <a:t>Majority of the components of the </a:t>
            </a:r>
            <a:r>
              <a:rPr lang="en-GB" sz="1600" dirty="0" err="1" smtClean="0">
                <a:solidFill>
                  <a:schemeClr val="accent3"/>
                </a:solidFill>
                <a:latin typeface="Trebuchet MS" panose="020B0603020202020204" pitchFamily="34" charset="0"/>
              </a:rPr>
              <a:t>Stoxx</a:t>
            </a:r>
            <a:r>
              <a:rPr lang="en-GB" sz="1600" dirty="0" smtClean="0">
                <a:solidFill>
                  <a:schemeClr val="accent3"/>
                </a:solidFill>
                <a:latin typeface="Trebuchet MS" panose="020B0603020202020204" pitchFamily="34" charset="0"/>
              </a:rPr>
              <a:t> Europe 600 have a strong environmental rating (red) whereas their NEC is often neutral (blue)</a:t>
            </a:r>
          </a:p>
          <a:p>
            <a:pPr algn="l">
              <a:lnSpc>
                <a:spcPct val="90000"/>
              </a:lnSpc>
              <a:spcBef>
                <a:spcPts val="1000"/>
              </a:spcBef>
              <a:buClr>
                <a:schemeClr val="accent2"/>
              </a:buClr>
            </a:pPr>
            <a:endParaRPr lang="en-GB" sz="1600" dirty="0" smtClean="0">
              <a:solidFill>
                <a:schemeClr val="accent3"/>
              </a:solidFill>
              <a:latin typeface="Trebuchet MS" panose="020B0603020202020204" pitchFamily="34" charset="0"/>
            </a:endParaRPr>
          </a:p>
          <a:p>
            <a:pPr marL="230400" indent="-252000" algn="l">
              <a:lnSpc>
                <a:spcPct val="90000"/>
              </a:lnSpc>
              <a:spcBef>
                <a:spcPts val="1000"/>
              </a:spcBef>
              <a:buClr>
                <a:schemeClr val="accent2"/>
              </a:buClr>
              <a:buFont typeface="Wingdings 3" panose="05040102010807070707" pitchFamily="18" charset="2"/>
              <a:buChar char=""/>
            </a:pPr>
            <a:r>
              <a:rPr lang="en-GB" sz="1600" dirty="0" smtClean="0">
                <a:solidFill>
                  <a:schemeClr val="accent3"/>
                </a:solidFill>
                <a:latin typeface="Trebuchet MS" panose="020B0603020202020204" pitchFamily="34" charset="0"/>
              </a:rPr>
              <a:t>Environmental ratings are calculated by aggregating several ratings at corporate/ holding level (carbon footprint, environmental progress, disclosed reports)</a:t>
            </a:r>
          </a:p>
          <a:p>
            <a:pPr algn="l">
              <a:lnSpc>
                <a:spcPct val="90000"/>
              </a:lnSpc>
              <a:spcBef>
                <a:spcPts val="1000"/>
              </a:spcBef>
              <a:buClr>
                <a:schemeClr val="accent2"/>
              </a:buClr>
            </a:pPr>
            <a:endParaRPr lang="en-GB" sz="1600" dirty="0" smtClean="0">
              <a:solidFill>
                <a:schemeClr val="accent3"/>
              </a:solidFill>
              <a:latin typeface="Trebuchet MS" panose="020B0603020202020204" pitchFamily="34" charset="0"/>
            </a:endParaRPr>
          </a:p>
          <a:p>
            <a:pPr marL="230400" indent="-252000" algn="l">
              <a:lnSpc>
                <a:spcPct val="90000"/>
              </a:lnSpc>
              <a:spcBef>
                <a:spcPts val="1000"/>
              </a:spcBef>
              <a:buClr>
                <a:schemeClr val="accent2"/>
              </a:buClr>
              <a:buFont typeface="Wingdings 3" panose="05040102010807070707" pitchFamily="18" charset="2"/>
              <a:buChar char=""/>
            </a:pPr>
            <a:r>
              <a:rPr lang="en-GB" sz="1600" b="1" dirty="0" smtClean="0">
                <a:solidFill>
                  <a:schemeClr val="accent3"/>
                </a:solidFill>
                <a:latin typeface="Trebuchet MS" panose="020B0603020202020204" pitchFamily="34" charset="0"/>
              </a:rPr>
              <a:t>The NEC is based on a lifecycle assessment using physical data,               and built activity by activity</a:t>
            </a:r>
          </a:p>
          <a:p>
            <a:pPr algn="l">
              <a:lnSpc>
                <a:spcPct val="90000"/>
              </a:lnSpc>
              <a:spcBef>
                <a:spcPts val="1000"/>
              </a:spcBef>
              <a:buClr>
                <a:schemeClr val="accent2"/>
              </a:buClr>
            </a:pPr>
            <a:endParaRPr lang="en-GB" sz="1600" dirty="0" smtClean="0">
              <a:solidFill>
                <a:schemeClr val="accent3"/>
              </a:solidFill>
              <a:latin typeface="Trebuchet MS" panose="020B0603020202020204" pitchFamily="34" charset="0"/>
            </a:endParaRPr>
          </a:p>
          <a:p>
            <a:pPr algn="l">
              <a:lnSpc>
                <a:spcPct val="90000"/>
              </a:lnSpc>
              <a:spcBef>
                <a:spcPts val="1000"/>
              </a:spcBef>
              <a:buClr>
                <a:schemeClr val="accent2"/>
              </a:buClr>
            </a:pPr>
            <a:endParaRPr lang="en-GB" sz="1600" dirty="0">
              <a:solidFill>
                <a:schemeClr val="accent3"/>
              </a:solidFill>
              <a:latin typeface="Trebuchet MS" panose="020B0603020202020204" pitchFamily="34" charset="0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923677" y="5708462"/>
            <a:ext cx="3741380" cy="424732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algn="ctr">
              <a:lnSpc>
                <a:spcPct val="90000"/>
              </a:lnSpc>
              <a:spcBef>
                <a:spcPts val="1000"/>
              </a:spcBef>
              <a:buClr>
                <a:schemeClr val="bg2"/>
              </a:buClr>
            </a:pPr>
            <a:r>
              <a:rPr lang="en-GB" sz="1200" dirty="0" smtClean="0">
                <a:solidFill>
                  <a:srgbClr val="00215D"/>
                </a:solidFill>
                <a:latin typeface="Trebuchet MS" panose="020B0603020202020204" pitchFamily="34" charset="0"/>
              </a:rPr>
              <a:t>NEC distribution (blue) </a:t>
            </a:r>
            <a:r>
              <a:rPr lang="en-GB" sz="1200" dirty="0" smtClean="0">
                <a:solidFill>
                  <a:schemeClr val="accent3"/>
                </a:solidFill>
                <a:latin typeface="Trebuchet MS" panose="020B0603020202020204" pitchFamily="34" charset="0"/>
              </a:rPr>
              <a:t>versus </a:t>
            </a:r>
            <a:r>
              <a:rPr lang="en-GB" sz="1200" dirty="0" smtClean="0">
                <a:solidFill>
                  <a:srgbClr val="BD2E33"/>
                </a:solidFill>
                <a:latin typeface="Trebuchet MS" panose="020B0603020202020204" pitchFamily="34" charset="0"/>
              </a:rPr>
              <a:t>average environmental ratings (red)</a:t>
            </a:r>
            <a:r>
              <a:rPr lang="en-GB" sz="1200" dirty="0" smtClean="0">
                <a:solidFill>
                  <a:schemeClr val="accent3"/>
                </a:solidFill>
                <a:latin typeface="Trebuchet MS" panose="020B0603020202020204" pitchFamily="34" charset="0"/>
              </a:rPr>
              <a:t> with their market cap</a:t>
            </a:r>
            <a:endParaRPr lang="en-GB" sz="1200" dirty="0">
              <a:solidFill>
                <a:schemeClr val="accent3"/>
              </a:solidFill>
              <a:latin typeface="Trebuchet MS" panose="020B0603020202020204" pitchFamily="34" charset="0"/>
            </a:endParaRPr>
          </a:p>
        </p:txBody>
      </p:sp>
      <p:sp>
        <p:nvSpPr>
          <p:cNvPr id="9" name="Rectangle à coins arrondis 8"/>
          <p:cNvSpPr/>
          <p:nvPr/>
        </p:nvSpPr>
        <p:spPr>
          <a:xfrm>
            <a:off x="5494637" y="5397549"/>
            <a:ext cx="3542271" cy="1050364"/>
          </a:xfrm>
          <a:prstGeom prst="roundRect">
            <a:avLst/>
          </a:prstGeom>
          <a:noFill/>
          <a:ln w="285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sz="1600" dirty="0">
              <a:latin typeface="Trebuchet MS" panose="020B0603020202020204" pitchFamily="34" charset="0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5342175" y="5535485"/>
            <a:ext cx="3820033" cy="840230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algn="ctr">
              <a:lnSpc>
                <a:spcPct val="90000"/>
              </a:lnSpc>
              <a:spcBef>
                <a:spcPts val="1000"/>
              </a:spcBef>
              <a:buClr>
                <a:schemeClr val="bg2"/>
              </a:buClr>
            </a:pPr>
            <a:r>
              <a:rPr lang="en-GB" dirty="0" smtClean="0">
                <a:solidFill>
                  <a:schemeClr val="accent3"/>
                </a:solidFill>
                <a:latin typeface="Trebuchet MS" panose="020B0603020202020204" pitchFamily="34" charset="0"/>
              </a:rPr>
              <a:t>The NEC: a </a:t>
            </a:r>
            <a:r>
              <a:rPr lang="en-GB" dirty="0" smtClean="0">
                <a:solidFill>
                  <a:schemeClr val="accent2"/>
                </a:solidFill>
                <a:latin typeface="Trebuchet MS" panose="020B0603020202020204" pitchFamily="34" charset="0"/>
              </a:rPr>
              <a:t>disruptive metric </a:t>
            </a:r>
            <a:r>
              <a:rPr lang="en-GB" dirty="0" smtClean="0">
                <a:solidFill>
                  <a:schemeClr val="accent3"/>
                </a:solidFill>
                <a:latin typeface="Trebuchet MS" panose="020B0603020202020204" pitchFamily="34" charset="0"/>
              </a:rPr>
              <a:t>to </a:t>
            </a:r>
            <a:r>
              <a:rPr lang="en-GB" dirty="0" smtClean="0">
                <a:solidFill>
                  <a:schemeClr val="accent2"/>
                </a:solidFill>
                <a:latin typeface="Trebuchet MS" panose="020B0603020202020204" pitchFamily="34" charset="0"/>
              </a:rPr>
              <a:t>overcome </a:t>
            </a:r>
            <a:r>
              <a:rPr lang="en-GB" dirty="0" smtClean="0">
                <a:solidFill>
                  <a:schemeClr val="accent3"/>
                </a:solidFill>
                <a:latin typeface="Trebuchet MS" panose="020B0603020202020204" pitchFamily="34" charset="0"/>
              </a:rPr>
              <a:t>the </a:t>
            </a:r>
            <a:r>
              <a:rPr lang="en-GB" dirty="0" smtClean="0">
                <a:solidFill>
                  <a:schemeClr val="accent2"/>
                </a:solidFill>
                <a:latin typeface="Trebuchet MS" panose="020B0603020202020204" pitchFamily="34" charset="0"/>
              </a:rPr>
              <a:t>limits</a:t>
            </a:r>
            <a:r>
              <a:rPr lang="en-GB" dirty="0" smtClean="0">
                <a:solidFill>
                  <a:schemeClr val="accent3"/>
                </a:solidFill>
                <a:latin typeface="Trebuchet MS" panose="020B0603020202020204" pitchFamily="34" charset="0"/>
              </a:rPr>
              <a:t> of existing environmental ratings</a:t>
            </a:r>
            <a:endParaRPr lang="en-GB" dirty="0">
              <a:solidFill>
                <a:schemeClr val="accent3"/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06622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C82CA814-41D7-4249-AC22-33B695721401}" type="slidenum">
              <a:rPr lang="en-GB" smtClean="0"/>
              <a:pPr>
                <a:defRPr/>
              </a:pPr>
              <a:t>11</a:t>
            </a:fld>
            <a:endParaRPr lang="en-GB" dirty="0"/>
          </a:p>
        </p:txBody>
      </p:sp>
      <p:sp>
        <p:nvSpPr>
          <p:cNvPr id="3" name="Titre 1">
            <a:extLst>
              <a:ext uri="{FF2B5EF4-FFF2-40B4-BE49-F238E27FC236}">
                <a16:creationId xmlns:a16="http://schemas.microsoft.com/office/drawing/2014/main" xmlns="" id="{E52D4F9A-6DC3-4BFC-A542-F986149F92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8950" y="148786"/>
            <a:ext cx="8280400" cy="665162"/>
          </a:xfrm>
        </p:spPr>
        <p:txBody>
          <a:bodyPr/>
          <a:lstStyle/>
          <a:p>
            <a:r>
              <a:rPr lang="en-US" altLang="fr-FR" dirty="0" smtClean="0"/>
              <a:t>6 Tested NEC-based investment strategies</a:t>
            </a:r>
            <a:endParaRPr lang="en-US" dirty="0"/>
          </a:p>
        </p:txBody>
      </p:sp>
      <p:sp>
        <p:nvSpPr>
          <p:cNvPr id="22" name="Espace réservé du texte 2">
            <a:extLst>
              <a:ext uri="{FF2B5EF4-FFF2-40B4-BE49-F238E27FC236}">
                <a16:creationId xmlns:a16="http://schemas.microsoft.com/office/drawing/2014/main" xmlns="" id="{40408177-C0FF-44B0-B882-384D1AB37CB1}"/>
              </a:ext>
            </a:extLst>
          </p:cNvPr>
          <p:cNvSpPr txBox="1">
            <a:spLocks/>
          </p:cNvSpPr>
          <p:nvPr/>
        </p:nvSpPr>
        <p:spPr>
          <a:xfrm>
            <a:off x="397851" y="6538168"/>
            <a:ext cx="9024732" cy="289000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50825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>
                <a:schemeClr val="bg2"/>
              </a:buClr>
              <a:buSzPct val="120000"/>
              <a:buFont typeface="Wingdings" panose="05000000000000000000" pitchFamily="2" charset="2"/>
              <a:buChar char="§"/>
              <a:defRPr sz="1600" kern="1200">
                <a:solidFill>
                  <a:srgbClr val="595959"/>
                </a:solidFill>
                <a:latin typeface="Trebuchet MS" panose="020B0603020202020204" pitchFamily="34" charset="0"/>
                <a:ea typeface="+mn-ea"/>
                <a:cs typeface="+mn-cs"/>
              </a:defRPr>
            </a:lvl1pPr>
            <a:lvl2pPr marL="492125" indent="-250825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chemeClr val="bg2"/>
              </a:buClr>
              <a:buFont typeface="Trebuchet MS" panose="020B0603020202020204" pitchFamily="34" charset="0"/>
              <a:buChar char="−"/>
              <a:defRPr sz="1400" kern="1200">
                <a:solidFill>
                  <a:srgbClr val="595959"/>
                </a:solidFill>
                <a:latin typeface="Trebuchet MS" panose="020B0603020202020204" pitchFamily="34" charset="0"/>
                <a:ea typeface="+mn-ea"/>
                <a:cs typeface="+mn-cs"/>
              </a:defRPr>
            </a:lvl2pPr>
            <a:lvl3pPr marL="755650" indent="-250825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chemeClr val="accent3"/>
              </a:buClr>
              <a:buFont typeface="Wingdings" panose="05000000000000000000" pitchFamily="2" charset="2"/>
              <a:buChar char="§"/>
              <a:defRPr sz="1200" kern="1200">
                <a:solidFill>
                  <a:srgbClr val="595959"/>
                </a:solidFill>
                <a:latin typeface="Trebuchet MS" panose="020B0603020202020204" pitchFamily="34" charset="0"/>
                <a:ea typeface="+mn-ea"/>
                <a:cs typeface="+mn-cs"/>
              </a:defRPr>
            </a:lvl3pPr>
            <a:lvl4pPr marL="755650" indent="-250825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chemeClr val="accent3"/>
              </a:buClr>
              <a:buFont typeface="Wingdings" panose="05000000000000000000" pitchFamily="2" charset="2"/>
              <a:buChar char="§"/>
              <a:defRPr sz="1200" kern="1200">
                <a:solidFill>
                  <a:srgbClr val="595959"/>
                </a:solidFill>
                <a:latin typeface="Trebuchet MS" panose="020B0603020202020204" pitchFamily="34" charset="0"/>
                <a:ea typeface="+mn-ea"/>
                <a:cs typeface="+mn-cs"/>
              </a:defRPr>
            </a:lvl4pPr>
            <a:lvl5pPr marL="755650" indent="-250825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chemeClr val="accent3"/>
              </a:buClr>
              <a:buFont typeface="Wingdings" panose="05000000000000000000" pitchFamily="2" charset="2"/>
              <a:buChar char="§"/>
              <a:defRPr sz="1200" kern="1200">
                <a:solidFill>
                  <a:srgbClr val="595959"/>
                </a:solidFill>
                <a:latin typeface="Trebuchet MS" panose="020B060302020202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defTabSz="914400">
              <a:buNone/>
            </a:pPr>
            <a:r>
              <a:rPr lang="en-US" sz="900" dirty="0"/>
              <a:t>Source: NEC </a:t>
            </a:r>
            <a:r>
              <a:rPr lang="el-GR" sz="900" dirty="0"/>
              <a:t>β</a:t>
            </a:r>
            <a:r>
              <a:rPr lang="fr-FR" sz="900" dirty="0"/>
              <a:t> </a:t>
            </a:r>
            <a:r>
              <a:rPr lang="en-GB" altLang="fr-FR" sz="900" dirty="0">
                <a:solidFill>
                  <a:srgbClr val="000000">
                    <a:lumMod val="65000"/>
                    <a:lumOff val="35000"/>
                  </a:srgbClr>
                </a:solidFill>
              </a:rPr>
              <a:t>Sycomore AM, </a:t>
            </a:r>
            <a:r>
              <a:rPr lang="en-GB" altLang="fr-FR" sz="900" dirty="0" err="1">
                <a:solidFill>
                  <a:srgbClr val="000000">
                    <a:lumMod val="65000"/>
                    <a:lumOff val="35000"/>
                  </a:srgbClr>
                </a:solidFill>
              </a:rPr>
              <a:t>Quantis</a:t>
            </a:r>
            <a:r>
              <a:rPr lang="en-GB" altLang="fr-FR" sz="900" dirty="0">
                <a:solidFill>
                  <a:srgbClr val="000000">
                    <a:lumMod val="65000"/>
                    <a:lumOff val="35000"/>
                  </a:srgbClr>
                </a:solidFill>
              </a:rPr>
              <a:t> and I </a:t>
            </a:r>
            <a:r>
              <a:rPr lang="en-GB" altLang="fr-FR" sz="900" dirty="0" err="1">
                <a:solidFill>
                  <a:srgbClr val="000000">
                    <a:lumMod val="65000"/>
                    <a:lumOff val="35000"/>
                  </a:srgbClr>
                </a:solidFill>
              </a:rPr>
              <a:t>Care&amp;Consult</a:t>
            </a:r>
            <a:r>
              <a:rPr lang="en-GB" sz="900" dirty="0"/>
              <a:t>, October 2018.</a:t>
            </a:r>
            <a:endParaRPr lang="en-GB" sz="900" dirty="0">
              <a:solidFill>
                <a:srgbClr val="000000">
                  <a:lumMod val="65000"/>
                  <a:lumOff val="35000"/>
                </a:srgbClr>
              </a:solidFill>
            </a:endParaRPr>
          </a:p>
        </p:txBody>
      </p:sp>
      <p:sp>
        <p:nvSpPr>
          <p:cNvPr id="25" name="ZoneTexte 24"/>
          <p:cNvSpPr txBox="1"/>
          <p:nvPr/>
        </p:nvSpPr>
        <p:spPr>
          <a:xfrm>
            <a:off x="488950" y="1230595"/>
            <a:ext cx="9013973" cy="1363450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>
              <a:lnSpc>
                <a:spcPct val="90000"/>
              </a:lnSpc>
              <a:spcBef>
                <a:spcPts val="1000"/>
              </a:spcBef>
              <a:buClr>
                <a:schemeClr val="bg2"/>
              </a:buClr>
            </a:pPr>
            <a:endParaRPr lang="fr-FR" sz="1600" dirty="0" smtClean="0">
              <a:solidFill>
                <a:schemeClr val="accent3"/>
              </a:solidFill>
              <a:latin typeface="Trebuchet MS" panose="020B0603020202020204" pitchFamily="34" charset="0"/>
            </a:endParaRPr>
          </a:p>
          <a:p>
            <a:pPr>
              <a:lnSpc>
                <a:spcPct val="90000"/>
              </a:lnSpc>
              <a:spcBef>
                <a:spcPts val="1000"/>
              </a:spcBef>
              <a:buClr>
                <a:schemeClr val="bg2"/>
              </a:buClr>
            </a:pPr>
            <a:endParaRPr lang="fr-FR" sz="1600" dirty="0">
              <a:solidFill>
                <a:schemeClr val="accent3"/>
              </a:solidFill>
              <a:latin typeface="Trebuchet MS" panose="020B0603020202020204" pitchFamily="34" charset="0"/>
            </a:endParaRPr>
          </a:p>
          <a:p>
            <a:pPr algn="l">
              <a:lnSpc>
                <a:spcPct val="90000"/>
              </a:lnSpc>
              <a:spcBef>
                <a:spcPts val="1000"/>
              </a:spcBef>
              <a:buClr>
                <a:schemeClr val="bg2"/>
              </a:buClr>
            </a:pPr>
            <a:endParaRPr lang="fr-FR" sz="1600" dirty="0" smtClean="0">
              <a:solidFill>
                <a:schemeClr val="accent3"/>
              </a:solidFill>
              <a:latin typeface="Trebuchet MS" panose="020B0603020202020204" pitchFamily="34" charset="0"/>
            </a:endParaRPr>
          </a:p>
          <a:p>
            <a:pPr marL="230400" indent="-252000" algn="l">
              <a:lnSpc>
                <a:spcPct val="90000"/>
              </a:lnSpc>
              <a:spcBef>
                <a:spcPts val="1000"/>
              </a:spcBef>
              <a:buClr>
                <a:schemeClr val="bg2"/>
              </a:buClr>
              <a:buFont typeface="Wingdings 3" panose="05040102010807070707" pitchFamily="18" charset="2"/>
              <a:buChar char=""/>
            </a:pPr>
            <a:endParaRPr lang="fr-FR" sz="1600" dirty="0">
              <a:solidFill>
                <a:schemeClr val="accent3"/>
              </a:solidFill>
              <a:latin typeface="Trebuchet MS" panose="020B0603020202020204" pitchFamily="34" charset="0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488950" y="1734678"/>
            <a:ext cx="9175945" cy="4456605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algn="l">
              <a:lnSpc>
                <a:spcPct val="90000"/>
              </a:lnSpc>
              <a:spcBef>
                <a:spcPts val="0"/>
              </a:spcBef>
              <a:buClr>
                <a:schemeClr val="accent2"/>
              </a:buClr>
            </a:pPr>
            <a:r>
              <a:rPr lang="en-GB" b="1" dirty="0" smtClean="0">
                <a:solidFill>
                  <a:srgbClr val="277D19"/>
                </a:solidFill>
                <a:latin typeface="Trebuchet MS" panose="020B0603020202020204" pitchFamily="34" charset="0"/>
              </a:rPr>
              <a:t>Green strategy | </a:t>
            </a:r>
            <a:r>
              <a:rPr lang="en-GB" sz="1600" dirty="0" smtClean="0">
                <a:solidFill>
                  <a:schemeClr val="accent3"/>
                </a:solidFill>
                <a:latin typeface="Trebuchet MS" panose="020B0603020202020204" pitchFamily="34" charset="0"/>
              </a:rPr>
              <a:t>Clear positive contribution</a:t>
            </a:r>
          </a:p>
          <a:p>
            <a:pPr>
              <a:lnSpc>
                <a:spcPct val="90000"/>
              </a:lnSpc>
              <a:spcBef>
                <a:spcPts val="0"/>
              </a:spcBef>
              <a:buClr>
                <a:schemeClr val="accent2"/>
              </a:buClr>
            </a:pPr>
            <a:r>
              <a:rPr lang="en-GB" sz="1600" dirty="0" smtClean="0">
                <a:solidFill>
                  <a:schemeClr val="accent3"/>
                </a:solidFill>
                <a:latin typeface="Trebuchet MS" panose="020B0603020202020204" pitchFamily="34" charset="0"/>
              </a:rPr>
              <a:t>NEC b/t +10% and +100% (101 companies)</a:t>
            </a:r>
          </a:p>
          <a:p>
            <a:pPr algn="l">
              <a:spcBef>
                <a:spcPts val="0"/>
              </a:spcBef>
              <a:buClr>
                <a:schemeClr val="accent2"/>
              </a:buClr>
            </a:pPr>
            <a:endParaRPr lang="en-GB" sz="2000" dirty="0">
              <a:solidFill>
                <a:schemeClr val="accent3"/>
              </a:solidFill>
              <a:latin typeface="Trebuchet MS" panose="020B0603020202020204" pitchFamily="34" charset="0"/>
            </a:endParaRPr>
          </a:p>
          <a:p>
            <a:pPr algn="l">
              <a:lnSpc>
                <a:spcPct val="90000"/>
              </a:lnSpc>
              <a:spcBef>
                <a:spcPts val="0"/>
              </a:spcBef>
              <a:buClr>
                <a:schemeClr val="accent2"/>
              </a:buClr>
            </a:pPr>
            <a:r>
              <a:rPr lang="en-GB" b="1" dirty="0" smtClean="0">
                <a:solidFill>
                  <a:schemeClr val="accent2"/>
                </a:solidFill>
                <a:latin typeface="Trebuchet MS" panose="020B0603020202020204" pitchFamily="34" charset="0"/>
              </a:rPr>
              <a:t>Green overweight strategy | </a:t>
            </a:r>
            <a:r>
              <a:rPr lang="en-GB" sz="1600" dirty="0" smtClean="0">
                <a:solidFill>
                  <a:schemeClr val="accent3"/>
                </a:solidFill>
                <a:latin typeface="Trebuchet MS" panose="020B0603020202020204" pitchFamily="34" charset="0"/>
              </a:rPr>
              <a:t>Highly positive contribution</a:t>
            </a:r>
          </a:p>
          <a:p>
            <a:pPr>
              <a:lnSpc>
                <a:spcPct val="90000"/>
              </a:lnSpc>
              <a:spcBef>
                <a:spcPts val="0"/>
              </a:spcBef>
              <a:buClr>
                <a:schemeClr val="accent2"/>
              </a:buClr>
            </a:pPr>
            <a:r>
              <a:rPr lang="en-GB" sz="1600" dirty="0" smtClean="0">
                <a:solidFill>
                  <a:schemeClr val="accent3"/>
                </a:solidFill>
                <a:latin typeface="Trebuchet MS" panose="020B0603020202020204" pitchFamily="34" charset="0"/>
              </a:rPr>
              <a:t>NEC b/t +30% and +100% over weighted by a factor </a:t>
            </a:r>
            <a:r>
              <a:rPr lang="en-GB" sz="1600" dirty="0">
                <a:solidFill>
                  <a:schemeClr val="accent3"/>
                </a:solidFill>
                <a:latin typeface="Trebuchet MS" panose="020B0603020202020204" pitchFamily="34" charset="0"/>
              </a:rPr>
              <a:t>of 10</a:t>
            </a:r>
          </a:p>
          <a:p>
            <a:pPr>
              <a:spcBef>
                <a:spcPts val="0"/>
              </a:spcBef>
              <a:buClr>
                <a:schemeClr val="accent2"/>
              </a:buClr>
            </a:pPr>
            <a:endParaRPr lang="en-GB" sz="2000" dirty="0">
              <a:solidFill>
                <a:schemeClr val="accent3"/>
              </a:solidFill>
              <a:latin typeface="Trebuchet MS" panose="020B0603020202020204" pitchFamily="34" charset="0"/>
            </a:endParaRPr>
          </a:p>
          <a:p>
            <a:pPr algn="l">
              <a:lnSpc>
                <a:spcPct val="90000"/>
              </a:lnSpc>
              <a:spcBef>
                <a:spcPts val="0"/>
              </a:spcBef>
              <a:buClr>
                <a:schemeClr val="accent2"/>
              </a:buClr>
            </a:pPr>
            <a:r>
              <a:rPr lang="en-GB" b="1" dirty="0" smtClean="0">
                <a:solidFill>
                  <a:schemeClr val="accent3"/>
                </a:solidFill>
                <a:latin typeface="Trebuchet MS" panose="020B0603020202020204" pitchFamily="34" charset="0"/>
              </a:rPr>
              <a:t>Neutral Green strategy | </a:t>
            </a:r>
            <a:r>
              <a:rPr lang="en-GB" sz="1600" dirty="0" smtClean="0">
                <a:solidFill>
                  <a:schemeClr val="accent3"/>
                </a:solidFill>
                <a:latin typeface="Trebuchet MS" panose="020B0603020202020204" pitchFamily="34" charset="0"/>
              </a:rPr>
              <a:t>Neutral and positive contribution</a:t>
            </a:r>
          </a:p>
          <a:p>
            <a:pPr>
              <a:lnSpc>
                <a:spcPct val="90000"/>
              </a:lnSpc>
              <a:spcBef>
                <a:spcPts val="0"/>
              </a:spcBef>
              <a:buClr>
                <a:schemeClr val="accent2"/>
              </a:buClr>
            </a:pPr>
            <a:r>
              <a:rPr lang="en-GB" sz="1600" dirty="0" smtClean="0">
                <a:solidFill>
                  <a:schemeClr val="accent3"/>
                </a:solidFill>
                <a:latin typeface="Trebuchet MS" panose="020B0603020202020204" pitchFamily="34" charset="0"/>
              </a:rPr>
              <a:t>NEC b/t -10% and +</a:t>
            </a:r>
            <a:r>
              <a:rPr lang="en-GB" sz="1600" dirty="0">
                <a:solidFill>
                  <a:schemeClr val="accent3"/>
                </a:solidFill>
                <a:latin typeface="Trebuchet MS" panose="020B0603020202020204" pitchFamily="34" charset="0"/>
              </a:rPr>
              <a:t>100%</a:t>
            </a:r>
          </a:p>
          <a:p>
            <a:pPr>
              <a:spcBef>
                <a:spcPts val="0"/>
              </a:spcBef>
              <a:buClr>
                <a:schemeClr val="accent2"/>
              </a:buClr>
            </a:pPr>
            <a:endParaRPr lang="en-GB" sz="2000" dirty="0">
              <a:solidFill>
                <a:schemeClr val="accent3"/>
              </a:solidFill>
              <a:latin typeface="Trebuchet MS" panose="020B0603020202020204" pitchFamily="34" charset="0"/>
            </a:endParaRPr>
          </a:p>
          <a:p>
            <a:pPr algn="l">
              <a:lnSpc>
                <a:spcPct val="90000"/>
              </a:lnSpc>
              <a:spcBef>
                <a:spcPts val="0"/>
              </a:spcBef>
              <a:buClr>
                <a:schemeClr val="accent2"/>
              </a:buClr>
            </a:pPr>
            <a:r>
              <a:rPr lang="en-GB" b="1" dirty="0" smtClean="0">
                <a:solidFill>
                  <a:schemeClr val="accent3"/>
                </a:solidFill>
                <a:latin typeface="Trebuchet MS" panose="020B0603020202020204" pitchFamily="34" charset="0"/>
              </a:rPr>
              <a:t>Sector neutral green strategy | </a:t>
            </a:r>
            <a:r>
              <a:rPr lang="en-GB" sz="1600" dirty="0" smtClean="0">
                <a:solidFill>
                  <a:schemeClr val="accent3"/>
                </a:solidFill>
                <a:latin typeface="Trebuchet MS" panose="020B0603020202020204" pitchFamily="34" charset="0"/>
              </a:rPr>
              <a:t>Sector neutral best in class NEC</a:t>
            </a:r>
          </a:p>
          <a:p>
            <a:pPr>
              <a:lnSpc>
                <a:spcPct val="90000"/>
              </a:lnSpc>
              <a:spcBef>
                <a:spcPts val="0"/>
              </a:spcBef>
              <a:buClr>
                <a:schemeClr val="accent2"/>
              </a:buClr>
            </a:pPr>
            <a:r>
              <a:rPr lang="en-GB" sz="1600" dirty="0" smtClean="0">
                <a:solidFill>
                  <a:schemeClr val="accent3"/>
                </a:solidFill>
                <a:latin typeface="Trebuchet MS" panose="020B0603020202020204" pitchFamily="34" charset="0"/>
              </a:rPr>
              <a:t>Top 10% </a:t>
            </a:r>
            <a:r>
              <a:rPr lang="en-GB" sz="1600" dirty="0">
                <a:solidFill>
                  <a:schemeClr val="accent3"/>
                </a:solidFill>
                <a:latin typeface="Trebuchet MS" panose="020B0603020202020204" pitchFamily="34" charset="0"/>
              </a:rPr>
              <a:t>by sector</a:t>
            </a:r>
          </a:p>
          <a:p>
            <a:pPr>
              <a:spcBef>
                <a:spcPts val="0"/>
              </a:spcBef>
              <a:buClr>
                <a:schemeClr val="accent2"/>
              </a:buClr>
            </a:pPr>
            <a:endParaRPr lang="en-GB" sz="2000" dirty="0">
              <a:solidFill>
                <a:schemeClr val="accent3"/>
              </a:solidFill>
              <a:latin typeface="Trebuchet MS" panose="020B0603020202020204" pitchFamily="34" charset="0"/>
            </a:endParaRPr>
          </a:p>
          <a:p>
            <a:pPr>
              <a:lnSpc>
                <a:spcPct val="90000"/>
              </a:lnSpc>
              <a:spcBef>
                <a:spcPts val="0"/>
              </a:spcBef>
              <a:buClr>
                <a:schemeClr val="accent2"/>
              </a:buClr>
            </a:pPr>
            <a:r>
              <a:rPr lang="en-GB" b="1" dirty="0" smtClean="0">
                <a:solidFill>
                  <a:srgbClr val="FF0000"/>
                </a:solidFill>
                <a:latin typeface="Trebuchet MS" panose="020B0603020202020204" pitchFamily="34" charset="0"/>
              </a:rPr>
              <a:t>Red strategy | </a:t>
            </a:r>
            <a:r>
              <a:rPr lang="en-GB" sz="1600" dirty="0" smtClean="0">
                <a:solidFill>
                  <a:schemeClr val="accent3"/>
                </a:solidFill>
                <a:latin typeface="Trebuchet MS" panose="020B0603020202020204" pitchFamily="34" charset="0"/>
              </a:rPr>
              <a:t>Clear negative contribution</a:t>
            </a:r>
          </a:p>
          <a:p>
            <a:pPr>
              <a:lnSpc>
                <a:spcPct val="90000"/>
              </a:lnSpc>
              <a:spcBef>
                <a:spcPts val="0"/>
              </a:spcBef>
              <a:buClr>
                <a:schemeClr val="accent2"/>
              </a:buClr>
            </a:pPr>
            <a:r>
              <a:rPr lang="en-GB" sz="1600" dirty="0" smtClean="0">
                <a:solidFill>
                  <a:schemeClr val="accent3"/>
                </a:solidFill>
                <a:latin typeface="Trebuchet MS" panose="020B0603020202020204" pitchFamily="34" charset="0"/>
              </a:rPr>
              <a:t>NEC b/t -100% and -10% (76 companies)</a:t>
            </a:r>
            <a:endParaRPr lang="en-GB" sz="1600" dirty="0">
              <a:solidFill>
                <a:schemeClr val="accent3"/>
              </a:solidFill>
              <a:latin typeface="Trebuchet MS" panose="020B0603020202020204" pitchFamily="34" charset="0"/>
            </a:endParaRPr>
          </a:p>
          <a:p>
            <a:pPr>
              <a:spcBef>
                <a:spcPts val="0"/>
              </a:spcBef>
              <a:buClr>
                <a:schemeClr val="accent2"/>
              </a:buClr>
            </a:pPr>
            <a:endParaRPr lang="en-GB" sz="2000" dirty="0">
              <a:solidFill>
                <a:schemeClr val="accent3"/>
              </a:solidFill>
              <a:latin typeface="Trebuchet MS" panose="020B0603020202020204" pitchFamily="34" charset="0"/>
            </a:endParaRPr>
          </a:p>
          <a:p>
            <a:pPr>
              <a:lnSpc>
                <a:spcPct val="90000"/>
              </a:lnSpc>
              <a:spcBef>
                <a:spcPts val="0"/>
              </a:spcBef>
              <a:buClr>
                <a:schemeClr val="accent2"/>
              </a:buClr>
            </a:pPr>
            <a:r>
              <a:rPr lang="en-GB" b="1" dirty="0" smtClean="0">
                <a:solidFill>
                  <a:srgbClr val="FF0000"/>
                </a:solidFill>
                <a:latin typeface="Trebuchet MS" panose="020B0603020202020204" pitchFamily="34" charset="0"/>
              </a:rPr>
              <a:t>Red overweight strategy | </a:t>
            </a:r>
            <a:r>
              <a:rPr lang="en-GB" sz="1600" dirty="0" smtClean="0">
                <a:solidFill>
                  <a:schemeClr val="accent3"/>
                </a:solidFill>
                <a:latin typeface="Trebuchet MS" panose="020B0603020202020204" pitchFamily="34" charset="0"/>
              </a:rPr>
              <a:t>Highly negative contribution</a:t>
            </a:r>
          </a:p>
          <a:p>
            <a:pPr>
              <a:lnSpc>
                <a:spcPct val="90000"/>
              </a:lnSpc>
              <a:spcBef>
                <a:spcPts val="0"/>
              </a:spcBef>
              <a:buClr>
                <a:schemeClr val="accent2"/>
              </a:buClr>
            </a:pPr>
            <a:r>
              <a:rPr lang="en-GB" sz="1600" dirty="0" smtClean="0">
                <a:solidFill>
                  <a:schemeClr val="accent3"/>
                </a:solidFill>
                <a:latin typeface="Trebuchet MS" panose="020B0603020202020204" pitchFamily="34" charset="0"/>
              </a:rPr>
              <a:t>NEC b/t -100% and -30% over weighted by a factor of 10</a:t>
            </a:r>
            <a:endParaRPr lang="en-GB" sz="1600" dirty="0">
              <a:solidFill>
                <a:schemeClr val="accent3"/>
              </a:solidFill>
              <a:latin typeface="Trebuchet MS" panose="020B0603020202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7476119" y="1096120"/>
            <a:ext cx="165833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AVERAGE NEC</a:t>
            </a:r>
            <a:endParaRPr lang="fr-FR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540279" y="1771909"/>
            <a:ext cx="153002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400" b="1" cap="small" dirty="0" smtClean="0">
                <a:solidFill>
                  <a:srgbClr val="277D19"/>
                </a:solidFill>
                <a:latin typeface="Trebuchet MS" panose="020B0603020202020204" pitchFamily="34" charset="0"/>
              </a:rPr>
              <a:t>+25%</a:t>
            </a:r>
            <a:endParaRPr lang="fr-FR" sz="2000" dirty="0">
              <a:solidFill>
                <a:srgbClr val="277D19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7540279" y="2547083"/>
            <a:ext cx="153002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400" b="1" cap="small" dirty="0" smtClean="0">
                <a:solidFill>
                  <a:schemeClr val="accent2"/>
                </a:solidFill>
                <a:latin typeface="Trebuchet MS" panose="020B0603020202020204" pitchFamily="34" charset="0"/>
              </a:rPr>
              <a:t>+14%</a:t>
            </a:r>
            <a:endParaRPr lang="fr-FR" sz="2000" dirty="0">
              <a:solidFill>
                <a:schemeClr val="accent2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7552807" y="3363176"/>
            <a:ext cx="153002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400" b="1" cap="small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+3%</a:t>
            </a:r>
            <a:endParaRPr lang="fr-FR" sz="20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7540279" y="4058333"/>
            <a:ext cx="153002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400" b="1" cap="small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+3%</a:t>
            </a:r>
            <a:endParaRPr lang="fr-FR" sz="20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7559850" y="4796276"/>
            <a:ext cx="153002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400" b="1" cap="small" dirty="0" smtClean="0">
                <a:solidFill>
                  <a:srgbClr val="FF0000"/>
                </a:solidFill>
                <a:latin typeface="Trebuchet MS" panose="020B0603020202020204" pitchFamily="34" charset="0"/>
              </a:rPr>
              <a:t>-30%</a:t>
            </a:r>
            <a:endParaRPr lang="fr-FR" sz="2000" dirty="0">
              <a:solidFill>
                <a:srgbClr val="FF0000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7540279" y="5636925"/>
            <a:ext cx="153002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400" b="1" cap="small" dirty="0" smtClean="0">
                <a:solidFill>
                  <a:srgbClr val="FF0000"/>
                </a:solidFill>
                <a:latin typeface="Trebuchet MS" panose="020B0603020202020204" pitchFamily="34" charset="0"/>
              </a:rPr>
              <a:t>-32%</a:t>
            </a:r>
            <a:endParaRPr lang="fr-FR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76788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C82CA814-41D7-4249-AC22-33B695721401}" type="slidenum">
              <a:rPr lang="en-GB" smtClean="0"/>
              <a:pPr>
                <a:defRPr/>
              </a:pPr>
              <a:t>12</a:t>
            </a:fld>
            <a:endParaRPr lang="en-GB" dirty="0"/>
          </a:p>
        </p:txBody>
      </p:sp>
      <p:sp>
        <p:nvSpPr>
          <p:cNvPr id="3" name="Titre 1">
            <a:extLst>
              <a:ext uri="{FF2B5EF4-FFF2-40B4-BE49-F238E27FC236}">
                <a16:creationId xmlns:a16="http://schemas.microsoft.com/office/drawing/2014/main" xmlns="" id="{E52D4F9A-6DC3-4BFC-A542-F986149F92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4070" y="153008"/>
            <a:ext cx="8280400" cy="665162"/>
          </a:xfrm>
        </p:spPr>
        <p:txBody>
          <a:bodyPr/>
          <a:lstStyle/>
          <a:p>
            <a:r>
              <a:rPr lang="en-US" altLang="fr-FR" dirty="0" smtClean="0"/>
              <a:t>what is the difference between NEC and E ratings?</a:t>
            </a:r>
            <a:endParaRPr lang="en-US" dirty="0"/>
          </a:p>
        </p:txBody>
      </p:sp>
      <p:sp>
        <p:nvSpPr>
          <p:cNvPr id="22" name="Espace réservé du texte 2">
            <a:extLst>
              <a:ext uri="{FF2B5EF4-FFF2-40B4-BE49-F238E27FC236}">
                <a16:creationId xmlns:a16="http://schemas.microsoft.com/office/drawing/2014/main" xmlns="" id="{40408177-C0FF-44B0-B882-384D1AB37CB1}"/>
              </a:ext>
            </a:extLst>
          </p:cNvPr>
          <p:cNvSpPr txBox="1">
            <a:spLocks/>
          </p:cNvSpPr>
          <p:nvPr/>
        </p:nvSpPr>
        <p:spPr>
          <a:xfrm>
            <a:off x="395895" y="6535352"/>
            <a:ext cx="9024732" cy="289000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50825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>
                <a:schemeClr val="bg2"/>
              </a:buClr>
              <a:buSzPct val="120000"/>
              <a:buFont typeface="Wingdings" panose="05000000000000000000" pitchFamily="2" charset="2"/>
              <a:buChar char="§"/>
              <a:defRPr sz="1600" kern="1200">
                <a:solidFill>
                  <a:srgbClr val="595959"/>
                </a:solidFill>
                <a:latin typeface="Trebuchet MS" panose="020B0603020202020204" pitchFamily="34" charset="0"/>
                <a:ea typeface="+mn-ea"/>
                <a:cs typeface="+mn-cs"/>
              </a:defRPr>
            </a:lvl1pPr>
            <a:lvl2pPr marL="492125" indent="-250825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chemeClr val="bg2"/>
              </a:buClr>
              <a:buFont typeface="Trebuchet MS" panose="020B0603020202020204" pitchFamily="34" charset="0"/>
              <a:buChar char="−"/>
              <a:defRPr sz="1400" kern="1200">
                <a:solidFill>
                  <a:srgbClr val="595959"/>
                </a:solidFill>
                <a:latin typeface="Trebuchet MS" panose="020B0603020202020204" pitchFamily="34" charset="0"/>
                <a:ea typeface="+mn-ea"/>
                <a:cs typeface="+mn-cs"/>
              </a:defRPr>
            </a:lvl2pPr>
            <a:lvl3pPr marL="755650" indent="-250825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chemeClr val="accent3"/>
              </a:buClr>
              <a:buFont typeface="Wingdings" panose="05000000000000000000" pitchFamily="2" charset="2"/>
              <a:buChar char="§"/>
              <a:defRPr sz="1200" kern="1200">
                <a:solidFill>
                  <a:srgbClr val="595959"/>
                </a:solidFill>
                <a:latin typeface="Trebuchet MS" panose="020B0603020202020204" pitchFamily="34" charset="0"/>
                <a:ea typeface="+mn-ea"/>
                <a:cs typeface="+mn-cs"/>
              </a:defRPr>
            </a:lvl3pPr>
            <a:lvl4pPr marL="755650" indent="-250825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chemeClr val="accent3"/>
              </a:buClr>
              <a:buFont typeface="Wingdings" panose="05000000000000000000" pitchFamily="2" charset="2"/>
              <a:buChar char="§"/>
              <a:defRPr sz="1200" kern="1200">
                <a:solidFill>
                  <a:srgbClr val="595959"/>
                </a:solidFill>
                <a:latin typeface="Trebuchet MS" panose="020B0603020202020204" pitchFamily="34" charset="0"/>
                <a:ea typeface="+mn-ea"/>
                <a:cs typeface="+mn-cs"/>
              </a:defRPr>
            </a:lvl4pPr>
            <a:lvl5pPr marL="755650" indent="-250825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chemeClr val="accent3"/>
              </a:buClr>
              <a:buFont typeface="Wingdings" panose="05000000000000000000" pitchFamily="2" charset="2"/>
              <a:buChar char="§"/>
              <a:defRPr sz="1200" kern="1200">
                <a:solidFill>
                  <a:srgbClr val="595959"/>
                </a:solidFill>
                <a:latin typeface="Trebuchet MS" panose="020B060302020202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defTabSz="914400">
              <a:buNone/>
            </a:pPr>
            <a:r>
              <a:rPr lang="en-US" sz="900" dirty="0"/>
              <a:t>Source: NEC </a:t>
            </a:r>
            <a:r>
              <a:rPr lang="el-GR" sz="900" dirty="0"/>
              <a:t>β</a:t>
            </a:r>
            <a:r>
              <a:rPr lang="fr-FR" sz="900" dirty="0"/>
              <a:t> </a:t>
            </a:r>
            <a:r>
              <a:rPr lang="en-GB" altLang="fr-FR" sz="900" dirty="0">
                <a:solidFill>
                  <a:srgbClr val="000000">
                    <a:lumMod val="65000"/>
                    <a:lumOff val="35000"/>
                  </a:srgbClr>
                </a:solidFill>
              </a:rPr>
              <a:t>Sycomore AM, </a:t>
            </a:r>
            <a:r>
              <a:rPr lang="en-GB" altLang="fr-FR" sz="900" dirty="0" err="1">
                <a:solidFill>
                  <a:srgbClr val="000000">
                    <a:lumMod val="65000"/>
                    <a:lumOff val="35000"/>
                  </a:srgbClr>
                </a:solidFill>
              </a:rPr>
              <a:t>Quantis</a:t>
            </a:r>
            <a:r>
              <a:rPr lang="en-GB" altLang="fr-FR" sz="900" dirty="0">
                <a:solidFill>
                  <a:srgbClr val="000000">
                    <a:lumMod val="65000"/>
                    <a:lumOff val="35000"/>
                  </a:srgbClr>
                </a:solidFill>
              </a:rPr>
              <a:t> and I </a:t>
            </a:r>
            <a:r>
              <a:rPr lang="en-GB" altLang="fr-FR" sz="900" dirty="0" err="1">
                <a:solidFill>
                  <a:srgbClr val="000000">
                    <a:lumMod val="65000"/>
                    <a:lumOff val="35000"/>
                  </a:srgbClr>
                </a:solidFill>
              </a:rPr>
              <a:t>Care&amp;Consult</a:t>
            </a:r>
            <a:r>
              <a:rPr lang="en-GB" sz="900" dirty="0"/>
              <a:t>, October 2018.</a:t>
            </a:r>
            <a:endParaRPr lang="en-GB" sz="900" dirty="0">
              <a:solidFill>
                <a:srgbClr val="000000">
                  <a:lumMod val="65000"/>
                  <a:lumOff val="35000"/>
                </a:srgbClr>
              </a:solidFill>
            </a:endParaRPr>
          </a:p>
        </p:txBody>
      </p:sp>
      <p:sp>
        <p:nvSpPr>
          <p:cNvPr id="25" name="ZoneTexte 24"/>
          <p:cNvSpPr txBox="1"/>
          <p:nvPr/>
        </p:nvSpPr>
        <p:spPr>
          <a:xfrm>
            <a:off x="488950" y="1230595"/>
            <a:ext cx="9013973" cy="1363450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>
              <a:lnSpc>
                <a:spcPct val="90000"/>
              </a:lnSpc>
              <a:spcBef>
                <a:spcPts val="1000"/>
              </a:spcBef>
              <a:buClr>
                <a:schemeClr val="bg2"/>
              </a:buClr>
            </a:pPr>
            <a:endParaRPr lang="fr-FR" sz="1600" dirty="0" smtClean="0">
              <a:solidFill>
                <a:schemeClr val="accent3"/>
              </a:solidFill>
              <a:latin typeface="Trebuchet MS" panose="020B0603020202020204" pitchFamily="34" charset="0"/>
            </a:endParaRPr>
          </a:p>
          <a:p>
            <a:pPr>
              <a:lnSpc>
                <a:spcPct val="90000"/>
              </a:lnSpc>
              <a:spcBef>
                <a:spcPts val="1000"/>
              </a:spcBef>
              <a:buClr>
                <a:schemeClr val="bg2"/>
              </a:buClr>
            </a:pPr>
            <a:endParaRPr lang="fr-FR" sz="1600" dirty="0">
              <a:solidFill>
                <a:schemeClr val="accent3"/>
              </a:solidFill>
              <a:latin typeface="Trebuchet MS" panose="020B0603020202020204" pitchFamily="34" charset="0"/>
            </a:endParaRPr>
          </a:p>
          <a:p>
            <a:pPr algn="l">
              <a:lnSpc>
                <a:spcPct val="90000"/>
              </a:lnSpc>
              <a:spcBef>
                <a:spcPts val="1000"/>
              </a:spcBef>
              <a:buClr>
                <a:schemeClr val="bg2"/>
              </a:buClr>
            </a:pPr>
            <a:endParaRPr lang="fr-FR" sz="1600" dirty="0" smtClean="0">
              <a:solidFill>
                <a:schemeClr val="accent3"/>
              </a:solidFill>
              <a:latin typeface="Trebuchet MS" panose="020B0603020202020204" pitchFamily="34" charset="0"/>
            </a:endParaRPr>
          </a:p>
          <a:p>
            <a:pPr marL="230400" indent="-252000" algn="l">
              <a:lnSpc>
                <a:spcPct val="90000"/>
              </a:lnSpc>
              <a:spcBef>
                <a:spcPts val="1000"/>
              </a:spcBef>
              <a:buClr>
                <a:schemeClr val="bg2"/>
              </a:buClr>
              <a:buFont typeface="Wingdings 3" panose="05040102010807070707" pitchFamily="18" charset="2"/>
              <a:buChar char=""/>
            </a:pPr>
            <a:endParaRPr lang="fr-FR" sz="1600" dirty="0">
              <a:solidFill>
                <a:schemeClr val="accent3"/>
              </a:solidFill>
              <a:latin typeface="Trebuchet MS" panose="020B0603020202020204" pitchFamily="34" charset="0"/>
            </a:endParaRPr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7085" y="1303699"/>
            <a:ext cx="9080439" cy="45357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789650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C82CA814-41D7-4249-AC22-33B695721401}" type="slidenum">
              <a:rPr lang="en-GB" smtClean="0"/>
              <a:pPr>
                <a:defRPr/>
              </a:pPr>
              <a:t>13</a:t>
            </a:fld>
            <a:endParaRPr lang="en-GB" dirty="0"/>
          </a:p>
        </p:txBody>
      </p:sp>
      <p:sp>
        <p:nvSpPr>
          <p:cNvPr id="4" name="ZoneTexte 3"/>
          <p:cNvSpPr txBox="1"/>
          <p:nvPr/>
        </p:nvSpPr>
        <p:spPr>
          <a:xfrm>
            <a:off x="396394" y="201810"/>
            <a:ext cx="7987031" cy="590931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algn="l">
              <a:lnSpc>
                <a:spcPct val="90000"/>
              </a:lnSpc>
              <a:spcBef>
                <a:spcPts val="1000"/>
              </a:spcBef>
              <a:buClr>
                <a:schemeClr val="bg2"/>
              </a:buClr>
            </a:pPr>
            <a:endParaRPr lang="en-GB" sz="1600" dirty="0" smtClean="0">
              <a:solidFill>
                <a:schemeClr val="accent3"/>
              </a:solidFill>
              <a:latin typeface="Trebuchet MS" panose="020B0603020202020204" pitchFamily="34" charset="0"/>
            </a:endParaRPr>
          </a:p>
          <a:p>
            <a:pPr>
              <a:lnSpc>
                <a:spcPct val="90000"/>
              </a:lnSpc>
              <a:buClr>
                <a:schemeClr val="bg2"/>
              </a:buClr>
            </a:pPr>
            <a:r>
              <a:rPr lang="en-GB" sz="2000" dirty="0" smtClean="0">
                <a:solidFill>
                  <a:srgbClr val="595959"/>
                </a:solidFill>
                <a:latin typeface="Trebuchet MS" panose="020B0603020202020204" pitchFamily="34" charset="0"/>
                <a:ea typeface="+mj-ea"/>
                <a:cs typeface="+mj-cs"/>
              </a:rPr>
              <a:t>risk-adjusted returns on 3-year and 5-year periods</a:t>
            </a:r>
            <a:endParaRPr lang="en-GB" sz="2000" dirty="0">
              <a:solidFill>
                <a:srgbClr val="595959"/>
              </a:solidFill>
              <a:latin typeface="Trebuchet MS" panose="020B0603020202020204" pitchFamily="34" charset="0"/>
              <a:ea typeface="+mj-ea"/>
              <a:cs typeface="+mj-cs"/>
            </a:endParaRPr>
          </a:p>
        </p:txBody>
      </p:sp>
      <p:sp>
        <p:nvSpPr>
          <p:cNvPr id="8" name="Rectangle à coins arrondis 7"/>
          <p:cNvSpPr/>
          <p:nvPr/>
        </p:nvSpPr>
        <p:spPr>
          <a:xfrm>
            <a:off x="2907957" y="6150038"/>
            <a:ext cx="4285457" cy="593661"/>
          </a:xfrm>
          <a:prstGeom prst="roundRect">
            <a:avLst/>
          </a:prstGeom>
          <a:noFill/>
          <a:ln w="285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sz="1600" dirty="0">
              <a:latin typeface="Trebuchet MS" panose="020B0603020202020204" pitchFamily="34" charset="0"/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2845433" y="6159975"/>
            <a:ext cx="4347981" cy="590931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algn="ctr">
              <a:lnSpc>
                <a:spcPct val="90000"/>
              </a:lnSpc>
              <a:spcBef>
                <a:spcPts val="1000"/>
              </a:spcBef>
              <a:buClr>
                <a:schemeClr val="bg2"/>
              </a:buClr>
            </a:pPr>
            <a:r>
              <a:rPr lang="en-GB" dirty="0" smtClean="0">
                <a:solidFill>
                  <a:schemeClr val="accent3"/>
                </a:solidFill>
                <a:latin typeface="Trebuchet MS" panose="020B0603020202020204" pitchFamily="34" charset="0"/>
              </a:rPr>
              <a:t> </a:t>
            </a:r>
            <a:r>
              <a:rPr lang="en-GB" dirty="0">
                <a:solidFill>
                  <a:schemeClr val="accent3"/>
                </a:solidFill>
                <a:latin typeface="Trebuchet MS" panose="020B0603020202020204" pitchFamily="34" charset="0"/>
              </a:rPr>
              <a:t>O</a:t>
            </a:r>
            <a:r>
              <a:rPr lang="en-GB" dirty="0" smtClean="0">
                <a:solidFill>
                  <a:schemeClr val="accent3"/>
                </a:solidFill>
                <a:latin typeface="Trebuchet MS" panose="020B0603020202020204" pitchFamily="34" charset="0"/>
              </a:rPr>
              <a:t>n a </a:t>
            </a:r>
            <a:r>
              <a:rPr lang="en-GB" dirty="0" smtClean="0">
                <a:solidFill>
                  <a:schemeClr val="accent2"/>
                </a:solidFill>
                <a:latin typeface="Trebuchet MS" panose="020B0603020202020204" pitchFamily="34" charset="0"/>
              </a:rPr>
              <a:t>3-year or 5-year period</a:t>
            </a:r>
            <a:r>
              <a:rPr lang="en-GB" dirty="0" smtClean="0">
                <a:solidFill>
                  <a:schemeClr val="accent3"/>
                </a:solidFill>
                <a:latin typeface="Trebuchet MS" panose="020B0603020202020204" pitchFamily="34" charset="0"/>
              </a:rPr>
              <a:t>, the Green Strategy shows the </a:t>
            </a:r>
            <a:r>
              <a:rPr lang="en-GB" dirty="0" smtClean="0">
                <a:solidFill>
                  <a:schemeClr val="accent2"/>
                </a:solidFill>
                <a:latin typeface="Trebuchet MS" panose="020B0603020202020204" pitchFamily="34" charset="0"/>
              </a:rPr>
              <a:t>best Sharpe ratio</a:t>
            </a:r>
            <a:endParaRPr lang="en-GB" dirty="0">
              <a:solidFill>
                <a:schemeClr val="accent2"/>
              </a:solidFill>
              <a:latin typeface="Trebuchet MS" panose="020B0603020202020204" pitchFamily="34" charset="0"/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509845" y="933939"/>
            <a:ext cx="8759439" cy="1013611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marL="230400" indent="-252000">
              <a:lnSpc>
                <a:spcPct val="90000"/>
              </a:lnSpc>
              <a:spcBef>
                <a:spcPts val="1000"/>
              </a:spcBef>
              <a:buClr>
                <a:schemeClr val="accent2"/>
              </a:buClr>
              <a:buFont typeface="Wingdings 3" panose="05040102010807070707" pitchFamily="18" charset="2"/>
              <a:buChar char=""/>
            </a:pPr>
            <a:r>
              <a:rPr lang="en-GB" sz="1600" dirty="0" smtClean="0">
                <a:solidFill>
                  <a:schemeClr val="accent3"/>
                </a:solidFill>
                <a:latin typeface="Trebuchet MS" panose="020B0603020202020204" pitchFamily="34" charset="0"/>
              </a:rPr>
              <a:t>Results on a yearly period (2015, 2016, 2017) show no stable pattern</a:t>
            </a:r>
          </a:p>
          <a:p>
            <a:pPr marL="230400" indent="-252000">
              <a:lnSpc>
                <a:spcPct val="90000"/>
              </a:lnSpc>
              <a:spcBef>
                <a:spcPts val="1000"/>
              </a:spcBef>
              <a:buClr>
                <a:schemeClr val="accent2"/>
              </a:buClr>
              <a:buFont typeface="Wingdings 3" panose="05040102010807070707" pitchFamily="18" charset="2"/>
              <a:buChar char=""/>
            </a:pPr>
            <a:r>
              <a:rPr lang="en-GB" sz="1600" dirty="0" smtClean="0">
                <a:solidFill>
                  <a:schemeClr val="accent3"/>
                </a:solidFill>
                <a:latin typeface="Trebuchet MS" panose="020B0603020202020204" pitchFamily="34" charset="0"/>
              </a:rPr>
              <a:t>Results on 3 years and 5 years are more conclusive: </a:t>
            </a:r>
          </a:p>
          <a:p>
            <a:pPr marL="230400" indent="-252000">
              <a:lnSpc>
                <a:spcPct val="90000"/>
              </a:lnSpc>
              <a:spcBef>
                <a:spcPts val="1000"/>
              </a:spcBef>
              <a:buClr>
                <a:schemeClr val="bg2"/>
              </a:buClr>
              <a:buFont typeface="Wingdings 3" panose="05040102010807070707" pitchFamily="18" charset="2"/>
              <a:buChar char=""/>
            </a:pPr>
            <a:endParaRPr lang="en-GB" sz="1600" dirty="0">
              <a:solidFill>
                <a:schemeClr val="accent3"/>
              </a:solidFill>
              <a:latin typeface="Trebuchet MS" panose="020B0603020202020204" pitchFamily="34" charset="0"/>
            </a:endParaRPr>
          </a:p>
        </p:txBody>
      </p:sp>
      <p:pic>
        <p:nvPicPr>
          <p:cNvPr id="12" name="Image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75301" y="1597254"/>
            <a:ext cx="6955398" cy="4463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276268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C82CA814-41D7-4249-AC22-33B695721401}" type="slidenum">
              <a:rPr lang="en-GB" smtClean="0"/>
              <a:pPr>
                <a:defRPr/>
              </a:pPr>
              <a:t>14</a:t>
            </a:fld>
            <a:endParaRPr lang="en-GB" dirty="0"/>
          </a:p>
        </p:txBody>
      </p:sp>
      <p:sp>
        <p:nvSpPr>
          <p:cNvPr id="4" name="ZoneTexte 3"/>
          <p:cNvSpPr txBox="1"/>
          <p:nvPr/>
        </p:nvSpPr>
        <p:spPr>
          <a:xfrm>
            <a:off x="396394" y="201810"/>
            <a:ext cx="7987031" cy="590931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algn="l">
              <a:lnSpc>
                <a:spcPct val="90000"/>
              </a:lnSpc>
              <a:spcBef>
                <a:spcPts val="1000"/>
              </a:spcBef>
              <a:buClr>
                <a:schemeClr val="bg2"/>
              </a:buClr>
            </a:pPr>
            <a:endParaRPr lang="en-GB" sz="1600" dirty="0" smtClean="0">
              <a:solidFill>
                <a:schemeClr val="accent3"/>
              </a:solidFill>
              <a:latin typeface="Trebuchet MS" panose="020B0603020202020204" pitchFamily="34" charset="0"/>
            </a:endParaRPr>
          </a:p>
          <a:p>
            <a:pPr>
              <a:lnSpc>
                <a:spcPct val="90000"/>
              </a:lnSpc>
              <a:buClr>
                <a:schemeClr val="bg2"/>
              </a:buClr>
            </a:pPr>
            <a:r>
              <a:rPr lang="en-GB" sz="2000" dirty="0" smtClean="0">
                <a:solidFill>
                  <a:srgbClr val="595959"/>
                </a:solidFill>
                <a:latin typeface="Trebuchet MS" panose="020B0603020202020204" pitchFamily="34" charset="0"/>
                <a:ea typeface="+mj-ea"/>
                <a:cs typeface="+mj-cs"/>
              </a:rPr>
              <a:t>where does the Green Strategy outperformance come from?</a:t>
            </a:r>
            <a:endParaRPr lang="en-GB" sz="2000" dirty="0">
              <a:solidFill>
                <a:srgbClr val="595959"/>
              </a:solidFill>
              <a:latin typeface="Trebuchet MS" panose="020B0603020202020204" pitchFamily="34" charset="0"/>
              <a:ea typeface="+mj-ea"/>
              <a:cs typeface="+mj-cs"/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6726153" y="3306591"/>
            <a:ext cx="2964162" cy="1421928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algn="ctr">
              <a:lnSpc>
                <a:spcPct val="90000"/>
              </a:lnSpc>
              <a:spcBef>
                <a:spcPts val="1000"/>
              </a:spcBef>
              <a:buClr>
                <a:schemeClr val="bg2"/>
              </a:buClr>
            </a:pPr>
            <a:r>
              <a:rPr lang="en-GB" sz="1600" dirty="0" smtClean="0">
                <a:solidFill>
                  <a:schemeClr val="accent3"/>
                </a:solidFill>
                <a:latin typeface="Trebuchet MS" panose="020B0603020202020204" pitchFamily="34" charset="0"/>
              </a:rPr>
              <a:t>Performance attributions per market cap and per sector show that </a:t>
            </a:r>
            <a:r>
              <a:rPr lang="en-GB" sz="1600" dirty="0" smtClean="0">
                <a:solidFill>
                  <a:schemeClr val="accent2"/>
                </a:solidFill>
                <a:latin typeface="Trebuchet MS" panose="020B0603020202020204" pitchFamily="34" charset="0"/>
              </a:rPr>
              <a:t>more than 80% </a:t>
            </a:r>
            <a:r>
              <a:rPr lang="en-GB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of the </a:t>
            </a:r>
            <a:r>
              <a:rPr lang="en-GB" sz="1600" dirty="0" smtClean="0">
                <a:solidFill>
                  <a:schemeClr val="accent2"/>
                </a:solidFill>
                <a:latin typeface="Trebuchet MS" panose="020B0603020202020204" pitchFamily="34" charset="0"/>
              </a:rPr>
              <a:t>outperformance </a:t>
            </a:r>
            <a:r>
              <a:rPr lang="en-GB" sz="1600" dirty="0" smtClean="0">
                <a:solidFill>
                  <a:schemeClr val="accent3"/>
                </a:solidFill>
                <a:latin typeface="Trebuchet MS" panose="020B0603020202020204" pitchFamily="34" charset="0"/>
              </a:rPr>
              <a:t>is </a:t>
            </a:r>
            <a:r>
              <a:rPr lang="en-GB" sz="1600" dirty="0" smtClean="0">
                <a:solidFill>
                  <a:schemeClr val="accent2"/>
                </a:solidFill>
                <a:latin typeface="Trebuchet MS" panose="020B0603020202020204" pitchFamily="34" charset="0"/>
              </a:rPr>
              <a:t>explained by </a:t>
            </a:r>
            <a:r>
              <a:rPr lang="en-GB" sz="1600" dirty="0" smtClean="0">
                <a:solidFill>
                  <a:schemeClr val="accent3"/>
                </a:solidFill>
                <a:latin typeface="Trebuchet MS" panose="020B0603020202020204" pitchFamily="34" charset="0"/>
              </a:rPr>
              <a:t>the </a:t>
            </a:r>
            <a:r>
              <a:rPr lang="en-GB" sz="1600" dirty="0" smtClean="0">
                <a:solidFill>
                  <a:schemeClr val="accent2"/>
                </a:solidFill>
                <a:latin typeface="Trebuchet MS" panose="020B0603020202020204" pitchFamily="34" charset="0"/>
              </a:rPr>
              <a:t>security selection </a:t>
            </a:r>
            <a:r>
              <a:rPr lang="en-GB" sz="1600" dirty="0" smtClean="0">
                <a:solidFill>
                  <a:schemeClr val="accent3"/>
                </a:solidFill>
                <a:latin typeface="Trebuchet MS" panose="020B0603020202020204" pitchFamily="34" charset="0"/>
              </a:rPr>
              <a:t>based on the NEC.</a:t>
            </a:r>
          </a:p>
        </p:txBody>
      </p:sp>
      <p:pic>
        <p:nvPicPr>
          <p:cNvPr id="11" name="Image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8820" y="880663"/>
            <a:ext cx="6201621" cy="2976775"/>
          </a:xfrm>
          <a:prstGeom prst="rect">
            <a:avLst/>
          </a:prstGeom>
        </p:spPr>
      </p:pic>
      <p:pic>
        <p:nvPicPr>
          <p:cNvPr id="13" name="Image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8820" y="3857438"/>
            <a:ext cx="6201621" cy="2912640"/>
          </a:xfrm>
          <a:prstGeom prst="rect">
            <a:avLst/>
          </a:prstGeom>
        </p:spPr>
      </p:pic>
      <p:sp>
        <p:nvSpPr>
          <p:cNvPr id="7" name="Rectangle à coins arrondis 6"/>
          <p:cNvSpPr/>
          <p:nvPr/>
        </p:nvSpPr>
        <p:spPr>
          <a:xfrm>
            <a:off x="6726153" y="3248297"/>
            <a:ext cx="2964162" cy="1480222"/>
          </a:xfrm>
          <a:prstGeom prst="roundRect">
            <a:avLst/>
          </a:prstGeom>
          <a:noFill/>
          <a:ln w="285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sz="1600" dirty="0"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311001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C82CA814-41D7-4249-AC22-33B695721401}" type="slidenum">
              <a:rPr lang="en-GB" smtClean="0"/>
              <a:pPr>
                <a:defRPr/>
              </a:pPr>
              <a:t>15</a:t>
            </a:fld>
            <a:endParaRPr lang="en-GB" dirty="0"/>
          </a:p>
        </p:txBody>
      </p:sp>
      <p:sp>
        <p:nvSpPr>
          <p:cNvPr id="3" name="Titre 1">
            <a:extLst>
              <a:ext uri="{FF2B5EF4-FFF2-40B4-BE49-F238E27FC236}">
                <a16:creationId xmlns:a16="http://schemas.microsoft.com/office/drawing/2014/main" xmlns="" id="{E52D4F9A-6DC3-4BFC-A542-F986149F92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8950" y="148786"/>
            <a:ext cx="8280400" cy="665162"/>
          </a:xfrm>
        </p:spPr>
        <p:txBody>
          <a:bodyPr/>
          <a:lstStyle/>
          <a:p>
            <a:r>
              <a:rPr lang="en-US" altLang="fr-FR" dirty="0"/>
              <a:t>k</a:t>
            </a:r>
            <a:r>
              <a:rPr lang="en-US" altLang="fr-FR" dirty="0" smtClean="0"/>
              <a:t>ey take away</a:t>
            </a:r>
            <a:endParaRPr lang="en-US" dirty="0"/>
          </a:p>
        </p:txBody>
      </p:sp>
      <p:sp>
        <p:nvSpPr>
          <p:cNvPr id="22" name="Espace réservé du texte 2">
            <a:extLst>
              <a:ext uri="{FF2B5EF4-FFF2-40B4-BE49-F238E27FC236}">
                <a16:creationId xmlns:a16="http://schemas.microsoft.com/office/drawing/2014/main" xmlns="" id="{40408177-C0FF-44B0-B882-384D1AB37CB1}"/>
              </a:ext>
            </a:extLst>
          </p:cNvPr>
          <p:cNvSpPr txBox="1">
            <a:spLocks/>
          </p:cNvSpPr>
          <p:nvPr/>
        </p:nvSpPr>
        <p:spPr>
          <a:xfrm>
            <a:off x="391206" y="6526814"/>
            <a:ext cx="9024732" cy="289000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50825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>
                <a:schemeClr val="bg2"/>
              </a:buClr>
              <a:buSzPct val="120000"/>
              <a:buFont typeface="Wingdings" panose="05000000000000000000" pitchFamily="2" charset="2"/>
              <a:buChar char="§"/>
              <a:defRPr sz="1600" kern="1200">
                <a:solidFill>
                  <a:srgbClr val="595959"/>
                </a:solidFill>
                <a:latin typeface="Trebuchet MS" panose="020B0603020202020204" pitchFamily="34" charset="0"/>
                <a:ea typeface="+mn-ea"/>
                <a:cs typeface="+mn-cs"/>
              </a:defRPr>
            </a:lvl1pPr>
            <a:lvl2pPr marL="492125" indent="-250825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chemeClr val="bg2"/>
              </a:buClr>
              <a:buFont typeface="Trebuchet MS" panose="020B0603020202020204" pitchFamily="34" charset="0"/>
              <a:buChar char="−"/>
              <a:defRPr sz="1400" kern="1200">
                <a:solidFill>
                  <a:srgbClr val="595959"/>
                </a:solidFill>
                <a:latin typeface="Trebuchet MS" panose="020B0603020202020204" pitchFamily="34" charset="0"/>
                <a:ea typeface="+mn-ea"/>
                <a:cs typeface="+mn-cs"/>
              </a:defRPr>
            </a:lvl2pPr>
            <a:lvl3pPr marL="755650" indent="-250825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chemeClr val="accent3"/>
              </a:buClr>
              <a:buFont typeface="Wingdings" panose="05000000000000000000" pitchFamily="2" charset="2"/>
              <a:buChar char="§"/>
              <a:defRPr sz="1200" kern="1200">
                <a:solidFill>
                  <a:srgbClr val="595959"/>
                </a:solidFill>
                <a:latin typeface="Trebuchet MS" panose="020B0603020202020204" pitchFamily="34" charset="0"/>
                <a:ea typeface="+mn-ea"/>
                <a:cs typeface="+mn-cs"/>
              </a:defRPr>
            </a:lvl3pPr>
            <a:lvl4pPr marL="755650" indent="-250825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chemeClr val="accent3"/>
              </a:buClr>
              <a:buFont typeface="Wingdings" panose="05000000000000000000" pitchFamily="2" charset="2"/>
              <a:buChar char="§"/>
              <a:defRPr sz="1200" kern="1200">
                <a:solidFill>
                  <a:srgbClr val="595959"/>
                </a:solidFill>
                <a:latin typeface="Trebuchet MS" panose="020B0603020202020204" pitchFamily="34" charset="0"/>
                <a:ea typeface="+mn-ea"/>
                <a:cs typeface="+mn-cs"/>
              </a:defRPr>
            </a:lvl4pPr>
            <a:lvl5pPr marL="755650" indent="-250825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chemeClr val="accent3"/>
              </a:buClr>
              <a:buFont typeface="Wingdings" panose="05000000000000000000" pitchFamily="2" charset="2"/>
              <a:buChar char="§"/>
              <a:defRPr sz="1200" kern="1200">
                <a:solidFill>
                  <a:srgbClr val="595959"/>
                </a:solidFill>
                <a:latin typeface="Trebuchet MS" panose="020B060302020202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defTabSz="914400">
              <a:buNone/>
            </a:pPr>
            <a:r>
              <a:rPr lang="en-US" sz="900" dirty="0"/>
              <a:t>Source: NEC </a:t>
            </a:r>
            <a:r>
              <a:rPr lang="el-GR" sz="900" dirty="0"/>
              <a:t>β</a:t>
            </a:r>
            <a:r>
              <a:rPr lang="fr-FR" sz="900" dirty="0"/>
              <a:t> </a:t>
            </a:r>
            <a:r>
              <a:rPr lang="en-GB" altLang="fr-FR" sz="900" dirty="0">
                <a:solidFill>
                  <a:srgbClr val="000000">
                    <a:lumMod val="65000"/>
                    <a:lumOff val="35000"/>
                  </a:srgbClr>
                </a:solidFill>
              </a:rPr>
              <a:t>Sycomore AM, </a:t>
            </a:r>
            <a:r>
              <a:rPr lang="en-GB" altLang="fr-FR" sz="900" dirty="0" err="1">
                <a:solidFill>
                  <a:srgbClr val="000000">
                    <a:lumMod val="65000"/>
                    <a:lumOff val="35000"/>
                  </a:srgbClr>
                </a:solidFill>
              </a:rPr>
              <a:t>Quantis</a:t>
            </a:r>
            <a:r>
              <a:rPr lang="en-GB" altLang="fr-FR" sz="900" dirty="0">
                <a:solidFill>
                  <a:srgbClr val="000000">
                    <a:lumMod val="65000"/>
                    <a:lumOff val="35000"/>
                  </a:srgbClr>
                </a:solidFill>
              </a:rPr>
              <a:t> and I </a:t>
            </a:r>
            <a:r>
              <a:rPr lang="en-GB" altLang="fr-FR" sz="900" dirty="0" err="1">
                <a:solidFill>
                  <a:srgbClr val="000000">
                    <a:lumMod val="65000"/>
                    <a:lumOff val="35000"/>
                  </a:srgbClr>
                </a:solidFill>
              </a:rPr>
              <a:t>Care&amp;Consult</a:t>
            </a:r>
            <a:r>
              <a:rPr lang="en-GB" sz="900" dirty="0"/>
              <a:t>, October 2018.</a:t>
            </a:r>
            <a:endParaRPr lang="en-GB" sz="900" dirty="0">
              <a:solidFill>
                <a:srgbClr val="000000">
                  <a:lumMod val="65000"/>
                  <a:lumOff val="35000"/>
                </a:srgbClr>
              </a:solidFill>
            </a:endParaRPr>
          </a:p>
        </p:txBody>
      </p:sp>
      <p:sp>
        <p:nvSpPr>
          <p:cNvPr id="25" name="ZoneTexte 24"/>
          <p:cNvSpPr txBox="1"/>
          <p:nvPr/>
        </p:nvSpPr>
        <p:spPr>
          <a:xfrm>
            <a:off x="488950" y="1230595"/>
            <a:ext cx="9013973" cy="1363450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>
              <a:lnSpc>
                <a:spcPct val="90000"/>
              </a:lnSpc>
              <a:spcBef>
                <a:spcPts val="1000"/>
              </a:spcBef>
              <a:buClr>
                <a:schemeClr val="bg2"/>
              </a:buClr>
            </a:pPr>
            <a:endParaRPr lang="fr-FR" sz="1600" dirty="0" smtClean="0">
              <a:solidFill>
                <a:schemeClr val="accent3"/>
              </a:solidFill>
              <a:latin typeface="Trebuchet MS" panose="020B0603020202020204" pitchFamily="34" charset="0"/>
            </a:endParaRPr>
          </a:p>
          <a:p>
            <a:pPr>
              <a:lnSpc>
                <a:spcPct val="90000"/>
              </a:lnSpc>
              <a:spcBef>
                <a:spcPts val="1000"/>
              </a:spcBef>
              <a:buClr>
                <a:schemeClr val="bg2"/>
              </a:buClr>
            </a:pPr>
            <a:endParaRPr lang="fr-FR" sz="1600" dirty="0">
              <a:solidFill>
                <a:schemeClr val="accent3"/>
              </a:solidFill>
              <a:latin typeface="Trebuchet MS" panose="020B0603020202020204" pitchFamily="34" charset="0"/>
            </a:endParaRPr>
          </a:p>
          <a:p>
            <a:pPr algn="l">
              <a:lnSpc>
                <a:spcPct val="90000"/>
              </a:lnSpc>
              <a:spcBef>
                <a:spcPts val="1000"/>
              </a:spcBef>
              <a:buClr>
                <a:schemeClr val="bg2"/>
              </a:buClr>
            </a:pPr>
            <a:endParaRPr lang="fr-FR" sz="1600" dirty="0" smtClean="0">
              <a:solidFill>
                <a:schemeClr val="accent3"/>
              </a:solidFill>
              <a:latin typeface="Trebuchet MS" panose="020B0603020202020204" pitchFamily="34" charset="0"/>
            </a:endParaRPr>
          </a:p>
          <a:p>
            <a:pPr marL="230400" indent="-252000" algn="l">
              <a:lnSpc>
                <a:spcPct val="90000"/>
              </a:lnSpc>
              <a:spcBef>
                <a:spcPts val="1000"/>
              </a:spcBef>
              <a:buClr>
                <a:schemeClr val="bg2"/>
              </a:buClr>
              <a:buFont typeface="Wingdings 3" panose="05040102010807070707" pitchFamily="18" charset="2"/>
              <a:buChar char=""/>
            </a:pPr>
            <a:endParaRPr lang="fr-FR" sz="1600" dirty="0">
              <a:solidFill>
                <a:schemeClr val="accent3"/>
              </a:solidFill>
              <a:latin typeface="Trebuchet MS" panose="020B0603020202020204" pitchFamily="34" charset="0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876589" y="1420455"/>
            <a:ext cx="8324974" cy="3539430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marL="742950" lvl="1" indent="-285750">
              <a:buClr>
                <a:schemeClr val="bg2"/>
              </a:buClr>
              <a:buFont typeface="Wingdings" panose="05000000000000000000" pitchFamily="2" charset="2"/>
              <a:buChar char="v"/>
            </a:pPr>
            <a:endParaRPr lang="en-US" sz="1600" dirty="0" smtClean="0">
              <a:solidFill>
                <a:schemeClr val="accent3"/>
              </a:solidFill>
              <a:latin typeface="Trebuchet MS" panose="020B0603020202020204" pitchFamily="34" charset="0"/>
            </a:endParaRPr>
          </a:p>
          <a:p>
            <a:pPr marL="285750" indent="-285750">
              <a:buClr>
                <a:schemeClr val="accent2"/>
              </a:buClr>
              <a:buFont typeface="Wingdings 3" panose="05040102010807070707" pitchFamily="18" charset="2"/>
              <a:buChar char="}"/>
            </a:pPr>
            <a:r>
              <a:rPr lang="en-US" sz="1600" dirty="0" smtClean="0">
                <a:solidFill>
                  <a:schemeClr val="accent3"/>
                </a:solidFill>
                <a:latin typeface="Trebuchet MS" panose="020B0603020202020204" pitchFamily="34" charset="0"/>
              </a:rPr>
              <a:t>Similar patterns between the NEC and stock performance emerge over 3 and 5-year periods</a:t>
            </a:r>
          </a:p>
          <a:p>
            <a:pPr>
              <a:buClr>
                <a:schemeClr val="accent2"/>
              </a:buClr>
            </a:pPr>
            <a:endParaRPr lang="en-US" sz="1600" dirty="0">
              <a:solidFill>
                <a:schemeClr val="accent3"/>
              </a:solidFill>
              <a:latin typeface="Trebuchet MS" panose="020B0603020202020204" pitchFamily="34" charset="0"/>
            </a:endParaRPr>
          </a:p>
          <a:p>
            <a:pPr marL="285750" indent="-285750">
              <a:buClr>
                <a:schemeClr val="accent2"/>
              </a:buClr>
              <a:buFont typeface="Wingdings 3" panose="05040102010807070707" pitchFamily="18" charset="2"/>
              <a:buChar char="}"/>
            </a:pPr>
            <a:r>
              <a:rPr lang="en-US" sz="1600" dirty="0" smtClean="0">
                <a:solidFill>
                  <a:schemeClr val="accent3"/>
                </a:solidFill>
                <a:latin typeface="Trebuchet MS" panose="020B0603020202020204" pitchFamily="34" charset="0"/>
              </a:rPr>
              <a:t>The NEC selection effect is not significantly biased neither by market capitalization nor by sector allocation</a:t>
            </a:r>
          </a:p>
          <a:p>
            <a:pPr marL="285750" indent="-285750">
              <a:buClr>
                <a:schemeClr val="accent2"/>
              </a:buClr>
              <a:buFont typeface="Wingdings 3" panose="05040102010807070707" pitchFamily="18" charset="2"/>
              <a:buChar char="}"/>
            </a:pPr>
            <a:endParaRPr lang="en-US" sz="1600" dirty="0">
              <a:solidFill>
                <a:schemeClr val="accent3"/>
              </a:solidFill>
              <a:latin typeface="Trebuchet MS" panose="020B0603020202020204" pitchFamily="34" charset="0"/>
            </a:endParaRPr>
          </a:p>
          <a:p>
            <a:pPr marL="285750" indent="-285750">
              <a:buClr>
                <a:schemeClr val="accent2"/>
              </a:buClr>
              <a:buFont typeface="Wingdings 3" panose="05040102010807070707" pitchFamily="18" charset="2"/>
              <a:buChar char="}"/>
            </a:pPr>
            <a:r>
              <a:rPr lang="en-US" sz="1600" dirty="0" smtClean="0">
                <a:solidFill>
                  <a:schemeClr val="accent3"/>
                </a:solidFill>
                <a:latin typeface="Trebuchet MS" panose="020B0603020202020204" pitchFamily="34" charset="0"/>
              </a:rPr>
              <a:t>The NEC metric is completely different from existing environmental ratings</a:t>
            </a:r>
          </a:p>
          <a:p>
            <a:pPr>
              <a:buClr>
                <a:schemeClr val="accent2"/>
              </a:buClr>
            </a:pPr>
            <a:endParaRPr lang="en-US" sz="1600" dirty="0" smtClean="0">
              <a:solidFill>
                <a:schemeClr val="accent3"/>
              </a:solidFill>
              <a:latin typeface="Trebuchet MS" panose="020B0603020202020204" pitchFamily="34" charset="0"/>
            </a:endParaRPr>
          </a:p>
          <a:p>
            <a:pPr marL="285750" indent="-285750">
              <a:buClr>
                <a:schemeClr val="accent2"/>
              </a:buClr>
              <a:buFont typeface="Wingdings 3" panose="05040102010807070707" pitchFamily="18" charset="2"/>
              <a:buChar char="}"/>
            </a:pPr>
            <a:r>
              <a:rPr lang="en-US" sz="1600" dirty="0" smtClean="0">
                <a:solidFill>
                  <a:schemeClr val="accent3"/>
                </a:solidFill>
                <a:latin typeface="Trebuchet MS" panose="020B0603020202020204" pitchFamily="34" charset="0"/>
              </a:rPr>
              <a:t>The transition risk measured by the NEC metric appears to be </a:t>
            </a:r>
            <a:r>
              <a:rPr lang="en-US" sz="1600" dirty="0">
                <a:solidFill>
                  <a:schemeClr val="accent3"/>
                </a:solidFill>
                <a:latin typeface="Trebuchet MS" panose="020B0603020202020204" pitchFamily="34" charset="0"/>
              </a:rPr>
              <a:t>material </a:t>
            </a:r>
            <a:r>
              <a:rPr lang="en-US" sz="1600" dirty="0" smtClean="0">
                <a:solidFill>
                  <a:schemeClr val="accent3"/>
                </a:solidFill>
                <a:latin typeface="Trebuchet MS" panose="020B0603020202020204" pitchFamily="34" charset="0"/>
              </a:rPr>
              <a:t>on long term stock returns</a:t>
            </a:r>
          </a:p>
          <a:p>
            <a:pPr>
              <a:buClr>
                <a:schemeClr val="accent2"/>
              </a:buClr>
            </a:pPr>
            <a:endParaRPr lang="en-US" sz="1600" dirty="0" smtClean="0">
              <a:solidFill>
                <a:schemeClr val="accent3"/>
              </a:solidFill>
              <a:latin typeface="Trebuchet MS" panose="020B0603020202020204" pitchFamily="34" charset="0"/>
            </a:endParaRPr>
          </a:p>
          <a:p>
            <a:pPr marL="285750" indent="-285750">
              <a:buClr>
                <a:schemeClr val="accent2"/>
              </a:buClr>
              <a:buFont typeface="Wingdings 3" panose="05040102010807070707" pitchFamily="18" charset="2"/>
              <a:buChar char="}"/>
            </a:pPr>
            <a:r>
              <a:rPr lang="en-US" sz="1600" dirty="0" smtClean="0">
                <a:solidFill>
                  <a:schemeClr val="accent3"/>
                </a:solidFill>
                <a:latin typeface="Trebuchet MS" panose="020B0603020202020204" pitchFamily="34" charset="0"/>
              </a:rPr>
              <a:t>The NEC is worth being further improved and rolled out</a:t>
            </a:r>
          </a:p>
          <a:p>
            <a:pPr marL="285750" indent="-285750">
              <a:buClr>
                <a:schemeClr val="accent2"/>
              </a:buClr>
              <a:buFont typeface="Wingdings 3" panose="05040102010807070707" pitchFamily="18" charset="2"/>
              <a:buChar char="}"/>
            </a:pPr>
            <a:endParaRPr lang="en-US" sz="1600" dirty="0" smtClean="0">
              <a:solidFill>
                <a:schemeClr val="accent3"/>
              </a:solidFill>
              <a:latin typeface="Trebuchet MS" panose="020B0603020202020204" pitchFamily="34" charset="0"/>
            </a:endParaRPr>
          </a:p>
        </p:txBody>
      </p:sp>
      <p:sp>
        <p:nvSpPr>
          <p:cNvPr id="7" name="Rectangle à coins arrondis 6"/>
          <p:cNvSpPr/>
          <p:nvPr/>
        </p:nvSpPr>
        <p:spPr>
          <a:xfrm>
            <a:off x="683741" y="1290611"/>
            <a:ext cx="8592064" cy="3552899"/>
          </a:xfrm>
          <a:prstGeom prst="roundRect">
            <a:avLst/>
          </a:prstGeom>
          <a:noFill/>
          <a:ln w="285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 sz="1600" dirty="0">
              <a:latin typeface="Trebuchet MS" panose="020B0603020202020204" pitchFamily="34" charset="0"/>
            </a:endParaRP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xmlns="" id="{21480E0F-9FBC-4FED-B20A-35DEC155F6BF}"/>
              </a:ext>
            </a:extLst>
          </p:cNvPr>
          <p:cNvSpPr txBox="1"/>
          <p:nvPr/>
        </p:nvSpPr>
        <p:spPr>
          <a:xfrm>
            <a:off x="2393139" y="5320458"/>
            <a:ext cx="526259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  <a:buClr>
                <a:srgbClr val="43690B"/>
              </a:buClr>
              <a:tabLst>
                <a:tab pos="1703388" algn="l"/>
              </a:tabLst>
            </a:pPr>
            <a:r>
              <a:rPr lang="en-US" altLang="fr-FR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Launch of the </a:t>
            </a:r>
            <a:r>
              <a:rPr lang="en-US" altLang="fr-FR" sz="2000" dirty="0" smtClean="0">
                <a:solidFill>
                  <a:schemeClr val="accent2"/>
                </a:solidFill>
                <a:latin typeface="Trebuchet MS" panose="020B0603020202020204" pitchFamily="34" charset="0"/>
              </a:rPr>
              <a:t>NEC Initiative </a:t>
            </a:r>
            <a:r>
              <a:rPr lang="en-US" altLang="fr-FR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to share and scale the NEC methodology on an </a:t>
            </a:r>
            <a:r>
              <a:rPr lang="en-US" altLang="fr-FR" sz="2000" dirty="0" smtClean="0">
                <a:solidFill>
                  <a:schemeClr val="accent2"/>
                </a:solidFill>
                <a:latin typeface="Trebuchet MS" panose="020B0603020202020204" pitchFamily="34" charset="0"/>
              </a:rPr>
              <a:t>open source platform</a:t>
            </a:r>
            <a:r>
              <a:rPr lang="en-US" altLang="fr-FR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 operated by </a:t>
            </a:r>
            <a:r>
              <a:rPr lang="en-US" altLang="fr-FR" sz="2000" dirty="0" err="1" smtClean="0">
                <a:solidFill>
                  <a:schemeClr val="bg1"/>
                </a:solidFill>
                <a:latin typeface="Trebuchet MS" panose="020B0603020202020204" pitchFamily="34" charset="0"/>
              </a:rPr>
              <a:t>Quantis</a:t>
            </a:r>
            <a:endParaRPr lang="en-US" altLang="fr-FR" sz="2000" dirty="0">
              <a:solidFill>
                <a:schemeClr val="bg1"/>
              </a:solidFill>
              <a:latin typeface="Trebuchet MS" panose="020B0603020202020204" pitchFamily="34" charset="0"/>
            </a:endParaRPr>
          </a:p>
        </p:txBody>
      </p:sp>
      <p:sp>
        <p:nvSpPr>
          <p:cNvPr id="9" name="Triangle isocèle 8">
            <a:extLst>
              <a:ext uri="{FF2B5EF4-FFF2-40B4-BE49-F238E27FC236}">
                <a16:creationId xmlns:a16="http://schemas.microsoft.com/office/drawing/2014/main" xmlns="" id="{E1D0305F-283F-4C2C-A51B-DE40D749C9F3}"/>
              </a:ext>
            </a:extLst>
          </p:cNvPr>
          <p:cNvSpPr/>
          <p:nvPr/>
        </p:nvSpPr>
        <p:spPr>
          <a:xfrm rot="5400000">
            <a:off x="2186603" y="5730346"/>
            <a:ext cx="413072" cy="195886"/>
          </a:xfrm>
          <a:prstGeom prst="triangle">
            <a:avLst/>
          </a:prstGeom>
          <a:solidFill>
            <a:schemeClr val="accent2"/>
          </a:solidFill>
          <a:ln w="12700" cap="flat" cmpd="sng" algn="ctr">
            <a:solidFill>
              <a:schemeClr val="accent2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kern="0" dirty="0">
              <a:solidFill>
                <a:prstClr val="white"/>
              </a:solidFill>
              <a:latin typeface="+mj-lt"/>
            </a:endParaRPr>
          </a:p>
        </p:txBody>
      </p:sp>
      <p:pic>
        <p:nvPicPr>
          <p:cNvPr id="1026" name="Picture 2" descr="Image associÃ©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56965" y="6032864"/>
            <a:ext cx="937558" cy="2401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026834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C82CA814-41D7-4249-AC22-33B695721401}" type="slidenum">
              <a:rPr lang="en-GB" smtClean="0"/>
              <a:pPr>
                <a:defRPr/>
              </a:pPr>
              <a:t>2</a:t>
            </a:fld>
            <a:endParaRPr lang="en-GB" dirty="0"/>
          </a:p>
        </p:txBody>
      </p:sp>
      <p:sp>
        <p:nvSpPr>
          <p:cNvPr id="32" name="Titre 1">
            <a:extLst>
              <a:ext uri="{FF2B5EF4-FFF2-40B4-BE49-F238E27FC236}">
                <a16:creationId xmlns:a16="http://schemas.microsoft.com/office/drawing/2014/main" xmlns="" id="{45B4186D-7552-41C5-B12F-57049C6E49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8950" y="144463"/>
            <a:ext cx="8280400" cy="665162"/>
          </a:xfrm>
        </p:spPr>
        <p:txBody>
          <a:bodyPr/>
          <a:lstStyle/>
          <a:p>
            <a:pPr lvl="0">
              <a:buClr>
                <a:srgbClr val="15ACB7"/>
              </a:buClr>
            </a:pPr>
            <a:r>
              <a:rPr lang="en-US" dirty="0"/>
              <a:t>what does the carbon footprint tell us?</a:t>
            </a:r>
          </a:p>
        </p:txBody>
      </p:sp>
      <p:sp>
        <p:nvSpPr>
          <p:cNvPr id="34" name="Espace réservé du texte 5">
            <a:extLst>
              <a:ext uri="{FF2B5EF4-FFF2-40B4-BE49-F238E27FC236}">
                <a16:creationId xmlns:a16="http://schemas.microsoft.com/office/drawing/2014/main" xmlns="" id="{19AFB828-9F5D-4D29-9F76-C8A6AE074424}"/>
              </a:ext>
            </a:extLst>
          </p:cNvPr>
          <p:cNvSpPr txBox="1">
            <a:spLocks/>
          </p:cNvSpPr>
          <p:nvPr/>
        </p:nvSpPr>
        <p:spPr>
          <a:xfrm>
            <a:off x="488952" y="1001400"/>
            <a:ext cx="4570828" cy="1260000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50825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>
                <a:schemeClr val="bg2"/>
              </a:buClr>
              <a:buSzPct val="120000"/>
              <a:buFont typeface="Wingdings" panose="05000000000000000000" pitchFamily="2" charset="2"/>
              <a:buChar char="§"/>
              <a:defRPr sz="1600" kern="1200">
                <a:solidFill>
                  <a:srgbClr val="595959"/>
                </a:solidFill>
                <a:latin typeface="Trebuchet MS" panose="020B0603020202020204" pitchFamily="34" charset="0"/>
                <a:ea typeface="+mn-ea"/>
                <a:cs typeface="+mn-cs"/>
              </a:defRPr>
            </a:lvl1pPr>
            <a:lvl2pPr marL="492125" indent="-250825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chemeClr val="bg2"/>
              </a:buClr>
              <a:buFont typeface="Trebuchet MS" panose="020B0603020202020204" pitchFamily="34" charset="0"/>
              <a:buChar char="−"/>
              <a:defRPr sz="1400" kern="1200">
                <a:solidFill>
                  <a:srgbClr val="595959"/>
                </a:solidFill>
                <a:latin typeface="Trebuchet MS" panose="020B0603020202020204" pitchFamily="34" charset="0"/>
                <a:ea typeface="+mn-ea"/>
                <a:cs typeface="+mn-cs"/>
              </a:defRPr>
            </a:lvl2pPr>
            <a:lvl3pPr marL="755650" indent="-250825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chemeClr val="accent3"/>
              </a:buClr>
              <a:buFont typeface="Wingdings" panose="05000000000000000000" pitchFamily="2" charset="2"/>
              <a:buChar char="§"/>
              <a:defRPr sz="1200" kern="1200">
                <a:solidFill>
                  <a:srgbClr val="595959"/>
                </a:solidFill>
                <a:latin typeface="Trebuchet MS" panose="020B0603020202020204" pitchFamily="34" charset="0"/>
                <a:ea typeface="+mn-ea"/>
                <a:cs typeface="+mn-cs"/>
              </a:defRPr>
            </a:lvl3pPr>
            <a:lvl4pPr marL="755650" indent="-250825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chemeClr val="accent3"/>
              </a:buClr>
              <a:buFont typeface="Wingdings" panose="05000000000000000000" pitchFamily="2" charset="2"/>
              <a:buChar char="§"/>
              <a:defRPr sz="1200" kern="1200">
                <a:solidFill>
                  <a:srgbClr val="595959"/>
                </a:solidFill>
                <a:latin typeface="Trebuchet MS" panose="020B0603020202020204" pitchFamily="34" charset="0"/>
                <a:ea typeface="+mn-ea"/>
                <a:cs typeface="+mn-cs"/>
              </a:defRPr>
            </a:lvl4pPr>
            <a:lvl5pPr marL="755650" indent="-250825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1200" kern="1200">
                <a:solidFill>
                  <a:srgbClr val="595959"/>
                </a:solidFill>
                <a:latin typeface="Trebuchet MS" panose="020B060302020202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defTabSz="914400">
              <a:buClr>
                <a:srgbClr val="15ACB7"/>
              </a:buClr>
              <a:buNone/>
            </a:pPr>
            <a:r>
              <a:rPr lang="en-US" sz="2000" dirty="0"/>
              <a:t>A question of </a:t>
            </a:r>
            <a:r>
              <a:rPr lang="en-US" sz="2000" dirty="0">
                <a:solidFill>
                  <a:schemeClr val="bg2"/>
                </a:solidFill>
              </a:rPr>
              <a:t>greenhouse gas scope</a:t>
            </a:r>
          </a:p>
        </p:txBody>
      </p:sp>
      <p:sp>
        <p:nvSpPr>
          <p:cNvPr id="35" name="Espace réservé du texte 20">
            <a:extLst>
              <a:ext uri="{FF2B5EF4-FFF2-40B4-BE49-F238E27FC236}">
                <a16:creationId xmlns:a16="http://schemas.microsoft.com/office/drawing/2014/main" xmlns="" id="{DE97CD68-F3F9-4CC2-A8B5-33D28C750430}"/>
              </a:ext>
            </a:extLst>
          </p:cNvPr>
          <p:cNvSpPr txBox="1">
            <a:spLocks/>
          </p:cNvSpPr>
          <p:nvPr/>
        </p:nvSpPr>
        <p:spPr>
          <a:xfrm>
            <a:off x="398508" y="6330974"/>
            <a:ext cx="8292411" cy="405200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50825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>
                <a:schemeClr val="bg2"/>
              </a:buClr>
              <a:buSzPct val="120000"/>
              <a:buFont typeface="Wingdings" panose="05000000000000000000" pitchFamily="2" charset="2"/>
              <a:buChar char="§"/>
              <a:defRPr sz="1600" kern="1200">
                <a:solidFill>
                  <a:srgbClr val="595959"/>
                </a:solidFill>
                <a:latin typeface="Trebuchet MS" panose="020B0603020202020204" pitchFamily="34" charset="0"/>
                <a:ea typeface="+mn-ea"/>
                <a:cs typeface="+mn-cs"/>
              </a:defRPr>
            </a:lvl1pPr>
            <a:lvl2pPr marL="492125" indent="-250825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chemeClr val="bg2"/>
              </a:buClr>
              <a:buFont typeface="Trebuchet MS" panose="020B0603020202020204" pitchFamily="34" charset="0"/>
              <a:buChar char="−"/>
              <a:defRPr sz="1400" kern="1200">
                <a:solidFill>
                  <a:srgbClr val="595959"/>
                </a:solidFill>
                <a:latin typeface="Trebuchet MS" panose="020B0603020202020204" pitchFamily="34" charset="0"/>
                <a:ea typeface="+mn-ea"/>
                <a:cs typeface="+mn-cs"/>
              </a:defRPr>
            </a:lvl2pPr>
            <a:lvl3pPr marL="755650" indent="-250825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chemeClr val="accent3"/>
              </a:buClr>
              <a:buFont typeface="Wingdings" panose="05000000000000000000" pitchFamily="2" charset="2"/>
              <a:buChar char="§"/>
              <a:defRPr sz="1200" kern="1200">
                <a:solidFill>
                  <a:srgbClr val="595959"/>
                </a:solidFill>
                <a:latin typeface="Trebuchet MS" panose="020B0603020202020204" pitchFamily="34" charset="0"/>
                <a:ea typeface="+mn-ea"/>
                <a:cs typeface="+mn-cs"/>
              </a:defRPr>
            </a:lvl3pPr>
            <a:lvl4pPr marL="755650" indent="-250825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chemeClr val="accent3"/>
              </a:buClr>
              <a:buFont typeface="Wingdings" panose="05000000000000000000" pitchFamily="2" charset="2"/>
              <a:buChar char="§"/>
              <a:defRPr sz="1200" kern="1200">
                <a:solidFill>
                  <a:srgbClr val="595959"/>
                </a:solidFill>
                <a:latin typeface="Trebuchet MS" panose="020B0603020202020204" pitchFamily="34" charset="0"/>
                <a:ea typeface="+mn-ea"/>
                <a:cs typeface="+mn-cs"/>
              </a:defRPr>
            </a:lvl4pPr>
            <a:lvl5pPr marL="755650" indent="-250825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1200" kern="1200">
                <a:solidFill>
                  <a:srgbClr val="595959"/>
                </a:solidFill>
                <a:latin typeface="Trebuchet MS" panose="020B060302020202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defTabSz="914400">
              <a:lnSpc>
                <a:spcPct val="120000"/>
              </a:lnSpc>
              <a:spcBef>
                <a:spcPts val="600"/>
              </a:spcBef>
              <a:buNone/>
            </a:pPr>
            <a:r>
              <a:rPr lang="fr-FR" sz="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Source: Carbon </a:t>
            </a:r>
            <a:r>
              <a:rPr lang="fr-FR" sz="9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footprint</a:t>
            </a:r>
            <a:r>
              <a:rPr lang="fr-FR" sz="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sz="9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calculated</a:t>
            </a:r>
            <a:r>
              <a:rPr lang="fr-FR" sz="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as scope 1, scope 2 and Tiers one supplier scope 3 in CO</a:t>
            </a:r>
            <a:r>
              <a:rPr lang="fr-FR" sz="900" baseline="-25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2</a:t>
            </a:r>
            <a:r>
              <a:rPr lang="fr-FR" sz="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eq. / year / M€ </a:t>
            </a:r>
            <a:r>
              <a:rPr lang="fr-FR" sz="9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invested</a:t>
            </a:r>
            <a:r>
              <a:rPr lang="fr-FR" sz="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as of June 2018, </a:t>
            </a:r>
            <a:r>
              <a:rPr lang="fr-FR" sz="9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Trucost</a:t>
            </a:r>
            <a:r>
              <a:rPr lang="fr-FR" sz="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; </a:t>
            </a:r>
            <a:r>
              <a:rPr lang="fr-FR" sz="9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example</a:t>
            </a:r>
            <a:r>
              <a:rPr lang="fr-FR" sz="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sz="9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used</a:t>
            </a:r>
            <a:r>
              <a:rPr lang="fr-FR" sz="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in the Green Finance </a:t>
            </a:r>
            <a:r>
              <a:rPr lang="fr-FR" sz="9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Handbook</a:t>
            </a:r>
            <a:r>
              <a:rPr lang="fr-FR" sz="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of the French SIF, </a:t>
            </a:r>
            <a:r>
              <a:rPr lang="fr-FR" sz="9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see</a:t>
            </a:r>
            <a:r>
              <a:rPr lang="fr-FR" sz="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sz="900" dirty="0">
                <a:solidFill>
                  <a:schemeClr val="tx1">
                    <a:lumMod val="65000"/>
                    <a:lumOff val="35000"/>
                  </a:schemeClr>
                </a:solidFill>
                <a:hlinkClick r:id="rId2"/>
              </a:rPr>
              <a:t>https://www.frenchsif.org/isr-esg/wp-content/uploads/UK_Executive_Summary_13nov2018.pdf</a:t>
            </a:r>
            <a:endParaRPr lang="fr-FR" sz="9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36" name="Picture 2" descr="RÃ©sultat de recherche d'images pour &quot;logo ferrari png&quot;">
            <a:extLst>
              <a:ext uri="{FF2B5EF4-FFF2-40B4-BE49-F238E27FC236}">
                <a16:creationId xmlns:a16="http://schemas.microsoft.com/office/drawing/2014/main" xmlns="" id="{BDC4C48E-5FC1-4C09-A637-79CC6D1EB5B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221" t="15358" r="37365" b="15589"/>
          <a:stretch/>
        </p:blipFill>
        <p:spPr bwMode="auto">
          <a:xfrm>
            <a:off x="2327360" y="3055388"/>
            <a:ext cx="574850" cy="8785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7" name="Picture 4" descr="RÃ©sultat de recherche d'images pour &quot;logo zalando png&quot;">
            <a:extLst>
              <a:ext uri="{FF2B5EF4-FFF2-40B4-BE49-F238E27FC236}">
                <a16:creationId xmlns:a16="http://schemas.microsoft.com/office/drawing/2014/main" xmlns="" id="{13449E74-6A15-4C21-825B-A46BA6CF80F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489" t="35540" r="10183" b="37133"/>
          <a:stretch/>
        </p:blipFill>
        <p:spPr bwMode="auto">
          <a:xfrm>
            <a:off x="3450534" y="3293429"/>
            <a:ext cx="1559937" cy="4030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4" name="Picture 6" descr="RÃ©sultat de recherche d'images pour &quot;logo veoliapng&quot;">
            <a:extLst>
              <a:ext uri="{FF2B5EF4-FFF2-40B4-BE49-F238E27FC236}">
                <a16:creationId xmlns:a16="http://schemas.microsoft.com/office/drawing/2014/main" xmlns="" id="{F78BFBCB-F6B4-409C-AAAA-CEAA66E712D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877" t="22891" r="9516" b="24809"/>
          <a:stretch/>
        </p:blipFill>
        <p:spPr bwMode="auto">
          <a:xfrm>
            <a:off x="5652492" y="3301413"/>
            <a:ext cx="1459719" cy="3865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5" name="Picture 8" descr="RÃ©sultat de recherche d'images pour &quot;logo alstom png&quot;">
            <a:extLst>
              <a:ext uri="{FF2B5EF4-FFF2-40B4-BE49-F238E27FC236}">
                <a16:creationId xmlns:a16="http://schemas.microsoft.com/office/drawing/2014/main" xmlns="" id="{FB74BA1C-D967-4342-8159-714B21A44C2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04858" y="3334582"/>
            <a:ext cx="1411261" cy="3263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6" name="ZoneTexte 81">
            <a:extLst>
              <a:ext uri="{FF2B5EF4-FFF2-40B4-BE49-F238E27FC236}">
                <a16:creationId xmlns:a16="http://schemas.microsoft.com/office/drawing/2014/main" xmlns="" id="{6ABB70C2-5417-4ACD-8748-E84685C8B4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9522" y="2001450"/>
            <a:ext cx="1339514" cy="8263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en-US" altLang="fr-FR" b="1" cap="small" dirty="0">
                <a:solidFill>
                  <a:srgbClr val="409A3C"/>
                </a:solidFill>
                <a:latin typeface="Trebuchet MS" panose="020B0603020202020204" pitchFamily="34" charset="0"/>
              </a:rPr>
              <a:t>carbon</a:t>
            </a:r>
          </a:p>
          <a:p>
            <a:pPr algn="ctr">
              <a:lnSpc>
                <a:spcPct val="80000"/>
              </a:lnSpc>
            </a:pPr>
            <a:r>
              <a:rPr lang="en-US" altLang="fr-FR" b="1" cap="small" dirty="0" smtClean="0">
                <a:solidFill>
                  <a:srgbClr val="409A3C"/>
                </a:solidFill>
                <a:latin typeface="Trebuchet MS" panose="020B0603020202020204" pitchFamily="34" charset="0"/>
              </a:rPr>
              <a:t>footprint</a:t>
            </a:r>
            <a:endParaRPr lang="en-US" altLang="fr-FR" b="1" cap="small" dirty="0">
              <a:solidFill>
                <a:srgbClr val="409A3C"/>
              </a:solidFill>
              <a:latin typeface="Trebuchet MS" panose="020B0603020202020204" pitchFamily="34" charset="0"/>
            </a:endParaRPr>
          </a:p>
          <a:p>
            <a:pPr algn="ctr">
              <a:lnSpc>
                <a:spcPct val="90000"/>
              </a:lnSpc>
            </a:pPr>
            <a:r>
              <a:rPr lang="en-US" altLang="fr-FR" sz="1050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TONS eq.  CO</a:t>
            </a:r>
            <a:r>
              <a:rPr lang="en-US" altLang="fr-FR" sz="1050" baseline="-25000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2</a:t>
            </a:r>
            <a:r>
              <a:rPr lang="en-US" altLang="fr-FR" sz="1050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/ YEAR/ M€ invested</a:t>
            </a:r>
          </a:p>
        </p:txBody>
      </p:sp>
      <p:sp>
        <p:nvSpPr>
          <p:cNvPr id="67" name="ZoneTexte 21">
            <a:extLst>
              <a:ext uri="{FF2B5EF4-FFF2-40B4-BE49-F238E27FC236}">
                <a16:creationId xmlns:a16="http://schemas.microsoft.com/office/drawing/2014/main" xmlns="" id="{73497A77-E8AC-4D64-AA75-117891A243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95667" y="3896986"/>
            <a:ext cx="1038236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altLang="fr-FR" sz="1400" dirty="0">
                <a:solidFill>
                  <a:srgbClr val="FF0000"/>
                </a:solidFill>
                <a:latin typeface="Trebuchet MS" panose="020B0603020202020204" pitchFamily="34" charset="0"/>
              </a:rPr>
              <a:t>Sports cars</a:t>
            </a:r>
          </a:p>
        </p:txBody>
      </p:sp>
      <p:sp>
        <p:nvSpPr>
          <p:cNvPr id="68" name="ZoneTexte 21">
            <a:extLst>
              <a:ext uri="{FF2B5EF4-FFF2-40B4-BE49-F238E27FC236}">
                <a16:creationId xmlns:a16="http://schemas.microsoft.com/office/drawing/2014/main" xmlns="" id="{4D24316A-6A80-4366-87A6-F8B5BF7A47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42621" y="3896986"/>
            <a:ext cx="1517159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altLang="fr-FR" sz="1400" dirty="0">
                <a:solidFill>
                  <a:srgbClr val="FF7171"/>
                </a:solidFill>
                <a:latin typeface="Trebuchet MS" panose="020B0603020202020204" pitchFamily="34" charset="0"/>
              </a:rPr>
              <a:t>Online clothes retail</a:t>
            </a:r>
          </a:p>
        </p:txBody>
      </p:sp>
      <p:sp>
        <p:nvSpPr>
          <p:cNvPr id="69" name="ZoneTexte 21">
            <a:extLst>
              <a:ext uri="{FF2B5EF4-FFF2-40B4-BE49-F238E27FC236}">
                <a16:creationId xmlns:a16="http://schemas.microsoft.com/office/drawing/2014/main" xmlns="" id="{EAF9A0B9-B621-4E6F-9181-979DF1B085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28392" y="3896986"/>
            <a:ext cx="210791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altLang="fr-FR" sz="1400" dirty="0">
                <a:solidFill>
                  <a:srgbClr val="409A3C"/>
                </a:solidFill>
                <a:latin typeface="Trebuchet MS" panose="020B0603020202020204" pitchFamily="34" charset="0"/>
              </a:rPr>
              <a:t>Water, waste and energy management</a:t>
            </a:r>
          </a:p>
        </p:txBody>
      </p:sp>
      <p:sp>
        <p:nvSpPr>
          <p:cNvPr id="70" name="ZoneTexte 21">
            <a:extLst>
              <a:ext uri="{FF2B5EF4-FFF2-40B4-BE49-F238E27FC236}">
                <a16:creationId xmlns:a16="http://schemas.microsoft.com/office/drawing/2014/main" xmlns="" id="{957C74CB-95A9-402B-8A25-54C8A039E8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43900" y="3896986"/>
            <a:ext cx="2133167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altLang="fr-FR" sz="1400" dirty="0">
                <a:solidFill>
                  <a:srgbClr val="409A3C"/>
                </a:solidFill>
                <a:latin typeface="Trebuchet MS" panose="020B0603020202020204" pitchFamily="34" charset="0"/>
              </a:rPr>
              <a:t>Trains, tram, subways, rail systems</a:t>
            </a:r>
          </a:p>
        </p:txBody>
      </p:sp>
      <p:sp>
        <p:nvSpPr>
          <p:cNvPr id="71" name="ZoneTexte 70">
            <a:extLst>
              <a:ext uri="{FF2B5EF4-FFF2-40B4-BE49-F238E27FC236}">
                <a16:creationId xmlns:a16="http://schemas.microsoft.com/office/drawing/2014/main" xmlns="" id="{EBD6D700-DC42-40E4-A770-E3C4ED4D68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10166" y="4689478"/>
            <a:ext cx="40923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altLang="fr-FR" sz="2400" b="1" dirty="0">
                <a:solidFill>
                  <a:srgbClr val="409A3C"/>
                </a:solidFill>
                <a:latin typeface="Trebuchet MS" panose="020B0603020202020204" pitchFamily="34" charset="0"/>
              </a:rPr>
              <a:t>7</a:t>
            </a:r>
          </a:p>
        </p:txBody>
      </p:sp>
      <p:sp>
        <p:nvSpPr>
          <p:cNvPr id="72" name="ZoneTexte 71">
            <a:extLst>
              <a:ext uri="{FF2B5EF4-FFF2-40B4-BE49-F238E27FC236}">
                <a16:creationId xmlns:a16="http://schemas.microsoft.com/office/drawing/2014/main" xmlns="" id="{AA5097AD-BC5F-460B-A467-662D6DA57B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02391" y="4697134"/>
            <a:ext cx="119762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altLang="fr-FR" sz="2400" b="1" dirty="0">
                <a:solidFill>
                  <a:srgbClr val="409A3C"/>
                </a:solidFill>
                <a:latin typeface="Trebuchet MS" panose="020B0603020202020204" pitchFamily="34" charset="0"/>
              </a:rPr>
              <a:t>17</a:t>
            </a:r>
          </a:p>
        </p:txBody>
      </p:sp>
      <p:sp>
        <p:nvSpPr>
          <p:cNvPr id="73" name="ZoneTexte 72">
            <a:extLst>
              <a:ext uri="{FF2B5EF4-FFF2-40B4-BE49-F238E27FC236}">
                <a16:creationId xmlns:a16="http://schemas.microsoft.com/office/drawing/2014/main" xmlns="" id="{62252B71-E71E-49FB-8ACD-347A34B1E4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84547" y="4697134"/>
            <a:ext cx="119762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altLang="fr-FR" sz="2400" b="1" dirty="0">
                <a:solidFill>
                  <a:srgbClr val="FF0000"/>
                </a:solidFill>
                <a:latin typeface="Trebuchet MS" panose="020B0603020202020204" pitchFamily="34" charset="0"/>
              </a:rPr>
              <a:t>4168</a:t>
            </a:r>
          </a:p>
        </p:txBody>
      </p:sp>
      <p:sp>
        <p:nvSpPr>
          <p:cNvPr id="74" name="ZoneTexte 73">
            <a:extLst>
              <a:ext uri="{FF2B5EF4-FFF2-40B4-BE49-F238E27FC236}">
                <a16:creationId xmlns:a16="http://schemas.microsoft.com/office/drawing/2014/main" xmlns="" id="{CDC05AC2-6D52-4E66-834E-11E578D101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11674" y="4697134"/>
            <a:ext cx="119762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altLang="fr-FR" sz="2400" b="1" dirty="0">
                <a:solidFill>
                  <a:srgbClr val="FF7171"/>
                </a:solidFill>
                <a:latin typeface="Trebuchet MS" panose="020B0603020202020204" pitchFamily="34" charset="0"/>
              </a:rPr>
              <a:t>839</a:t>
            </a:r>
          </a:p>
        </p:txBody>
      </p:sp>
      <p:cxnSp>
        <p:nvCxnSpPr>
          <p:cNvPr id="75" name="Connecteur droit 74">
            <a:extLst>
              <a:ext uri="{FF2B5EF4-FFF2-40B4-BE49-F238E27FC236}">
                <a16:creationId xmlns:a16="http://schemas.microsoft.com/office/drawing/2014/main" xmlns="" id="{788E17C3-1750-4620-9B5A-A82F58D7F648}"/>
              </a:ext>
            </a:extLst>
          </p:cNvPr>
          <p:cNvCxnSpPr/>
          <p:nvPr/>
        </p:nvCxnSpPr>
        <p:spPr>
          <a:xfrm flipV="1">
            <a:off x="2172039" y="4598239"/>
            <a:ext cx="7200000" cy="0"/>
          </a:xfrm>
          <a:prstGeom prst="line">
            <a:avLst/>
          </a:prstGeom>
          <a:ln w="127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Triangle isocèle 75">
            <a:extLst>
              <a:ext uri="{FF2B5EF4-FFF2-40B4-BE49-F238E27FC236}">
                <a16:creationId xmlns:a16="http://schemas.microsoft.com/office/drawing/2014/main" xmlns="" id="{EC9056EF-1D68-47EE-83C1-CF46E4FA085F}"/>
              </a:ext>
            </a:extLst>
          </p:cNvPr>
          <p:cNvSpPr/>
          <p:nvPr/>
        </p:nvSpPr>
        <p:spPr>
          <a:xfrm rot="5400000">
            <a:off x="1641769" y="4856241"/>
            <a:ext cx="360000" cy="144000"/>
          </a:xfrm>
          <a:prstGeom prst="triangle">
            <a:avLst/>
          </a:prstGeom>
          <a:solidFill>
            <a:srgbClr val="409A3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600" dirty="0">
              <a:latin typeface="Trebuchet MS" panose="020B0603020202020204" pitchFamily="34" charset="0"/>
            </a:endParaRPr>
          </a:p>
        </p:txBody>
      </p:sp>
      <p:cxnSp>
        <p:nvCxnSpPr>
          <p:cNvPr id="77" name="Connecteur droit 76">
            <a:extLst>
              <a:ext uri="{FF2B5EF4-FFF2-40B4-BE49-F238E27FC236}">
                <a16:creationId xmlns:a16="http://schemas.microsoft.com/office/drawing/2014/main" xmlns="" id="{488679FE-1CA6-473D-83BA-24AE59B1ED76}"/>
              </a:ext>
            </a:extLst>
          </p:cNvPr>
          <p:cNvCxnSpPr/>
          <p:nvPr/>
        </p:nvCxnSpPr>
        <p:spPr>
          <a:xfrm>
            <a:off x="918721" y="2973091"/>
            <a:ext cx="4974" cy="1964061"/>
          </a:xfrm>
          <a:prstGeom prst="line">
            <a:avLst/>
          </a:prstGeom>
          <a:ln w="19050">
            <a:solidFill>
              <a:srgbClr val="6DAB1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Connecteur droit 77">
            <a:extLst>
              <a:ext uri="{FF2B5EF4-FFF2-40B4-BE49-F238E27FC236}">
                <a16:creationId xmlns:a16="http://schemas.microsoft.com/office/drawing/2014/main" xmlns="" id="{C9C9D0E7-8862-4872-A47C-46955DF8C2D4}"/>
              </a:ext>
            </a:extLst>
          </p:cNvPr>
          <p:cNvCxnSpPr/>
          <p:nvPr/>
        </p:nvCxnSpPr>
        <p:spPr>
          <a:xfrm flipH="1">
            <a:off x="918723" y="4937150"/>
            <a:ext cx="736833" cy="0"/>
          </a:xfrm>
          <a:prstGeom prst="line">
            <a:avLst/>
          </a:prstGeom>
          <a:ln w="19050">
            <a:solidFill>
              <a:srgbClr val="6DAB1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Triangle isocèle 78">
            <a:extLst>
              <a:ext uri="{FF2B5EF4-FFF2-40B4-BE49-F238E27FC236}">
                <a16:creationId xmlns:a16="http://schemas.microsoft.com/office/drawing/2014/main" xmlns="" id="{016AFB66-BC46-4112-A79C-DCC8C98F19C7}"/>
              </a:ext>
            </a:extLst>
          </p:cNvPr>
          <p:cNvSpPr/>
          <p:nvPr/>
        </p:nvSpPr>
        <p:spPr>
          <a:xfrm rot="5400000">
            <a:off x="1848903" y="4874241"/>
            <a:ext cx="288000" cy="108000"/>
          </a:xfrm>
          <a:prstGeom prst="triangle">
            <a:avLst/>
          </a:prstGeom>
          <a:solidFill>
            <a:srgbClr val="409A3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600" dirty="0">
              <a:latin typeface="Trebuchet MS" panose="020B0603020202020204" pitchFamily="34" charset="0"/>
            </a:endParaRPr>
          </a:p>
        </p:txBody>
      </p:sp>
      <p:sp>
        <p:nvSpPr>
          <p:cNvPr id="80" name="Triangle isocèle 79">
            <a:extLst>
              <a:ext uri="{FF2B5EF4-FFF2-40B4-BE49-F238E27FC236}">
                <a16:creationId xmlns:a16="http://schemas.microsoft.com/office/drawing/2014/main" xmlns="" id="{7D4F0A7E-7335-4899-AABA-DCEA36496658}"/>
              </a:ext>
            </a:extLst>
          </p:cNvPr>
          <p:cNvSpPr/>
          <p:nvPr/>
        </p:nvSpPr>
        <p:spPr>
          <a:xfrm rot="5400000">
            <a:off x="2036270" y="4891964"/>
            <a:ext cx="216000" cy="72000"/>
          </a:xfrm>
          <a:prstGeom prst="triangle">
            <a:avLst/>
          </a:prstGeom>
          <a:solidFill>
            <a:srgbClr val="409A3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600" dirty="0"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2766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re 1">
            <a:extLst>
              <a:ext uri="{FF2B5EF4-FFF2-40B4-BE49-F238E27FC236}">
                <a16:creationId xmlns:a16="http://schemas.microsoft.com/office/drawing/2014/main" xmlns="" id="{0521A5B8-F6BF-4466-8B09-A28F182C00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>
              <a:buClr>
                <a:srgbClr val="15ACB7"/>
              </a:buClr>
            </a:pPr>
            <a:r>
              <a:rPr lang="en-US" dirty="0"/>
              <a:t>what does the carbon footprint tell us?</a:t>
            </a:r>
          </a:p>
        </p:txBody>
      </p:sp>
      <p:sp>
        <p:nvSpPr>
          <p:cNvPr id="33" name="Rectangle 3">
            <a:extLst>
              <a:ext uri="{FF2B5EF4-FFF2-40B4-BE49-F238E27FC236}">
                <a16:creationId xmlns:a16="http://schemas.microsoft.com/office/drawing/2014/main" xmlns="" id="{9904FCA9-7591-4923-972D-A8AA394534A9}"/>
              </a:ext>
            </a:extLst>
          </p:cNvPr>
          <p:cNvSpPr>
            <a:spLocks noGrp="1" noChangeArrowheads="1"/>
          </p:cNvSpPr>
          <p:nvPr>
            <p:ph type="body" sz="quarter" idx="11"/>
          </p:nvPr>
        </p:nvSpPr>
        <p:spPr bwMode="auto">
          <a:xfrm>
            <a:off x="488951" y="1001400"/>
            <a:ext cx="4340224" cy="1260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lvl="0">
              <a:buClr>
                <a:srgbClr val="15ACB7"/>
              </a:buClr>
            </a:pPr>
            <a:r>
              <a:rPr lang="en-US" dirty="0">
                <a:solidFill>
                  <a:srgbClr val="595959"/>
                </a:solidFill>
              </a:rPr>
              <a:t>A question of </a:t>
            </a:r>
            <a:r>
              <a:rPr lang="en-US" dirty="0">
                <a:solidFill>
                  <a:schemeClr val="bg2"/>
                </a:solidFill>
              </a:rPr>
              <a:t>environmental scope</a:t>
            </a:r>
          </a:p>
        </p:txBody>
      </p:sp>
      <p:sp>
        <p:nvSpPr>
          <p:cNvPr id="46" name="Espace réservé du texte 45"/>
          <p:cNvSpPr>
            <a:spLocks noGrp="1"/>
          </p:cNvSpPr>
          <p:nvPr>
            <p:ph type="body" sz="quarter" idx="13"/>
          </p:nvPr>
        </p:nvSpPr>
        <p:spPr>
          <a:xfrm>
            <a:off x="579734" y="6265663"/>
            <a:ext cx="8925769" cy="447874"/>
          </a:xfrm>
        </p:spPr>
        <p:txBody>
          <a:bodyPr>
            <a:normAutofit/>
          </a:bodyPr>
          <a:lstStyle/>
          <a:p>
            <a:r>
              <a:rPr lang="fr-FR" sz="900" dirty="0"/>
              <a:t>Source: </a:t>
            </a:r>
            <a:r>
              <a:rPr lang="en-US" sz="900" dirty="0"/>
              <a:t>carbon footprint of packaging according to the </a:t>
            </a:r>
            <a:r>
              <a:rPr lang="en-US" sz="900" dirty="0" err="1"/>
              <a:t>Ecoinvent</a:t>
            </a:r>
            <a:r>
              <a:rPr lang="en-US" sz="900" dirty="0"/>
              <a:t> greenhouse gas emissions factor and the ADEME FOODGES database, </a:t>
            </a:r>
            <a:r>
              <a:rPr lang="en-US" sz="900" dirty="0" err="1"/>
              <a:t>Quantis</a:t>
            </a:r>
            <a:r>
              <a:rPr lang="en-US" sz="900" dirty="0"/>
              <a:t> calculations, 2018.</a:t>
            </a:r>
            <a:endParaRPr lang="fr-FR" sz="900" dirty="0"/>
          </a:p>
        </p:txBody>
      </p:sp>
      <p:grpSp>
        <p:nvGrpSpPr>
          <p:cNvPr id="41" name="Groupe 40"/>
          <p:cNvGrpSpPr/>
          <p:nvPr/>
        </p:nvGrpSpPr>
        <p:grpSpPr>
          <a:xfrm>
            <a:off x="2667000" y="1361850"/>
            <a:ext cx="4572000" cy="3066852"/>
            <a:chOff x="2207940" y="1361850"/>
            <a:chExt cx="4572000" cy="3066852"/>
          </a:xfrm>
        </p:grpSpPr>
        <p:grpSp>
          <p:nvGrpSpPr>
            <p:cNvPr id="43" name="Groupe 42">
              <a:extLst>
                <a:ext uri="{FF2B5EF4-FFF2-40B4-BE49-F238E27FC236}">
                  <a16:creationId xmlns:a16="http://schemas.microsoft.com/office/drawing/2014/main" xmlns="" id="{AD63F7DC-EFA6-4119-9B44-392518F537DB}"/>
                </a:ext>
              </a:extLst>
            </p:cNvPr>
            <p:cNvGrpSpPr/>
            <p:nvPr/>
          </p:nvGrpSpPr>
          <p:grpSpPr>
            <a:xfrm>
              <a:off x="2207940" y="1574207"/>
              <a:ext cx="4572000" cy="2854495"/>
              <a:chOff x="0" y="1"/>
              <a:chExt cx="4572000" cy="3283968"/>
            </a:xfrm>
          </p:grpSpPr>
          <p:graphicFrame>
            <p:nvGraphicFramePr>
              <p:cNvPr id="44" name="Graphique 43">
                <a:extLst>
                  <a:ext uri="{FF2B5EF4-FFF2-40B4-BE49-F238E27FC236}">
                    <a16:creationId xmlns:a16="http://schemas.microsoft.com/office/drawing/2014/main" xmlns="" id="{D0A170F4-68B8-4B30-9AC9-88DAFBF187F2}"/>
                  </a:ext>
                </a:extLst>
              </p:cNvPr>
              <p:cNvGraphicFramePr/>
              <p:nvPr>
                <p:extLst/>
              </p:nvPr>
            </p:nvGraphicFramePr>
            <p:xfrm>
              <a:off x="0" y="1"/>
              <a:ext cx="4572000" cy="3283968"/>
            </p:xfrm>
            <a:graphic>
              <a:graphicData uri="http://schemas.openxmlformats.org/drawingml/2006/chart">
                <c:chart xmlns:c="http://schemas.openxmlformats.org/drawingml/2006/chart" xmlns:r="http://schemas.openxmlformats.org/officeDocument/2006/relationships" r:id="rId3"/>
              </a:graphicData>
            </a:graphic>
          </p:graphicFrame>
          <p:pic>
            <p:nvPicPr>
              <p:cNvPr id="45" name="Image 44">
                <a:extLst>
                  <a:ext uri="{FF2B5EF4-FFF2-40B4-BE49-F238E27FC236}">
                    <a16:creationId xmlns:a16="http://schemas.microsoft.com/office/drawing/2014/main" xmlns="" id="{4C74DB4E-2E60-49B8-B21A-347ABE44A17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666766" y="1434424"/>
                <a:ext cx="350220" cy="585318"/>
              </a:xfrm>
              <a:prstGeom prst="rect">
                <a:avLst/>
              </a:prstGeom>
            </p:spPr>
          </p:pic>
          <p:pic>
            <p:nvPicPr>
              <p:cNvPr id="47" name="Image 46">
                <a:extLst>
                  <a:ext uri="{FF2B5EF4-FFF2-40B4-BE49-F238E27FC236}">
                    <a16:creationId xmlns:a16="http://schemas.microsoft.com/office/drawing/2014/main" xmlns="" id="{3A9FE5BD-83A9-4A2F-94E8-B34D644D0DE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2604711" y="1407831"/>
                <a:ext cx="542188" cy="726643"/>
              </a:xfrm>
              <a:prstGeom prst="rect">
                <a:avLst/>
              </a:prstGeom>
            </p:spPr>
          </p:pic>
        </p:grpSp>
        <p:cxnSp>
          <p:nvCxnSpPr>
            <p:cNvPr id="8" name="Connecteur droit 7"/>
            <p:cNvCxnSpPr/>
            <p:nvPr/>
          </p:nvCxnSpPr>
          <p:spPr>
            <a:xfrm flipH="1">
              <a:off x="2367170" y="2172903"/>
              <a:ext cx="3594822" cy="0"/>
            </a:xfrm>
            <a:prstGeom prst="line">
              <a:avLst/>
            </a:prstGeom>
            <a:ln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Rectangle 8"/>
            <p:cNvSpPr/>
            <p:nvPr/>
          </p:nvSpPr>
          <p:spPr>
            <a:xfrm>
              <a:off x="3309787" y="1499984"/>
              <a:ext cx="2095500" cy="46935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defRPr sz="1400" b="0" i="0" u="none" strike="noStrike" kern="1200" spc="0" baseline="0">
                  <a:solidFill>
                    <a:prstClr val="black">
                      <a:lumMod val="65000"/>
                      <a:lumOff val="35000"/>
                    </a:prstClr>
                  </a:solidFill>
                  <a:latin typeface="+mn-lt"/>
                  <a:ea typeface="+mn-ea"/>
                  <a:cs typeface="+mn-cs"/>
                </a:defRPr>
              </a:pPr>
              <a:r>
                <a:rPr lang="en-US" sz="1400" cap="small" dirty="0">
                  <a:solidFill>
                    <a:srgbClr val="409A3C"/>
                  </a:solidFill>
                </a:rPr>
                <a:t>CARBON FOOTPRINT</a:t>
              </a:r>
            </a:p>
            <a:p>
              <a:pPr algn="ctr">
                <a:defRPr sz="1400" b="0" i="0" u="none" strike="noStrike" kern="1200" spc="0" baseline="0">
                  <a:solidFill>
                    <a:prstClr val="black">
                      <a:lumMod val="65000"/>
                      <a:lumOff val="35000"/>
                    </a:prstClr>
                  </a:solidFill>
                  <a:latin typeface="+mn-lt"/>
                  <a:ea typeface="+mn-ea"/>
                  <a:cs typeface="+mn-cs"/>
                </a:defRPr>
              </a:pPr>
              <a:r>
                <a:rPr lang="en-US" sz="1050" dirty="0">
                  <a:solidFill>
                    <a:srgbClr val="595959"/>
                  </a:solidFill>
                </a:rPr>
                <a:t>(kg eq. CO</a:t>
              </a:r>
              <a:r>
                <a:rPr lang="en-US" sz="1050" baseline="-25000" dirty="0">
                  <a:solidFill>
                    <a:srgbClr val="595959"/>
                  </a:solidFill>
                </a:rPr>
                <a:t>2</a:t>
              </a:r>
              <a:r>
                <a:rPr lang="en-US" sz="1050" dirty="0">
                  <a:solidFill>
                    <a:srgbClr val="595959"/>
                  </a:solidFill>
                </a:rPr>
                <a:t>/ liter)</a:t>
              </a:r>
              <a:endParaRPr lang="en-US" sz="1050" dirty="0">
                <a:solidFill>
                  <a:prstClr val="black">
                    <a:lumMod val="65000"/>
                    <a:lumOff val="35000"/>
                  </a:prstClr>
                </a:solidFill>
              </a:endParaRPr>
            </a:p>
          </p:txBody>
        </p:sp>
        <p:cxnSp>
          <p:nvCxnSpPr>
            <p:cNvPr id="40" name="Connecteur droit 39"/>
            <p:cNvCxnSpPr/>
            <p:nvPr/>
          </p:nvCxnSpPr>
          <p:spPr>
            <a:xfrm flipH="1">
              <a:off x="2374250" y="3453982"/>
              <a:ext cx="2592000" cy="0"/>
            </a:xfrm>
            <a:prstGeom prst="line">
              <a:avLst/>
            </a:prstGeom>
            <a:ln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Connecteur droit 47"/>
            <p:cNvCxnSpPr/>
            <p:nvPr/>
          </p:nvCxnSpPr>
          <p:spPr>
            <a:xfrm flipH="1">
              <a:off x="2381739" y="3329809"/>
              <a:ext cx="1548000" cy="0"/>
            </a:xfrm>
            <a:prstGeom prst="line">
              <a:avLst/>
            </a:prstGeom>
            <a:ln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Connecteur droit 48"/>
            <p:cNvCxnSpPr/>
            <p:nvPr/>
          </p:nvCxnSpPr>
          <p:spPr>
            <a:xfrm flipH="1">
              <a:off x="2394698" y="3678435"/>
              <a:ext cx="504000" cy="0"/>
            </a:xfrm>
            <a:prstGeom prst="line">
              <a:avLst/>
            </a:prstGeom>
            <a:ln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50" name="chart">
              <a:extLst>
                <a:ext uri="{FF2B5EF4-FFF2-40B4-BE49-F238E27FC236}">
                  <a16:creationId xmlns:a16="http://schemas.microsoft.com/office/drawing/2014/main" xmlns="" id="{973D5411-B782-4D5B-B66B-BBD69F205490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5910892" y="1361850"/>
              <a:ext cx="419774" cy="799062"/>
            </a:xfrm>
            <a:prstGeom prst="rect">
              <a:avLst/>
            </a:prstGeom>
          </p:spPr>
        </p:pic>
        <p:pic>
          <p:nvPicPr>
            <p:cNvPr id="51" name="Image 50">
              <a:extLst>
                <a:ext uri="{FF2B5EF4-FFF2-40B4-BE49-F238E27FC236}">
                  <a16:creationId xmlns:a16="http://schemas.microsoft.com/office/drawing/2014/main" xmlns="" id="{5FB047A6-8D25-4FC2-962E-0DAA32A0D46A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7"/>
            <a:srcRect l="18762" r="35440"/>
            <a:stretch/>
          </p:blipFill>
          <p:spPr>
            <a:xfrm>
              <a:off x="2861420" y="2947967"/>
              <a:ext cx="353365" cy="704351"/>
            </a:xfrm>
            <a:prstGeom prst="rect">
              <a:avLst/>
            </a:prstGeom>
          </p:spPr>
        </p:pic>
      </p:grpSp>
      <p:grpSp>
        <p:nvGrpSpPr>
          <p:cNvPr id="39" name="Groupe 38"/>
          <p:cNvGrpSpPr/>
          <p:nvPr/>
        </p:nvGrpSpPr>
        <p:grpSpPr>
          <a:xfrm>
            <a:off x="662003" y="5036727"/>
            <a:ext cx="8658268" cy="846000"/>
            <a:chOff x="854204" y="5242675"/>
            <a:chExt cx="8581994" cy="846000"/>
          </a:xfrm>
        </p:grpSpPr>
        <p:pic>
          <p:nvPicPr>
            <p:cNvPr id="2052" name="Picture 4" descr="Image associÃ©e"/>
            <p:cNvPicPr>
              <a:picLocks noChangeAspect="1" noChangeArrowheads="1"/>
            </p:cNvPicPr>
            <p:nvPr/>
          </p:nvPicPr>
          <p:blipFill rotWithShape="1"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656" t="17165" r="6558" b="19535"/>
            <a:stretch/>
          </p:blipFill>
          <p:spPr bwMode="auto">
            <a:xfrm>
              <a:off x="854204" y="5320238"/>
              <a:ext cx="936318" cy="69087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cxnSp>
          <p:nvCxnSpPr>
            <p:cNvPr id="55" name="Connecteur droit 54"/>
            <p:cNvCxnSpPr>
              <a:cxnSpLocks/>
            </p:cNvCxnSpPr>
            <p:nvPr/>
          </p:nvCxnSpPr>
          <p:spPr>
            <a:xfrm>
              <a:off x="1850540" y="5242675"/>
              <a:ext cx="0" cy="84600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Connecteur droit 55"/>
            <p:cNvCxnSpPr>
              <a:cxnSpLocks/>
            </p:cNvCxnSpPr>
            <p:nvPr/>
          </p:nvCxnSpPr>
          <p:spPr>
            <a:xfrm>
              <a:off x="9436198" y="5242675"/>
              <a:ext cx="0" cy="84600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Rectangle 1"/>
          <p:cNvSpPr>
            <a:spLocks/>
          </p:cNvSpPr>
          <p:nvPr/>
        </p:nvSpPr>
        <p:spPr>
          <a:xfrm>
            <a:off x="1718358" y="5001509"/>
            <a:ext cx="7601912" cy="878968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pPr algn="just" defTabSz="914400">
              <a:spcBef>
                <a:spcPts val="600"/>
              </a:spcBef>
              <a:buClr>
                <a:srgbClr val="F3F1F4"/>
              </a:buClr>
              <a:buSzPct val="120000"/>
              <a:defRPr/>
            </a:pPr>
            <a:r>
              <a:rPr lang="en-US" b="1" dirty="0">
                <a:solidFill>
                  <a:srgbClr val="FF0000"/>
                </a:solidFill>
              </a:rPr>
              <a:t>Existing indicators</a:t>
            </a:r>
            <a:r>
              <a:rPr lang="en-US" dirty="0">
                <a:solidFill>
                  <a:srgbClr val="595959"/>
                </a:solidFill>
              </a:rPr>
              <a:t>, such as the carbon footprint or E rating ratings, </a:t>
            </a:r>
            <a:r>
              <a:rPr lang="en-US" b="1" dirty="0">
                <a:solidFill>
                  <a:srgbClr val="FF0000"/>
                </a:solidFill>
              </a:rPr>
              <a:t>do not reflect</a:t>
            </a:r>
            <a:r>
              <a:rPr lang="en-US" dirty="0">
                <a:solidFill>
                  <a:srgbClr val="595959"/>
                </a:solidFill>
              </a:rPr>
              <a:t> on the </a:t>
            </a:r>
            <a:r>
              <a:rPr lang="en-US" b="1" dirty="0">
                <a:solidFill>
                  <a:srgbClr val="FF0000"/>
                </a:solidFill>
              </a:rPr>
              <a:t>risk of transition</a:t>
            </a:r>
            <a:r>
              <a:rPr lang="en-US" dirty="0">
                <a:solidFill>
                  <a:srgbClr val="595959"/>
                </a:solidFill>
              </a:rPr>
              <a:t>, nor on climate risk or on issues </a:t>
            </a:r>
            <a:r>
              <a:rPr lang="en-US" b="1" dirty="0">
                <a:solidFill>
                  <a:srgbClr val="FF0000"/>
                </a:solidFill>
              </a:rPr>
              <a:t>beyond carbon</a:t>
            </a:r>
            <a:r>
              <a:rPr lang="en-US" dirty="0">
                <a:solidFill>
                  <a:srgbClr val="595959"/>
                </a:solidFill>
              </a:rPr>
              <a:t>, such as damages from plastics, air quality, nuclear waste or biodiversity</a:t>
            </a:r>
            <a:endParaRPr lang="en-US" b="1" dirty="0">
              <a:latin typeface="Barlow" panose="00000500000000000000" pitchFamily="2" charset="0"/>
            </a:endParaRP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00A30A8F-D86A-4945-AC6A-43DE46F55A37}" type="slidenum">
              <a:rPr lang="en-GB" smtClean="0"/>
              <a:pPr>
                <a:defRPr/>
              </a:pPr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55062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C82CA814-41D7-4249-AC22-33B695721401}" type="slidenum">
              <a:rPr lang="en-GB" smtClean="0"/>
              <a:pPr>
                <a:defRPr/>
              </a:pPr>
              <a:t>4</a:t>
            </a:fld>
            <a:endParaRPr lang="en-GB" dirty="0"/>
          </a:p>
        </p:txBody>
      </p:sp>
      <p:sp>
        <p:nvSpPr>
          <p:cNvPr id="33" name="ZoneTexte 32">
            <a:extLst>
              <a:ext uri="{FF2B5EF4-FFF2-40B4-BE49-F238E27FC236}">
                <a16:creationId xmlns:a16="http://schemas.microsoft.com/office/drawing/2014/main" xmlns="" id="{5E77ECCA-19BA-4DC1-8DC7-CD50BD7719CB}"/>
              </a:ext>
            </a:extLst>
          </p:cNvPr>
          <p:cNvSpPr txBox="1"/>
          <p:nvPr/>
        </p:nvSpPr>
        <p:spPr>
          <a:xfrm>
            <a:off x="407686" y="6512868"/>
            <a:ext cx="133402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Source: Sycomore AM.</a:t>
            </a:r>
          </a:p>
        </p:txBody>
      </p:sp>
      <p:sp>
        <p:nvSpPr>
          <p:cNvPr id="38" name="Titre 6">
            <a:extLst>
              <a:ext uri="{FF2B5EF4-FFF2-40B4-BE49-F238E27FC236}">
                <a16:creationId xmlns:a16="http://schemas.microsoft.com/office/drawing/2014/main" xmlns="" id="{A40AD68D-ACEE-45D0-98E8-5426B235C1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8950" y="144463"/>
            <a:ext cx="8280400" cy="665162"/>
          </a:xfrm>
        </p:spPr>
        <p:txBody>
          <a:bodyPr/>
          <a:lstStyle/>
          <a:p>
            <a:r>
              <a:rPr lang="en-US" dirty="0"/>
              <a:t>the need for integrating environmental issues</a:t>
            </a:r>
          </a:p>
        </p:txBody>
      </p:sp>
      <p:sp>
        <p:nvSpPr>
          <p:cNvPr id="39" name="Espace réservé du texte 8">
            <a:extLst>
              <a:ext uri="{FF2B5EF4-FFF2-40B4-BE49-F238E27FC236}">
                <a16:creationId xmlns:a16="http://schemas.microsoft.com/office/drawing/2014/main" xmlns="" id="{9C03D8CB-F37F-499B-8C1A-373ADB9B9638}"/>
              </a:ext>
            </a:extLst>
          </p:cNvPr>
          <p:cNvSpPr txBox="1">
            <a:spLocks/>
          </p:cNvSpPr>
          <p:nvPr/>
        </p:nvSpPr>
        <p:spPr>
          <a:xfrm>
            <a:off x="488950" y="1001400"/>
            <a:ext cx="4036380" cy="1260000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50825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>
                <a:schemeClr val="bg2"/>
              </a:buClr>
              <a:buSzPct val="120000"/>
              <a:buFont typeface="Wingdings" panose="05000000000000000000" pitchFamily="2" charset="2"/>
              <a:buChar char="§"/>
              <a:defRPr sz="1600" kern="1200">
                <a:solidFill>
                  <a:srgbClr val="595959"/>
                </a:solidFill>
                <a:latin typeface="Trebuchet MS" panose="020B0603020202020204" pitchFamily="34" charset="0"/>
                <a:ea typeface="+mn-ea"/>
                <a:cs typeface="+mn-cs"/>
              </a:defRPr>
            </a:lvl1pPr>
            <a:lvl2pPr marL="492125" indent="-250825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chemeClr val="bg2"/>
              </a:buClr>
              <a:buFont typeface="Trebuchet MS" panose="020B0603020202020204" pitchFamily="34" charset="0"/>
              <a:buChar char="−"/>
              <a:defRPr sz="1400" kern="1200">
                <a:solidFill>
                  <a:srgbClr val="595959"/>
                </a:solidFill>
                <a:latin typeface="Trebuchet MS" panose="020B0603020202020204" pitchFamily="34" charset="0"/>
                <a:ea typeface="+mn-ea"/>
                <a:cs typeface="+mn-cs"/>
              </a:defRPr>
            </a:lvl2pPr>
            <a:lvl3pPr marL="755650" indent="-250825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chemeClr val="accent3"/>
              </a:buClr>
              <a:buFont typeface="Wingdings" panose="05000000000000000000" pitchFamily="2" charset="2"/>
              <a:buChar char="§"/>
              <a:defRPr sz="1200" kern="1200">
                <a:solidFill>
                  <a:srgbClr val="595959"/>
                </a:solidFill>
                <a:latin typeface="Trebuchet MS" panose="020B0603020202020204" pitchFamily="34" charset="0"/>
                <a:ea typeface="+mn-ea"/>
                <a:cs typeface="+mn-cs"/>
              </a:defRPr>
            </a:lvl3pPr>
            <a:lvl4pPr marL="755650" indent="-250825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chemeClr val="accent3"/>
              </a:buClr>
              <a:buFont typeface="Wingdings" panose="05000000000000000000" pitchFamily="2" charset="2"/>
              <a:buChar char="§"/>
              <a:defRPr sz="1200" kern="1200">
                <a:solidFill>
                  <a:srgbClr val="595959"/>
                </a:solidFill>
                <a:latin typeface="Trebuchet MS" panose="020B0603020202020204" pitchFamily="34" charset="0"/>
                <a:ea typeface="+mn-ea"/>
                <a:cs typeface="+mn-cs"/>
              </a:defRPr>
            </a:lvl4pPr>
            <a:lvl5pPr marL="755650" indent="-250825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1200" kern="1200">
                <a:solidFill>
                  <a:srgbClr val="595959"/>
                </a:solidFill>
                <a:latin typeface="Trebuchet MS" panose="020B060302020202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defTabSz="914400">
              <a:buNone/>
            </a:pPr>
            <a:r>
              <a:rPr lang="en-US" sz="2000" dirty="0"/>
              <a:t>Why do </a:t>
            </a:r>
            <a:r>
              <a:rPr lang="en-US" sz="2000" dirty="0">
                <a:solidFill>
                  <a:schemeClr val="bg2"/>
                </a:solidFill>
              </a:rPr>
              <a:t>environmental challenges </a:t>
            </a:r>
            <a:r>
              <a:rPr lang="en-US" sz="2000" dirty="0"/>
              <a:t>matter to </a:t>
            </a:r>
            <a:r>
              <a:rPr lang="en-US" sz="2000" dirty="0">
                <a:solidFill>
                  <a:schemeClr val="bg2"/>
                </a:solidFill>
              </a:rPr>
              <a:t>investors</a:t>
            </a:r>
            <a:r>
              <a:rPr lang="en-US" sz="2000" dirty="0"/>
              <a:t>?</a:t>
            </a:r>
          </a:p>
          <a:p>
            <a:pPr defTabSz="914400"/>
            <a:endParaRPr lang="en-US" sz="2000" dirty="0"/>
          </a:p>
        </p:txBody>
      </p:sp>
      <p:sp>
        <p:nvSpPr>
          <p:cNvPr id="40" name="Espace réservé du texte 8">
            <a:extLst>
              <a:ext uri="{FF2B5EF4-FFF2-40B4-BE49-F238E27FC236}">
                <a16:creationId xmlns:a16="http://schemas.microsoft.com/office/drawing/2014/main" xmlns="" id="{B42C6F9A-766E-4A54-9E62-21E40BB89A40}"/>
              </a:ext>
            </a:extLst>
          </p:cNvPr>
          <p:cNvSpPr txBox="1">
            <a:spLocks/>
          </p:cNvSpPr>
          <p:nvPr/>
        </p:nvSpPr>
        <p:spPr bwMode="auto">
          <a:xfrm>
            <a:off x="5829302" y="2085754"/>
            <a:ext cx="3629025" cy="13374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0" rIns="91440" bIns="0" numCol="1" anchor="t" anchorCtr="0" compatLnSpc="1">
            <a:prstTxWarp prst="textNoShape">
              <a:avLst/>
            </a:prstTxWarp>
            <a:normAutofit/>
          </a:bodyPr>
          <a:lstStyle>
            <a:lvl1pPr marL="0" indent="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>
                <a:schemeClr val="bg2"/>
              </a:buClr>
              <a:buSzPct val="120000"/>
              <a:buFont typeface="Wingdings" panose="05000000000000000000" pitchFamily="2" charset="2"/>
              <a:buNone/>
              <a:defRPr sz="1800" kern="1200">
                <a:solidFill>
                  <a:schemeClr val="accent3"/>
                </a:solidFill>
                <a:latin typeface="Trebuchet MS" panose="020B0603020202020204" pitchFamily="34" charset="0"/>
                <a:ea typeface="+mn-ea"/>
                <a:cs typeface="+mn-cs"/>
              </a:defRPr>
            </a:lvl1pPr>
            <a:lvl2pPr marL="492125" indent="-250825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chemeClr val="bg2"/>
              </a:buClr>
              <a:buFont typeface="Trebuchet MS" panose="020B0603020202020204" pitchFamily="34" charset="0"/>
              <a:buChar char="−"/>
              <a:defRPr sz="1400" kern="1200">
                <a:solidFill>
                  <a:srgbClr val="595959"/>
                </a:solidFill>
                <a:latin typeface="Trebuchet MS" panose="020B0603020202020204" pitchFamily="34" charset="0"/>
                <a:ea typeface="+mn-ea"/>
                <a:cs typeface="+mn-cs"/>
              </a:defRPr>
            </a:lvl2pPr>
            <a:lvl3pPr marL="755650" indent="-250825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chemeClr val="accent3"/>
              </a:buClr>
              <a:buFont typeface="Wingdings" panose="05000000000000000000" pitchFamily="2" charset="2"/>
              <a:buChar char="§"/>
              <a:defRPr sz="1200" kern="1200">
                <a:solidFill>
                  <a:srgbClr val="595959"/>
                </a:solidFill>
                <a:latin typeface="Trebuchet MS" panose="020B0603020202020204" pitchFamily="34" charset="0"/>
                <a:ea typeface="+mn-ea"/>
                <a:cs typeface="+mn-cs"/>
              </a:defRPr>
            </a:lvl3pPr>
            <a:lvl4pPr marL="755650" indent="-250825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chemeClr val="accent3"/>
              </a:buClr>
              <a:buFont typeface="Wingdings" panose="05000000000000000000" pitchFamily="2" charset="2"/>
              <a:buChar char="§"/>
              <a:defRPr sz="1200" kern="1200">
                <a:solidFill>
                  <a:srgbClr val="595959"/>
                </a:solidFill>
                <a:latin typeface="Trebuchet MS" panose="020B0603020202020204" pitchFamily="34" charset="0"/>
                <a:ea typeface="+mn-ea"/>
                <a:cs typeface="+mn-cs"/>
              </a:defRPr>
            </a:lvl4pPr>
            <a:lvl5pPr marL="755650" indent="-250825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chemeClr val="accent3"/>
              </a:buClr>
              <a:buFont typeface="Wingdings" panose="05000000000000000000" pitchFamily="2" charset="2"/>
              <a:buChar char="§"/>
              <a:defRPr sz="1200" kern="1200">
                <a:solidFill>
                  <a:srgbClr val="595959"/>
                </a:solidFill>
                <a:latin typeface="Trebuchet MS" panose="020B060302020202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914400"/>
            <a:r>
              <a:rPr lang="en-US" dirty="0"/>
              <a:t>Which are the activities, companies, portfolios, projects that </a:t>
            </a:r>
            <a:r>
              <a:rPr lang="en-US" dirty="0">
                <a:solidFill>
                  <a:schemeClr val="bg2"/>
                </a:solidFill>
              </a:rPr>
              <a:t>positively contribute to the environmental transition </a:t>
            </a:r>
            <a:r>
              <a:rPr lang="en-US" dirty="0"/>
              <a:t>to create a sustainable world?</a:t>
            </a:r>
          </a:p>
          <a:p>
            <a:pPr algn="ctr" defTabSz="914400"/>
            <a:endParaRPr lang="en-US" dirty="0"/>
          </a:p>
        </p:txBody>
      </p:sp>
      <p:pic>
        <p:nvPicPr>
          <p:cNvPr id="41" name="Picture 2" descr="FlÃ¨ches ont manquÃ© leur cible - l'Archer est frustrÃ© Banque d'images - 60723105">
            <a:extLst>
              <a:ext uri="{FF2B5EF4-FFF2-40B4-BE49-F238E27FC236}">
                <a16:creationId xmlns:a16="http://schemas.microsoft.com/office/drawing/2014/main" xmlns="" id="{5989BF4E-3B0D-4A2D-B31D-70A2F1BAE13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00355" y="4201122"/>
            <a:ext cx="2892425" cy="19282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3" name="ZoneTexte 42">
            <a:extLst>
              <a:ext uri="{FF2B5EF4-FFF2-40B4-BE49-F238E27FC236}">
                <a16:creationId xmlns:a16="http://schemas.microsoft.com/office/drawing/2014/main" xmlns="" id="{A5BBC1A9-C771-4431-8A96-B3702D0F230D}"/>
              </a:ext>
            </a:extLst>
          </p:cNvPr>
          <p:cNvSpPr txBox="1"/>
          <p:nvPr/>
        </p:nvSpPr>
        <p:spPr>
          <a:xfrm>
            <a:off x="2569633" y="4530326"/>
            <a:ext cx="3360415" cy="1169551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marL="230400" indent="-252000">
              <a:spcBef>
                <a:spcPts val="0"/>
              </a:spcBef>
              <a:buClr>
                <a:srgbClr val="FF0000"/>
              </a:buClr>
              <a:buFont typeface="Wingdings 3" panose="05040102010807070707" pitchFamily="18" charset="2"/>
              <a:buChar char=""/>
            </a:pPr>
            <a:r>
              <a:rPr lang="en-US" sz="1400" dirty="0">
                <a:solidFill>
                  <a:schemeClr val="accent3"/>
                </a:solidFill>
                <a:latin typeface="Trebuchet MS" panose="020B0603020202020204" pitchFamily="34" charset="0"/>
              </a:rPr>
              <a:t>TCDF </a:t>
            </a:r>
            <a:r>
              <a:rPr lang="en-US" sz="1400" dirty="0" smtClean="0">
                <a:solidFill>
                  <a:schemeClr val="accent3"/>
                </a:solidFill>
                <a:latin typeface="Trebuchet MS" panose="020B0603020202020204" pitchFamily="34" charset="0"/>
              </a:rPr>
              <a:t>recommendations</a:t>
            </a:r>
          </a:p>
          <a:p>
            <a:pPr marL="230400" indent="-252000">
              <a:spcBef>
                <a:spcPts val="0"/>
              </a:spcBef>
              <a:buClr>
                <a:srgbClr val="FF0000"/>
              </a:buClr>
              <a:buFont typeface="Wingdings 3" panose="05040102010807070707" pitchFamily="18" charset="2"/>
              <a:buChar char=""/>
            </a:pPr>
            <a:r>
              <a:rPr lang="en-US" sz="1400" dirty="0">
                <a:solidFill>
                  <a:schemeClr val="accent3"/>
                </a:solidFill>
                <a:latin typeface="Trebuchet MS" panose="020B0603020202020204" pitchFamily="34" charset="0"/>
              </a:rPr>
              <a:t>European Commission's Action Plan for a greener and cleaner </a:t>
            </a:r>
            <a:r>
              <a:rPr lang="en-US" sz="1400" dirty="0" smtClean="0">
                <a:solidFill>
                  <a:schemeClr val="accent3"/>
                </a:solidFill>
                <a:latin typeface="Trebuchet MS" panose="020B0603020202020204" pitchFamily="34" charset="0"/>
              </a:rPr>
              <a:t>economy</a:t>
            </a:r>
          </a:p>
          <a:p>
            <a:pPr marL="230400" indent="-252000">
              <a:spcBef>
                <a:spcPts val="0"/>
              </a:spcBef>
              <a:buClr>
                <a:srgbClr val="FF0000"/>
              </a:buClr>
              <a:buFont typeface="Wingdings 3" panose="05040102010807070707" pitchFamily="18" charset="2"/>
              <a:buChar char=""/>
            </a:pPr>
            <a:r>
              <a:rPr lang="en-US" sz="1400" dirty="0">
                <a:solidFill>
                  <a:schemeClr val="accent3"/>
                </a:solidFill>
                <a:latin typeface="Trebuchet MS" panose="020B0603020202020204" pitchFamily="34" charset="0"/>
              </a:rPr>
              <a:t>Fiduciary </a:t>
            </a:r>
            <a:r>
              <a:rPr lang="en-US" sz="1400" dirty="0" smtClean="0">
                <a:solidFill>
                  <a:schemeClr val="accent3"/>
                </a:solidFill>
                <a:latin typeface="Trebuchet MS" panose="020B0603020202020204" pitchFamily="34" charset="0"/>
              </a:rPr>
              <a:t>duty</a:t>
            </a:r>
          </a:p>
          <a:p>
            <a:pPr marL="230400" indent="-252000">
              <a:spcBef>
                <a:spcPts val="0"/>
              </a:spcBef>
              <a:buClr>
                <a:srgbClr val="FF0000"/>
              </a:buClr>
              <a:buFont typeface="Wingdings 3" panose="05040102010807070707" pitchFamily="18" charset="2"/>
              <a:buChar char=""/>
            </a:pPr>
            <a:r>
              <a:rPr lang="en-US" sz="1400" dirty="0">
                <a:solidFill>
                  <a:schemeClr val="accent3"/>
                </a:solidFill>
                <a:latin typeface="Trebuchet MS" panose="020B0603020202020204" pitchFamily="34" charset="0"/>
              </a:rPr>
              <a:t>Article </a:t>
            </a:r>
            <a:r>
              <a:rPr lang="en-US" sz="1400" dirty="0" smtClean="0">
                <a:solidFill>
                  <a:schemeClr val="accent3"/>
                </a:solidFill>
                <a:latin typeface="Trebuchet MS" panose="020B0603020202020204" pitchFamily="34" charset="0"/>
              </a:rPr>
              <a:t>173</a:t>
            </a:r>
            <a:endParaRPr lang="en-US" sz="1400" dirty="0">
              <a:solidFill>
                <a:schemeClr val="accent3"/>
              </a:solidFill>
              <a:latin typeface="Trebuchet MS" panose="020B0603020202020204" pitchFamily="34" charset="0"/>
            </a:endParaRPr>
          </a:p>
        </p:txBody>
      </p:sp>
      <p:sp>
        <p:nvSpPr>
          <p:cNvPr id="47" name="ZoneTexte 46">
            <a:extLst>
              <a:ext uri="{FF2B5EF4-FFF2-40B4-BE49-F238E27FC236}">
                <a16:creationId xmlns:a16="http://schemas.microsoft.com/office/drawing/2014/main" xmlns="" id="{B6CD5DC3-E9DF-4CC4-88D7-E0BE38C1A343}"/>
              </a:ext>
            </a:extLst>
          </p:cNvPr>
          <p:cNvSpPr txBox="1"/>
          <p:nvPr/>
        </p:nvSpPr>
        <p:spPr>
          <a:xfrm>
            <a:off x="513330" y="2359626"/>
            <a:ext cx="1663982" cy="138499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pPr marL="230400" indent="-252000">
              <a:spcBef>
                <a:spcPts val="0"/>
              </a:spcBef>
              <a:buClr>
                <a:srgbClr val="FF0000"/>
              </a:buClr>
              <a:buFont typeface="Wingdings 3" panose="05040102010807070707" pitchFamily="18" charset="2"/>
              <a:buChar char=""/>
            </a:pPr>
            <a:r>
              <a:rPr lang="en-US" sz="1400" dirty="0">
                <a:solidFill>
                  <a:schemeClr val="accent3"/>
                </a:solidFill>
                <a:latin typeface="Trebuchet MS" panose="020B0603020202020204" pitchFamily="34" charset="0"/>
              </a:rPr>
              <a:t>Technology </a:t>
            </a:r>
            <a:r>
              <a:rPr lang="en-US" sz="1400" dirty="0" smtClean="0">
                <a:solidFill>
                  <a:schemeClr val="accent3"/>
                </a:solidFill>
                <a:latin typeface="Trebuchet MS" panose="020B0603020202020204" pitchFamily="34" charset="0"/>
              </a:rPr>
              <a:t>risk</a:t>
            </a:r>
          </a:p>
          <a:p>
            <a:pPr marL="230400" indent="-252000">
              <a:spcBef>
                <a:spcPts val="0"/>
              </a:spcBef>
              <a:buClr>
                <a:srgbClr val="FF0000"/>
              </a:buClr>
              <a:buFont typeface="Wingdings 3" panose="05040102010807070707" pitchFamily="18" charset="2"/>
              <a:buChar char=""/>
            </a:pPr>
            <a:r>
              <a:rPr lang="fr-FR" sz="1400" dirty="0">
                <a:solidFill>
                  <a:schemeClr val="accent3"/>
                </a:solidFill>
                <a:latin typeface="Trebuchet MS" panose="020B0603020202020204" pitchFamily="34" charset="0"/>
              </a:rPr>
              <a:t>Policy </a:t>
            </a:r>
            <a:r>
              <a:rPr lang="fr-FR" sz="1400" dirty="0" err="1" smtClean="0">
                <a:solidFill>
                  <a:schemeClr val="accent3"/>
                </a:solidFill>
                <a:latin typeface="Trebuchet MS" panose="020B0603020202020204" pitchFamily="34" charset="0"/>
              </a:rPr>
              <a:t>risk</a:t>
            </a:r>
            <a:endParaRPr lang="fr-FR" sz="1400" dirty="0" smtClean="0">
              <a:solidFill>
                <a:schemeClr val="accent3"/>
              </a:solidFill>
              <a:latin typeface="Trebuchet MS" panose="020B0603020202020204" pitchFamily="34" charset="0"/>
            </a:endParaRPr>
          </a:p>
          <a:p>
            <a:pPr marL="230400" indent="-252000">
              <a:spcBef>
                <a:spcPts val="0"/>
              </a:spcBef>
              <a:buClr>
                <a:srgbClr val="FF0000"/>
              </a:buClr>
              <a:buFont typeface="Wingdings 3" panose="05040102010807070707" pitchFamily="18" charset="2"/>
              <a:buChar char=""/>
            </a:pPr>
            <a:r>
              <a:rPr lang="en-US" sz="1400" dirty="0">
                <a:solidFill>
                  <a:schemeClr val="accent3"/>
                </a:solidFill>
                <a:latin typeface="Trebuchet MS" panose="020B0603020202020204" pitchFamily="34" charset="0"/>
              </a:rPr>
              <a:t>Reputation </a:t>
            </a:r>
            <a:r>
              <a:rPr lang="en-US" sz="1400" dirty="0" smtClean="0">
                <a:solidFill>
                  <a:schemeClr val="accent3"/>
                </a:solidFill>
                <a:latin typeface="Trebuchet MS" panose="020B0603020202020204" pitchFamily="34" charset="0"/>
              </a:rPr>
              <a:t>risk</a:t>
            </a:r>
          </a:p>
          <a:p>
            <a:pPr marL="230400" indent="-252000">
              <a:spcBef>
                <a:spcPts val="0"/>
              </a:spcBef>
              <a:buClr>
                <a:srgbClr val="FF0000"/>
              </a:buClr>
              <a:buFont typeface="Wingdings 3" panose="05040102010807070707" pitchFamily="18" charset="2"/>
              <a:buChar char=""/>
            </a:pPr>
            <a:r>
              <a:rPr lang="en-US" sz="1400" dirty="0">
                <a:solidFill>
                  <a:schemeClr val="accent3"/>
                </a:solidFill>
                <a:latin typeface="Trebuchet MS" panose="020B0603020202020204" pitchFamily="34" charset="0"/>
              </a:rPr>
              <a:t>Market </a:t>
            </a:r>
            <a:r>
              <a:rPr lang="en-US" sz="1400" dirty="0" smtClean="0">
                <a:solidFill>
                  <a:schemeClr val="accent3"/>
                </a:solidFill>
                <a:latin typeface="Trebuchet MS" panose="020B0603020202020204" pitchFamily="34" charset="0"/>
              </a:rPr>
              <a:t>risk</a:t>
            </a:r>
          </a:p>
          <a:p>
            <a:pPr marL="230400" indent="-252000">
              <a:spcBef>
                <a:spcPts val="0"/>
              </a:spcBef>
              <a:buClr>
                <a:srgbClr val="FF0000"/>
              </a:buClr>
              <a:buFont typeface="Wingdings 3" panose="05040102010807070707" pitchFamily="18" charset="2"/>
              <a:buChar char=""/>
            </a:pPr>
            <a:r>
              <a:rPr lang="fr-FR" sz="1400" dirty="0">
                <a:solidFill>
                  <a:schemeClr val="accent3"/>
                </a:solidFill>
                <a:latin typeface="Trebuchet MS" panose="020B0603020202020204" pitchFamily="34" charset="0"/>
              </a:rPr>
              <a:t>Acute </a:t>
            </a:r>
            <a:r>
              <a:rPr lang="fr-FR" sz="1400" dirty="0" err="1" smtClean="0">
                <a:solidFill>
                  <a:schemeClr val="accent3"/>
                </a:solidFill>
                <a:latin typeface="Trebuchet MS" panose="020B0603020202020204" pitchFamily="34" charset="0"/>
              </a:rPr>
              <a:t>risk</a:t>
            </a:r>
            <a:endParaRPr lang="fr-FR" sz="1400" dirty="0" smtClean="0">
              <a:solidFill>
                <a:schemeClr val="accent3"/>
              </a:solidFill>
              <a:latin typeface="Trebuchet MS" panose="020B0603020202020204" pitchFamily="34" charset="0"/>
            </a:endParaRPr>
          </a:p>
          <a:p>
            <a:pPr marL="230400" indent="-252000">
              <a:spcBef>
                <a:spcPts val="0"/>
              </a:spcBef>
              <a:buClr>
                <a:srgbClr val="FF0000"/>
              </a:buClr>
              <a:buFont typeface="Wingdings 3" panose="05040102010807070707" pitchFamily="18" charset="2"/>
              <a:buChar char=""/>
            </a:pPr>
            <a:r>
              <a:rPr lang="en-US" sz="1400" dirty="0">
                <a:solidFill>
                  <a:schemeClr val="accent3"/>
                </a:solidFill>
                <a:latin typeface="Trebuchet MS" panose="020B0603020202020204" pitchFamily="34" charset="0"/>
              </a:rPr>
              <a:t>Chronic </a:t>
            </a:r>
            <a:r>
              <a:rPr lang="en-US" sz="1400" dirty="0" smtClean="0">
                <a:solidFill>
                  <a:schemeClr val="accent3"/>
                </a:solidFill>
                <a:latin typeface="Trebuchet MS" panose="020B0603020202020204" pitchFamily="34" charset="0"/>
              </a:rPr>
              <a:t>risk</a:t>
            </a:r>
            <a:endParaRPr lang="en-US" sz="1400" dirty="0">
              <a:solidFill>
                <a:schemeClr val="accent3"/>
              </a:solidFill>
              <a:latin typeface="Trebuchet MS" panose="020B0603020202020204" pitchFamily="34" charset="0"/>
            </a:endParaRPr>
          </a:p>
        </p:txBody>
      </p:sp>
      <p:sp>
        <p:nvSpPr>
          <p:cNvPr id="53" name="ZoneTexte 52">
            <a:extLst>
              <a:ext uri="{FF2B5EF4-FFF2-40B4-BE49-F238E27FC236}">
                <a16:creationId xmlns:a16="http://schemas.microsoft.com/office/drawing/2014/main" xmlns="" id="{80A27716-6509-4774-9ABB-9D71E76BDD0E}"/>
              </a:ext>
            </a:extLst>
          </p:cNvPr>
          <p:cNvSpPr txBox="1"/>
          <p:nvPr/>
        </p:nvSpPr>
        <p:spPr>
          <a:xfrm>
            <a:off x="2490551" y="1958884"/>
            <a:ext cx="1901280" cy="369332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>
              <a:lnSpc>
                <a:spcPct val="90000"/>
              </a:lnSpc>
              <a:spcBef>
                <a:spcPts val="1000"/>
              </a:spcBef>
              <a:buClr>
                <a:schemeClr val="bg2"/>
              </a:buClr>
            </a:pPr>
            <a:r>
              <a:rPr lang="en-US" sz="2000" b="1" dirty="0">
                <a:solidFill>
                  <a:schemeClr val="accent2"/>
                </a:solidFill>
                <a:latin typeface="Trebuchet MS" panose="020B0603020202020204" pitchFamily="34" charset="0"/>
              </a:rPr>
              <a:t>Opportunities</a:t>
            </a:r>
          </a:p>
        </p:txBody>
      </p:sp>
      <p:sp>
        <p:nvSpPr>
          <p:cNvPr id="54" name="ZoneTexte 53">
            <a:extLst>
              <a:ext uri="{FF2B5EF4-FFF2-40B4-BE49-F238E27FC236}">
                <a16:creationId xmlns:a16="http://schemas.microsoft.com/office/drawing/2014/main" xmlns="" id="{67B4CB0B-B0CB-483E-9498-F80D67F0A8F1}"/>
              </a:ext>
            </a:extLst>
          </p:cNvPr>
          <p:cNvSpPr txBox="1"/>
          <p:nvPr/>
        </p:nvSpPr>
        <p:spPr>
          <a:xfrm>
            <a:off x="2551187" y="2368143"/>
            <a:ext cx="1537528" cy="954107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marL="230400" indent="-252000">
              <a:spcBef>
                <a:spcPts val="0"/>
              </a:spcBef>
              <a:buClr>
                <a:schemeClr val="accent2"/>
              </a:buClr>
              <a:buFont typeface="Wingdings 3" panose="05040102010807070707" pitchFamily="18" charset="2"/>
              <a:buChar char=""/>
            </a:pPr>
            <a:r>
              <a:rPr lang="en-US" sz="1400" dirty="0" smtClean="0">
                <a:solidFill>
                  <a:schemeClr val="accent3"/>
                </a:solidFill>
                <a:latin typeface="Trebuchet MS" panose="020B0603020202020204" pitchFamily="34" charset="0"/>
              </a:rPr>
              <a:t>Transition</a:t>
            </a:r>
          </a:p>
          <a:p>
            <a:pPr marL="230400" indent="-252000">
              <a:spcBef>
                <a:spcPts val="0"/>
              </a:spcBef>
              <a:buClr>
                <a:schemeClr val="accent2"/>
              </a:buClr>
              <a:buFont typeface="Wingdings 3" panose="05040102010807070707" pitchFamily="18" charset="2"/>
              <a:buChar char=""/>
            </a:pPr>
            <a:r>
              <a:rPr lang="en-US" sz="1400" dirty="0" smtClean="0">
                <a:solidFill>
                  <a:schemeClr val="accent3"/>
                </a:solidFill>
                <a:latin typeface="Trebuchet MS" panose="020B0603020202020204" pitchFamily="34" charset="0"/>
              </a:rPr>
              <a:t>Resilience</a:t>
            </a:r>
          </a:p>
          <a:p>
            <a:pPr marL="230400" indent="-252000">
              <a:spcBef>
                <a:spcPts val="0"/>
              </a:spcBef>
              <a:buClr>
                <a:schemeClr val="accent2"/>
              </a:buClr>
              <a:buFont typeface="Wingdings 3" panose="05040102010807070707" pitchFamily="18" charset="2"/>
              <a:buChar char=""/>
            </a:pPr>
            <a:r>
              <a:rPr lang="en-US" sz="1400" dirty="0" smtClean="0">
                <a:solidFill>
                  <a:schemeClr val="accent3"/>
                </a:solidFill>
                <a:latin typeface="Trebuchet MS" panose="020B0603020202020204" pitchFamily="34" charset="0"/>
              </a:rPr>
              <a:t>Solutions</a:t>
            </a:r>
          </a:p>
          <a:p>
            <a:pPr marL="230400" indent="-252000">
              <a:spcBef>
                <a:spcPts val="0"/>
              </a:spcBef>
              <a:buClr>
                <a:schemeClr val="accent2"/>
              </a:buClr>
              <a:buFont typeface="Wingdings 3" panose="05040102010807070707" pitchFamily="18" charset="2"/>
              <a:buChar char=""/>
            </a:pPr>
            <a:r>
              <a:rPr lang="en-US" sz="1400" dirty="0" smtClean="0">
                <a:solidFill>
                  <a:schemeClr val="accent3"/>
                </a:solidFill>
                <a:latin typeface="Trebuchet MS" panose="020B0603020202020204" pitchFamily="34" charset="0"/>
              </a:rPr>
              <a:t>Mitigation</a:t>
            </a:r>
            <a:endParaRPr lang="en-US" sz="1400" dirty="0">
              <a:solidFill>
                <a:schemeClr val="accent3"/>
              </a:solidFill>
              <a:latin typeface="Trebuchet MS" panose="020B0603020202020204" pitchFamily="34" charset="0"/>
            </a:endParaRPr>
          </a:p>
        </p:txBody>
      </p:sp>
      <p:sp>
        <p:nvSpPr>
          <p:cNvPr id="58" name="ZoneTexte 57">
            <a:extLst>
              <a:ext uri="{FF2B5EF4-FFF2-40B4-BE49-F238E27FC236}">
                <a16:creationId xmlns:a16="http://schemas.microsoft.com/office/drawing/2014/main" xmlns="" id="{69674B22-E83B-41FC-B240-17D65BF067C2}"/>
              </a:ext>
            </a:extLst>
          </p:cNvPr>
          <p:cNvSpPr txBox="1"/>
          <p:nvPr/>
        </p:nvSpPr>
        <p:spPr>
          <a:xfrm rot="13873">
            <a:off x="497554" y="1957943"/>
            <a:ext cx="893425" cy="369332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>
              <a:lnSpc>
                <a:spcPct val="90000"/>
              </a:lnSpc>
              <a:spcBef>
                <a:spcPts val="1000"/>
              </a:spcBef>
              <a:buClr>
                <a:schemeClr val="bg2"/>
              </a:buClr>
            </a:pPr>
            <a:r>
              <a:rPr lang="en-US" sz="2000" b="1" dirty="0">
                <a:solidFill>
                  <a:srgbClr val="FF0000"/>
                </a:solidFill>
                <a:latin typeface="Trebuchet MS" panose="020B0603020202020204" pitchFamily="34" charset="0"/>
              </a:rPr>
              <a:t>Risks</a:t>
            </a:r>
          </a:p>
        </p:txBody>
      </p:sp>
      <p:sp>
        <p:nvSpPr>
          <p:cNvPr id="59" name="ZoneTexte 58">
            <a:extLst>
              <a:ext uri="{FF2B5EF4-FFF2-40B4-BE49-F238E27FC236}">
                <a16:creationId xmlns:a16="http://schemas.microsoft.com/office/drawing/2014/main" xmlns="" id="{C32D0D29-DC28-42AC-BED5-C328B68FAAB7}"/>
              </a:ext>
            </a:extLst>
          </p:cNvPr>
          <p:cNvSpPr txBox="1"/>
          <p:nvPr/>
        </p:nvSpPr>
        <p:spPr>
          <a:xfrm>
            <a:off x="2551187" y="3945551"/>
            <a:ext cx="2754399" cy="584775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>
              <a:lnSpc>
                <a:spcPct val="80000"/>
              </a:lnSpc>
              <a:spcBef>
                <a:spcPts val="0"/>
              </a:spcBef>
              <a:buClr>
                <a:schemeClr val="bg2"/>
              </a:buClr>
            </a:pPr>
            <a:r>
              <a:rPr lang="en-US" sz="2000" b="1" dirty="0">
                <a:solidFill>
                  <a:schemeClr val="accent3"/>
                </a:solidFill>
                <a:latin typeface="Trebuchet MS" panose="020B0603020202020204" pitchFamily="34" charset="0"/>
              </a:rPr>
              <a:t>Regulatory </a:t>
            </a:r>
            <a:endParaRPr lang="en-US" sz="2000" b="1" dirty="0" smtClean="0">
              <a:solidFill>
                <a:schemeClr val="accent3"/>
              </a:solidFill>
              <a:latin typeface="Trebuchet MS" panose="020B0603020202020204" pitchFamily="34" charset="0"/>
            </a:endParaRPr>
          </a:p>
          <a:p>
            <a:pPr>
              <a:lnSpc>
                <a:spcPct val="80000"/>
              </a:lnSpc>
              <a:spcBef>
                <a:spcPts val="0"/>
              </a:spcBef>
              <a:buClr>
                <a:schemeClr val="bg2"/>
              </a:buClr>
            </a:pPr>
            <a:r>
              <a:rPr lang="en-US" sz="2000" b="1" dirty="0" smtClean="0">
                <a:solidFill>
                  <a:schemeClr val="accent3"/>
                </a:solidFill>
                <a:latin typeface="Trebuchet MS" panose="020B0603020202020204" pitchFamily="34" charset="0"/>
              </a:rPr>
              <a:t>landscape</a:t>
            </a:r>
            <a:endParaRPr lang="en-US" sz="2000" b="1" dirty="0">
              <a:solidFill>
                <a:schemeClr val="accent3"/>
              </a:solidFill>
              <a:latin typeface="Trebuchet MS" panose="020B0603020202020204" pitchFamily="34" charset="0"/>
            </a:endParaRPr>
          </a:p>
        </p:txBody>
      </p:sp>
      <p:sp>
        <p:nvSpPr>
          <p:cNvPr id="60" name="ZoneTexte 59">
            <a:extLst>
              <a:ext uri="{FF2B5EF4-FFF2-40B4-BE49-F238E27FC236}">
                <a16:creationId xmlns:a16="http://schemas.microsoft.com/office/drawing/2014/main" xmlns="" id="{34C3D7C7-CF0B-45ED-BAA5-4D5373EA69D0}"/>
              </a:ext>
            </a:extLst>
          </p:cNvPr>
          <p:cNvSpPr txBox="1"/>
          <p:nvPr/>
        </p:nvSpPr>
        <p:spPr>
          <a:xfrm>
            <a:off x="496812" y="3945552"/>
            <a:ext cx="2118995" cy="584775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>
              <a:lnSpc>
                <a:spcPct val="80000"/>
              </a:lnSpc>
              <a:spcBef>
                <a:spcPts val="0"/>
              </a:spcBef>
              <a:buClr>
                <a:schemeClr val="bg2"/>
              </a:buClr>
            </a:pPr>
            <a:r>
              <a:rPr lang="en-US" sz="2000" b="1" dirty="0">
                <a:solidFill>
                  <a:schemeClr val="accent3"/>
                </a:solidFill>
                <a:latin typeface="Trebuchet MS" panose="020B0603020202020204" pitchFamily="34" charset="0"/>
              </a:rPr>
              <a:t>Capital reallocation</a:t>
            </a:r>
          </a:p>
        </p:txBody>
      </p:sp>
      <p:sp>
        <p:nvSpPr>
          <p:cNvPr id="61" name="ZoneTexte 60">
            <a:extLst>
              <a:ext uri="{FF2B5EF4-FFF2-40B4-BE49-F238E27FC236}">
                <a16:creationId xmlns:a16="http://schemas.microsoft.com/office/drawing/2014/main" xmlns="" id="{530BE98A-A43A-4931-9438-9A72D8AF12ED}"/>
              </a:ext>
            </a:extLst>
          </p:cNvPr>
          <p:cNvSpPr txBox="1"/>
          <p:nvPr/>
        </p:nvSpPr>
        <p:spPr>
          <a:xfrm>
            <a:off x="522895" y="4570530"/>
            <a:ext cx="2066828" cy="674031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marL="230400" indent="-252000">
              <a:lnSpc>
                <a:spcPct val="90000"/>
              </a:lnSpc>
              <a:spcBef>
                <a:spcPts val="0"/>
              </a:spcBef>
              <a:buClr>
                <a:schemeClr val="accent2"/>
              </a:buClr>
              <a:buFont typeface="Wingdings 3" panose="05040102010807070707" pitchFamily="18" charset="2"/>
              <a:buChar char=""/>
            </a:pPr>
            <a:r>
              <a:rPr lang="en-US" sz="1400" dirty="0">
                <a:solidFill>
                  <a:schemeClr val="accent3"/>
                </a:solidFill>
                <a:latin typeface="Trebuchet MS" panose="020B0603020202020204" pitchFamily="34" charset="0"/>
              </a:rPr>
              <a:t>Paris agreement</a:t>
            </a:r>
          </a:p>
          <a:p>
            <a:pPr marL="230400" indent="-252000">
              <a:lnSpc>
                <a:spcPct val="90000"/>
              </a:lnSpc>
              <a:spcBef>
                <a:spcPts val="0"/>
              </a:spcBef>
              <a:buClr>
                <a:schemeClr val="accent2"/>
              </a:buClr>
              <a:buFont typeface="Wingdings 3" panose="05040102010807070707" pitchFamily="18" charset="2"/>
              <a:buChar char=""/>
            </a:pPr>
            <a:r>
              <a:rPr lang="en-US" sz="1400" dirty="0">
                <a:solidFill>
                  <a:schemeClr val="accent3"/>
                </a:solidFill>
                <a:latin typeface="Trebuchet MS" panose="020B0603020202020204" pitchFamily="34" charset="0"/>
              </a:rPr>
              <a:t>SDGs</a:t>
            </a:r>
          </a:p>
          <a:p>
            <a:pPr marL="230400" indent="-252000">
              <a:lnSpc>
                <a:spcPct val="90000"/>
              </a:lnSpc>
              <a:spcBef>
                <a:spcPts val="0"/>
              </a:spcBef>
              <a:buClr>
                <a:schemeClr val="accent2"/>
              </a:buClr>
              <a:buFont typeface="Wingdings 3" panose="05040102010807070707" pitchFamily="18" charset="2"/>
              <a:buChar char=""/>
            </a:pPr>
            <a:r>
              <a:rPr lang="en-US" sz="1400" dirty="0">
                <a:solidFill>
                  <a:schemeClr val="accent3"/>
                </a:solidFill>
                <a:latin typeface="Trebuchet MS" panose="020B0603020202020204" pitchFamily="34" charset="0"/>
              </a:rPr>
              <a:t>Impact investing</a:t>
            </a:r>
          </a:p>
        </p:txBody>
      </p:sp>
    </p:spTree>
    <p:extLst>
      <p:ext uri="{BB962C8B-B14F-4D97-AF65-F5344CB8AC3E}">
        <p14:creationId xmlns:p14="http://schemas.microsoft.com/office/powerpoint/2010/main" val="3535494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C82CA814-41D7-4249-AC22-33B695721401}" type="slidenum">
              <a:rPr lang="en-GB" smtClean="0"/>
              <a:pPr>
                <a:defRPr/>
              </a:pPr>
              <a:t>5</a:t>
            </a:fld>
            <a:endParaRPr lang="en-GB" dirty="0"/>
          </a:p>
        </p:txBody>
      </p:sp>
      <p:sp>
        <p:nvSpPr>
          <p:cNvPr id="3" name="Titre 3">
            <a:extLst>
              <a:ext uri="{FF2B5EF4-FFF2-40B4-BE49-F238E27FC236}">
                <a16:creationId xmlns:a16="http://schemas.microsoft.com/office/drawing/2014/main" xmlns="" id="{3F93D1D4-70A7-4AB4-9D54-03C602E9AD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8950" y="144463"/>
            <a:ext cx="8280400" cy="665162"/>
          </a:xfrm>
        </p:spPr>
        <p:txBody>
          <a:bodyPr/>
          <a:lstStyle/>
          <a:p>
            <a:r>
              <a:rPr lang="fr-FR" dirty="0"/>
              <a:t>NEC: a new </a:t>
            </a:r>
            <a:r>
              <a:rPr lang="fr-FR" dirty="0" err="1"/>
              <a:t>advanced</a:t>
            </a:r>
            <a:r>
              <a:rPr lang="fr-FR" dirty="0"/>
              <a:t> metric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xmlns="" id="{9F5FC2EA-B17D-423F-957C-5E23BA1A2BC6}"/>
              </a:ext>
            </a:extLst>
          </p:cNvPr>
          <p:cNvSpPr txBox="1"/>
          <p:nvPr/>
        </p:nvSpPr>
        <p:spPr>
          <a:xfrm>
            <a:off x="1684726" y="5756008"/>
            <a:ext cx="738182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  <a:buClr>
                <a:srgbClr val="43690B"/>
              </a:buClr>
              <a:tabLst>
                <a:tab pos="1703388" algn="l"/>
              </a:tabLst>
            </a:pPr>
            <a:r>
              <a:rPr lang="en-US" altLang="fr-FR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A </a:t>
            </a:r>
            <a:r>
              <a:rPr lang="en-US" altLang="fr-FR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metric designed to </a:t>
            </a:r>
            <a:r>
              <a:rPr lang="en-US" altLang="fr-FR" dirty="0">
                <a:solidFill>
                  <a:schemeClr val="accent2"/>
                </a:solidFill>
                <a:latin typeface="Trebuchet MS" panose="020B0603020202020204" pitchFamily="34" charset="0"/>
              </a:rPr>
              <a:t>assess transition risk</a:t>
            </a:r>
            <a:r>
              <a:rPr lang="en-US" altLang="fr-FR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, </a:t>
            </a:r>
            <a:r>
              <a:rPr lang="en-US" altLang="fr-FR" dirty="0" smtClean="0">
                <a:solidFill>
                  <a:schemeClr val="accent2"/>
                </a:solidFill>
                <a:latin typeface="Trebuchet MS" panose="020B0603020202020204" pitchFamily="34" charset="0"/>
              </a:rPr>
              <a:t>drive </a:t>
            </a:r>
            <a:r>
              <a:rPr lang="en-US" altLang="fr-FR" dirty="0">
                <a:solidFill>
                  <a:schemeClr val="accent2"/>
                </a:solidFill>
                <a:latin typeface="Trebuchet MS" panose="020B0603020202020204" pitchFamily="34" charset="0"/>
              </a:rPr>
              <a:t>investment </a:t>
            </a:r>
            <a:r>
              <a:rPr lang="en-US" altLang="fr-FR" dirty="0" smtClean="0">
                <a:solidFill>
                  <a:schemeClr val="accent2"/>
                </a:solidFill>
                <a:latin typeface="Trebuchet MS" panose="020B0603020202020204" pitchFamily="34" charset="0"/>
              </a:rPr>
              <a:t>decisions </a:t>
            </a:r>
            <a:r>
              <a:rPr lang="en-US" altLang="fr-FR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and </a:t>
            </a:r>
            <a:r>
              <a:rPr lang="en-US" altLang="fr-FR" dirty="0" smtClean="0">
                <a:solidFill>
                  <a:schemeClr val="accent2"/>
                </a:solidFill>
                <a:latin typeface="Trebuchet MS" panose="020B0603020202020204" pitchFamily="34" charset="0"/>
              </a:rPr>
              <a:t>report</a:t>
            </a:r>
            <a:r>
              <a:rPr lang="en-US" altLang="fr-F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 </a:t>
            </a:r>
            <a:r>
              <a:rPr lang="en-US" altLang="fr-FR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according to the TCFD recommendations and the article 173 of the French law on energy transition for green growth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xmlns="" id="{F388CB6C-D250-4DEC-AD27-1799C57BF76C}"/>
              </a:ext>
            </a:extLst>
          </p:cNvPr>
          <p:cNvSpPr txBox="1"/>
          <p:nvPr/>
        </p:nvSpPr>
        <p:spPr>
          <a:xfrm>
            <a:off x="3909321" y="910305"/>
            <a:ext cx="3517850" cy="3139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0" hangingPunct="0">
              <a:lnSpc>
                <a:spcPct val="80000"/>
              </a:lnSpc>
            </a:pPr>
            <a:r>
              <a:rPr lang="en-US" cap="small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Trebuchet MS" panose="020B0603020202020204" pitchFamily="34" charset="0"/>
              </a:rPr>
              <a:t>net environmental contribution</a:t>
            </a:r>
            <a:r>
              <a:rPr lang="en-US" cap="small" dirty="0">
                <a:solidFill>
                  <a:prstClr val="black">
                    <a:lumMod val="65000"/>
                    <a:lumOff val="35000"/>
                  </a:prstClr>
                </a:solidFill>
                <a:latin typeface="Trebuchet MS" panose="020B0603020202020204" pitchFamily="34" charset="0"/>
              </a:rPr>
              <a:t>™</a:t>
            </a:r>
          </a:p>
        </p:txBody>
      </p:sp>
      <p:cxnSp>
        <p:nvCxnSpPr>
          <p:cNvPr id="6" name="Connecteur droit 5">
            <a:extLst>
              <a:ext uri="{FF2B5EF4-FFF2-40B4-BE49-F238E27FC236}">
                <a16:creationId xmlns:a16="http://schemas.microsoft.com/office/drawing/2014/main" xmlns="" id="{E2B2E76C-F6B5-48C5-9C4B-8F9361C8704A}"/>
              </a:ext>
            </a:extLst>
          </p:cNvPr>
          <p:cNvCxnSpPr/>
          <p:nvPr/>
        </p:nvCxnSpPr>
        <p:spPr>
          <a:xfrm>
            <a:off x="2233231" y="4070953"/>
            <a:ext cx="6732000" cy="0"/>
          </a:xfrm>
          <a:prstGeom prst="line">
            <a:avLst/>
          </a:prstGeom>
          <a:ln w="190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necteur droit 6">
            <a:extLst>
              <a:ext uri="{FF2B5EF4-FFF2-40B4-BE49-F238E27FC236}">
                <a16:creationId xmlns:a16="http://schemas.microsoft.com/office/drawing/2014/main" xmlns="" id="{1777CFF4-AAE5-4752-81D6-F42431FA2A93}"/>
              </a:ext>
            </a:extLst>
          </p:cNvPr>
          <p:cNvCxnSpPr/>
          <p:nvPr/>
        </p:nvCxnSpPr>
        <p:spPr>
          <a:xfrm>
            <a:off x="2233231" y="4536314"/>
            <a:ext cx="6732000" cy="0"/>
          </a:xfrm>
          <a:prstGeom prst="line">
            <a:avLst/>
          </a:prstGeom>
          <a:ln w="190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necteur droit 7">
            <a:extLst>
              <a:ext uri="{FF2B5EF4-FFF2-40B4-BE49-F238E27FC236}">
                <a16:creationId xmlns:a16="http://schemas.microsoft.com/office/drawing/2014/main" xmlns="" id="{98D3A2D3-73C5-46E2-B654-4A2375BC11E6}"/>
              </a:ext>
            </a:extLst>
          </p:cNvPr>
          <p:cNvCxnSpPr/>
          <p:nvPr/>
        </p:nvCxnSpPr>
        <p:spPr>
          <a:xfrm>
            <a:off x="2241323" y="5016850"/>
            <a:ext cx="6732000" cy="0"/>
          </a:xfrm>
          <a:prstGeom prst="line">
            <a:avLst/>
          </a:prstGeom>
          <a:ln w="190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ZoneTexte 8">
            <a:extLst>
              <a:ext uri="{FF2B5EF4-FFF2-40B4-BE49-F238E27FC236}">
                <a16:creationId xmlns:a16="http://schemas.microsoft.com/office/drawing/2014/main" xmlns="" id="{34CFAED3-CDD2-4F92-B323-98CA391D2697}"/>
              </a:ext>
            </a:extLst>
          </p:cNvPr>
          <p:cNvSpPr txBox="1"/>
          <p:nvPr/>
        </p:nvSpPr>
        <p:spPr>
          <a:xfrm>
            <a:off x="832017" y="4101313"/>
            <a:ext cx="1397499" cy="36317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r" eaLnBrk="0" hangingPunct="0">
              <a:lnSpc>
                <a:spcPct val="80000"/>
              </a:lnSpc>
            </a:pPr>
            <a:r>
              <a:rPr lang="en-US" sz="1100" b="1" dirty="0">
                <a:solidFill>
                  <a:srgbClr val="6FAE12"/>
                </a:solidFill>
                <a:latin typeface="Trebuchet MS" panose="020B0603020202020204" pitchFamily="34" charset="0"/>
              </a:rPr>
              <a:t>Alignment with the climate goals 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xmlns="" id="{767362B9-7A20-4C6D-9395-1D0757686AD2}"/>
              </a:ext>
            </a:extLst>
          </p:cNvPr>
          <p:cNvSpPr txBox="1"/>
          <p:nvPr/>
        </p:nvSpPr>
        <p:spPr>
          <a:xfrm>
            <a:off x="414347" y="4548094"/>
            <a:ext cx="1823260" cy="36317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r" eaLnBrk="0" hangingPunct="0">
              <a:lnSpc>
                <a:spcPct val="80000"/>
              </a:lnSpc>
            </a:pPr>
            <a:r>
              <a:rPr lang="en-US" sz="1100" b="1" dirty="0">
                <a:solidFill>
                  <a:srgbClr val="6FAE12"/>
                </a:solidFill>
                <a:latin typeface="Trebuchet MS" panose="020B0603020202020204" pitchFamily="34" charset="0"/>
              </a:rPr>
              <a:t>Contribution to the environmental transition</a:t>
            </a:r>
          </a:p>
        </p:txBody>
      </p:sp>
      <p:pic>
        <p:nvPicPr>
          <p:cNvPr id="11" name="Image 10">
            <a:extLst>
              <a:ext uri="{FF2B5EF4-FFF2-40B4-BE49-F238E27FC236}">
                <a16:creationId xmlns:a16="http://schemas.microsoft.com/office/drawing/2014/main" xmlns="" id="{B722D438-31CA-4F55-8FEE-805E872C4E3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43851" y="4149015"/>
            <a:ext cx="266488" cy="330056"/>
          </a:xfrm>
          <a:prstGeom prst="rect">
            <a:avLst/>
          </a:prstGeom>
        </p:spPr>
      </p:pic>
      <p:pic>
        <p:nvPicPr>
          <p:cNvPr id="12" name="Image 11">
            <a:extLst>
              <a:ext uri="{FF2B5EF4-FFF2-40B4-BE49-F238E27FC236}">
                <a16:creationId xmlns:a16="http://schemas.microsoft.com/office/drawing/2014/main" xmlns="" id="{DBF9FC99-1B37-4E88-9923-25FDB3B20AD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35808" y="4159912"/>
            <a:ext cx="289582" cy="289582"/>
          </a:xfrm>
          <a:prstGeom prst="rect">
            <a:avLst/>
          </a:prstGeom>
        </p:spPr>
      </p:pic>
      <p:pic>
        <p:nvPicPr>
          <p:cNvPr id="13" name="Image 12">
            <a:extLst>
              <a:ext uri="{FF2B5EF4-FFF2-40B4-BE49-F238E27FC236}">
                <a16:creationId xmlns:a16="http://schemas.microsoft.com/office/drawing/2014/main" xmlns="" id="{F58EF521-EB9A-490C-898B-777DCEE4E79A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878" t="42356" r="18960" b="41935"/>
          <a:stretch/>
        </p:blipFill>
        <p:spPr>
          <a:xfrm>
            <a:off x="4245539" y="4721803"/>
            <a:ext cx="300937" cy="76052"/>
          </a:xfrm>
          <a:prstGeom prst="rect">
            <a:avLst/>
          </a:prstGeom>
        </p:spPr>
      </p:pic>
      <p:pic>
        <p:nvPicPr>
          <p:cNvPr id="14" name="Image 13">
            <a:extLst>
              <a:ext uri="{FF2B5EF4-FFF2-40B4-BE49-F238E27FC236}">
                <a16:creationId xmlns:a16="http://schemas.microsoft.com/office/drawing/2014/main" xmlns="" id="{34FB0797-6A0D-46E1-B2BA-57F6557D7BD1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65806" y="4627992"/>
            <a:ext cx="266488" cy="269484"/>
          </a:xfrm>
          <a:prstGeom prst="rect">
            <a:avLst/>
          </a:prstGeom>
        </p:spPr>
      </p:pic>
      <p:sp>
        <p:nvSpPr>
          <p:cNvPr id="15" name="Organigramme : Entrée manuelle 5">
            <a:extLst>
              <a:ext uri="{FF2B5EF4-FFF2-40B4-BE49-F238E27FC236}">
                <a16:creationId xmlns:a16="http://schemas.microsoft.com/office/drawing/2014/main" xmlns="" id="{0C2168E3-4B37-4636-8DFC-88C7164C145B}"/>
              </a:ext>
            </a:extLst>
          </p:cNvPr>
          <p:cNvSpPr/>
          <p:nvPr/>
        </p:nvSpPr>
        <p:spPr>
          <a:xfrm rot="10800000">
            <a:off x="2159289" y="1609072"/>
            <a:ext cx="6857983" cy="1487697"/>
          </a:xfrm>
          <a:custGeom>
            <a:avLst/>
            <a:gdLst>
              <a:gd name="connsiteX0" fmla="*/ 0 w 10000"/>
              <a:gd name="connsiteY0" fmla="*/ 2000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0 w 10000"/>
              <a:gd name="connsiteY4" fmla="*/ 2000 h 10000"/>
              <a:gd name="connsiteX0" fmla="*/ 0 w 10029"/>
              <a:gd name="connsiteY0" fmla="*/ 4922 h 10000"/>
              <a:gd name="connsiteX1" fmla="*/ 10029 w 10029"/>
              <a:gd name="connsiteY1" fmla="*/ 0 h 10000"/>
              <a:gd name="connsiteX2" fmla="*/ 10029 w 10029"/>
              <a:gd name="connsiteY2" fmla="*/ 10000 h 10000"/>
              <a:gd name="connsiteX3" fmla="*/ 29 w 10029"/>
              <a:gd name="connsiteY3" fmla="*/ 10000 h 10000"/>
              <a:gd name="connsiteX4" fmla="*/ 0 w 10029"/>
              <a:gd name="connsiteY4" fmla="*/ 4922 h 10000"/>
              <a:gd name="connsiteX0" fmla="*/ 0 w 10029"/>
              <a:gd name="connsiteY0" fmla="*/ 11972 h 17050"/>
              <a:gd name="connsiteX1" fmla="*/ 10009 w 10029"/>
              <a:gd name="connsiteY1" fmla="*/ 0 h 17050"/>
              <a:gd name="connsiteX2" fmla="*/ 10029 w 10029"/>
              <a:gd name="connsiteY2" fmla="*/ 17050 h 17050"/>
              <a:gd name="connsiteX3" fmla="*/ 29 w 10029"/>
              <a:gd name="connsiteY3" fmla="*/ 17050 h 17050"/>
              <a:gd name="connsiteX4" fmla="*/ 0 w 10029"/>
              <a:gd name="connsiteY4" fmla="*/ 11972 h 17050"/>
              <a:gd name="connsiteX0" fmla="*/ 0 w 10029"/>
              <a:gd name="connsiteY0" fmla="*/ 11972 h 17050"/>
              <a:gd name="connsiteX1" fmla="*/ 10019 w 10029"/>
              <a:gd name="connsiteY1" fmla="*/ 0 h 17050"/>
              <a:gd name="connsiteX2" fmla="*/ 10029 w 10029"/>
              <a:gd name="connsiteY2" fmla="*/ 17050 h 17050"/>
              <a:gd name="connsiteX3" fmla="*/ 29 w 10029"/>
              <a:gd name="connsiteY3" fmla="*/ 17050 h 17050"/>
              <a:gd name="connsiteX4" fmla="*/ 0 w 10029"/>
              <a:gd name="connsiteY4" fmla="*/ 11972 h 17050"/>
              <a:gd name="connsiteX0" fmla="*/ 0 w 10040"/>
              <a:gd name="connsiteY0" fmla="*/ 12035 h 17113"/>
              <a:gd name="connsiteX1" fmla="*/ 10039 w 10040"/>
              <a:gd name="connsiteY1" fmla="*/ 0 h 17113"/>
              <a:gd name="connsiteX2" fmla="*/ 10029 w 10040"/>
              <a:gd name="connsiteY2" fmla="*/ 17113 h 17113"/>
              <a:gd name="connsiteX3" fmla="*/ 29 w 10040"/>
              <a:gd name="connsiteY3" fmla="*/ 17113 h 17113"/>
              <a:gd name="connsiteX4" fmla="*/ 0 w 10040"/>
              <a:gd name="connsiteY4" fmla="*/ 12035 h 17113"/>
              <a:gd name="connsiteX0" fmla="*/ 0 w 10031"/>
              <a:gd name="connsiteY0" fmla="*/ 12035 h 17113"/>
              <a:gd name="connsiteX1" fmla="*/ 10029 w 10031"/>
              <a:gd name="connsiteY1" fmla="*/ 0 h 17113"/>
              <a:gd name="connsiteX2" fmla="*/ 10029 w 10031"/>
              <a:gd name="connsiteY2" fmla="*/ 17113 h 17113"/>
              <a:gd name="connsiteX3" fmla="*/ 29 w 10031"/>
              <a:gd name="connsiteY3" fmla="*/ 17113 h 17113"/>
              <a:gd name="connsiteX4" fmla="*/ 0 w 10031"/>
              <a:gd name="connsiteY4" fmla="*/ 12035 h 17113"/>
              <a:gd name="connsiteX0" fmla="*/ 0 w 10040"/>
              <a:gd name="connsiteY0" fmla="*/ 9222 h 14300"/>
              <a:gd name="connsiteX1" fmla="*/ 10039 w 10040"/>
              <a:gd name="connsiteY1" fmla="*/ 0 h 14300"/>
              <a:gd name="connsiteX2" fmla="*/ 10029 w 10040"/>
              <a:gd name="connsiteY2" fmla="*/ 14300 h 14300"/>
              <a:gd name="connsiteX3" fmla="*/ 29 w 10040"/>
              <a:gd name="connsiteY3" fmla="*/ 14300 h 14300"/>
              <a:gd name="connsiteX4" fmla="*/ 0 w 10040"/>
              <a:gd name="connsiteY4" fmla="*/ 9222 h 14300"/>
              <a:gd name="connsiteX0" fmla="*/ 0 w 10040"/>
              <a:gd name="connsiteY0" fmla="*/ 9222 h 14300"/>
              <a:gd name="connsiteX1" fmla="*/ 10039 w 10040"/>
              <a:gd name="connsiteY1" fmla="*/ 0 h 14300"/>
              <a:gd name="connsiteX2" fmla="*/ 10029 w 10040"/>
              <a:gd name="connsiteY2" fmla="*/ 14300 h 14300"/>
              <a:gd name="connsiteX3" fmla="*/ 29 w 10040"/>
              <a:gd name="connsiteY3" fmla="*/ 14300 h 14300"/>
              <a:gd name="connsiteX4" fmla="*/ 0 w 10040"/>
              <a:gd name="connsiteY4" fmla="*/ 9222 h 14300"/>
              <a:gd name="connsiteX0" fmla="*/ 0 w 10031"/>
              <a:gd name="connsiteY0" fmla="*/ 9222 h 14300"/>
              <a:gd name="connsiteX1" fmla="*/ 10029 w 10031"/>
              <a:gd name="connsiteY1" fmla="*/ 0 h 14300"/>
              <a:gd name="connsiteX2" fmla="*/ 10029 w 10031"/>
              <a:gd name="connsiteY2" fmla="*/ 14300 h 14300"/>
              <a:gd name="connsiteX3" fmla="*/ 29 w 10031"/>
              <a:gd name="connsiteY3" fmla="*/ 14300 h 14300"/>
              <a:gd name="connsiteX4" fmla="*/ 0 w 10031"/>
              <a:gd name="connsiteY4" fmla="*/ 9222 h 14300"/>
              <a:gd name="connsiteX0" fmla="*/ 0 w 10021"/>
              <a:gd name="connsiteY0" fmla="*/ 11472 h 14300"/>
              <a:gd name="connsiteX1" fmla="*/ 10019 w 10021"/>
              <a:gd name="connsiteY1" fmla="*/ 0 h 14300"/>
              <a:gd name="connsiteX2" fmla="*/ 10019 w 10021"/>
              <a:gd name="connsiteY2" fmla="*/ 14300 h 14300"/>
              <a:gd name="connsiteX3" fmla="*/ 19 w 10021"/>
              <a:gd name="connsiteY3" fmla="*/ 14300 h 14300"/>
              <a:gd name="connsiteX4" fmla="*/ 0 w 10021"/>
              <a:gd name="connsiteY4" fmla="*/ 11472 h 14300"/>
              <a:gd name="connsiteX0" fmla="*/ 0 w 10011"/>
              <a:gd name="connsiteY0" fmla="*/ 11410 h 14300"/>
              <a:gd name="connsiteX1" fmla="*/ 10009 w 10011"/>
              <a:gd name="connsiteY1" fmla="*/ 0 h 14300"/>
              <a:gd name="connsiteX2" fmla="*/ 10009 w 10011"/>
              <a:gd name="connsiteY2" fmla="*/ 14300 h 14300"/>
              <a:gd name="connsiteX3" fmla="*/ 9 w 10011"/>
              <a:gd name="connsiteY3" fmla="*/ 14300 h 14300"/>
              <a:gd name="connsiteX4" fmla="*/ 0 w 10011"/>
              <a:gd name="connsiteY4" fmla="*/ 11410 h 14300"/>
              <a:gd name="connsiteX0" fmla="*/ 3 w 10014"/>
              <a:gd name="connsiteY0" fmla="*/ 11410 h 14300"/>
              <a:gd name="connsiteX1" fmla="*/ 10012 w 10014"/>
              <a:gd name="connsiteY1" fmla="*/ 0 h 14300"/>
              <a:gd name="connsiteX2" fmla="*/ 10012 w 10014"/>
              <a:gd name="connsiteY2" fmla="*/ 14300 h 14300"/>
              <a:gd name="connsiteX3" fmla="*/ 2 w 10014"/>
              <a:gd name="connsiteY3" fmla="*/ 14300 h 14300"/>
              <a:gd name="connsiteX4" fmla="*/ 3 w 10014"/>
              <a:gd name="connsiteY4" fmla="*/ 11410 h 14300"/>
              <a:gd name="connsiteX0" fmla="*/ 3 w 10012"/>
              <a:gd name="connsiteY0" fmla="*/ 12674 h 15564"/>
              <a:gd name="connsiteX1" fmla="*/ 9992 w 10012"/>
              <a:gd name="connsiteY1" fmla="*/ 0 h 15564"/>
              <a:gd name="connsiteX2" fmla="*/ 10012 w 10012"/>
              <a:gd name="connsiteY2" fmla="*/ 15564 h 15564"/>
              <a:gd name="connsiteX3" fmla="*/ 2 w 10012"/>
              <a:gd name="connsiteY3" fmla="*/ 15564 h 15564"/>
              <a:gd name="connsiteX4" fmla="*/ 3 w 10012"/>
              <a:gd name="connsiteY4" fmla="*/ 12674 h 15564"/>
              <a:gd name="connsiteX0" fmla="*/ 3 w 10014"/>
              <a:gd name="connsiteY0" fmla="*/ 12674 h 15564"/>
              <a:gd name="connsiteX1" fmla="*/ 10012 w 10014"/>
              <a:gd name="connsiteY1" fmla="*/ 0 h 15564"/>
              <a:gd name="connsiteX2" fmla="*/ 10012 w 10014"/>
              <a:gd name="connsiteY2" fmla="*/ 15564 h 15564"/>
              <a:gd name="connsiteX3" fmla="*/ 2 w 10014"/>
              <a:gd name="connsiteY3" fmla="*/ 15564 h 15564"/>
              <a:gd name="connsiteX4" fmla="*/ 3 w 10014"/>
              <a:gd name="connsiteY4" fmla="*/ 12674 h 15564"/>
              <a:gd name="connsiteX0" fmla="*/ 3 w 10012"/>
              <a:gd name="connsiteY0" fmla="*/ 13883 h 16773"/>
              <a:gd name="connsiteX1" fmla="*/ 9988 w 10012"/>
              <a:gd name="connsiteY1" fmla="*/ 0 h 16773"/>
              <a:gd name="connsiteX2" fmla="*/ 10012 w 10012"/>
              <a:gd name="connsiteY2" fmla="*/ 16773 h 16773"/>
              <a:gd name="connsiteX3" fmla="*/ 2 w 10012"/>
              <a:gd name="connsiteY3" fmla="*/ 16773 h 16773"/>
              <a:gd name="connsiteX4" fmla="*/ 3 w 10012"/>
              <a:gd name="connsiteY4" fmla="*/ 13883 h 16773"/>
              <a:gd name="connsiteX0" fmla="*/ 3 w 10012"/>
              <a:gd name="connsiteY0" fmla="*/ 13883 h 16773"/>
              <a:gd name="connsiteX1" fmla="*/ 10000 w 10012"/>
              <a:gd name="connsiteY1" fmla="*/ 0 h 16773"/>
              <a:gd name="connsiteX2" fmla="*/ 10012 w 10012"/>
              <a:gd name="connsiteY2" fmla="*/ 16773 h 16773"/>
              <a:gd name="connsiteX3" fmla="*/ 2 w 10012"/>
              <a:gd name="connsiteY3" fmla="*/ 16773 h 16773"/>
              <a:gd name="connsiteX4" fmla="*/ 3 w 10012"/>
              <a:gd name="connsiteY4" fmla="*/ 13883 h 167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12" h="16773">
                <a:moveTo>
                  <a:pt x="3" y="13883"/>
                </a:moveTo>
                <a:lnTo>
                  <a:pt x="10000" y="0"/>
                </a:lnTo>
                <a:cubicBezTo>
                  <a:pt x="10007" y="5683"/>
                  <a:pt x="10005" y="11090"/>
                  <a:pt x="10012" y="16773"/>
                </a:cubicBezTo>
                <a:lnTo>
                  <a:pt x="2" y="16773"/>
                </a:lnTo>
                <a:cubicBezTo>
                  <a:pt x="-8" y="15080"/>
                  <a:pt x="13" y="15576"/>
                  <a:pt x="3" y="13883"/>
                </a:cubicBezTo>
                <a:close/>
              </a:path>
            </a:pathLst>
          </a:custGeom>
          <a:gradFill flip="none" rotWithShape="1">
            <a:gsLst>
              <a:gs pos="40000">
                <a:srgbClr val="FF0000">
                  <a:alpha val="51000"/>
                </a:srgbClr>
              </a:gs>
              <a:gs pos="0">
                <a:srgbClr val="C00000"/>
              </a:gs>
              <a:gs pos="47000">
                <a:sysClr val="window" lastClr="FFFFFF">
                  <a:lumMod val="65000"/>
                </a:sysClr>
              </a:gs>
              <a:gs pos="56000">
                <a:sysClr val="window" lastClr="FFFFFF">
                  <a:lumMod val="95000"/>
                </a:sysClr>
              </a:gs>
              <a:gs pos="63000">
                <a:srgbClr val="FFE0D9"/>
              </a:gs>
            </a:gsLst>
            <a:lin ang="10800000" scaled="1"/>
            <a:tileRect/>
          </a:gra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kern="0" dirty="0">
              <a:solidFill>
                <a:prstClr val="white"/>
              </a:solidFill>
              <a:latin typeface="DINPro-Regular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xmlns="" id="{49224DE6-64C0-42D0-A298-016694B52C33}"/>
              </a:ext>
            </a:extLst>
          </p:cNvPr>
          <p:cNvSpPr/>
          <p:nvPr/>
        </p:nvSpPr>
        <p:spPr>
          <a:xfrm>
            <a:off x="5151565" y="1584044"/>
            <a:ext cx="690119" cy="3908592"/>
          </a:xfrm>
          <a:prstGeom prst="rect">
            <a:avLst/>
          </a:prstGeom>
          <a:solidFill>
            <a:sysClr val="window" lastClr="FFFFFF">
              <a:lumMod val="65000"/>
              <a:alpha val="24000"/>
            </a:sys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kern="0" dirty="0">
              <a:solidFill>
                <a:prstClr val="white"/>
              </a:solidFill>
              <a:latin typeface="Trebuchet MS" panose="020B0603020202020204" pitchFamily="34" charset="0"/>
            </a:endParaRPr>
          </a:p>
        </p:txBody>
      </p:sp>
      <p:sp>
        <p:nvSpPr>
          <p:cNvPr id="17" name="ZoneTexte 3">
            <a:extLst>
              <a:ext uri="{FF2B5EF4-FFF2-40B4-BE49-F238E27FC236}">
                <a16:creationId xmlns:a16="http://schemas.microsoft.com/office/drawing/2014/main" xmlns="" id="{93451261-6699-4716-9469-F98550DC68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14268" y="1350930"/>
            <a:ext cx="519113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altLang="fr-FR" sz="1400" b="1" dirty="0">
                <a:solidFill>
                  <a:srgbClr val="595959"/>
                </a:solidFill>
                <a:latin typeface="Trebuchet MS" panose="020B0603020202020204" pitchFamily="34" charset="0"/>
              </a:rPr>
              <a:t>0%</a:t>
            </a:r>
          </a:p>
        </p:txBody>
      </p:sp>
      <p:sp>
        <p:nvSpPr>
          <p:cNvPr id="18" name="ZoneTexte 21">
            <a:extLst>
              <a:ext uri="{FF2B5EF4-FFF2-40B4-BE49-F238E27FC236}">
                <a16:creationId xmlns:a16="http://schemas.microsoft.com/office/drawing/2014/main" xmlns="" id="{427A80AF-CDD6-4A44-A46A-ADD21AD701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46771" y="1349653"/>
            <a:ext cx="754876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altLang="fr-FR" sz="1400" b="1" dirty="0">
                <a:solidFill>
                  <a:srgbClr val="548235"/>
                </a:solidFill>
                <a:latin typeface="Trebuchet MS" panose="020B0603020202020204" pitchFamily="34" charset="0"/>
              </a:rPr>
              <a:t>+100%</a:t>
            </a:r>
          </a:p>
        </p:txBody>
      </p:sp>
      <p:sp>
        <p:nvSpPr>
          <p:cNvPr id="19" name="ZoneTexte 41">
            <a:extLst>
              <a:ext uri="{FF2B5EF4-FFF2-40B4-BE49-F238E27FC236}">
                <a16:creationId xmlns:a16="http://schemas.microsoft.com/office/drawing/2014/main" xmlns="" id="{0B022909-A9B0-41CC-97CF-D8A66A721A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18693" y="1336253"/>
            <a:ext cx="628440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altLang="fr-FR" sz="1400" b="1" dirty="0">
                <a:solidFill>
                  <a:srgbClr val="A9D18E"/>
                </a:solidFill>
                <a:latin typeface="Trebuchet MS" panose="020B0603020202020204" pitchFamily="34" charset="0"/>
              </a:rPr>
              <a:t>+10%</a:t>
            </a:r>
          </a:p>
        </p:txBody>
      </p:sp>
      <p:sp>
        <p:nvSpPr>
          <p:cNvPr id="20" name="ZoneTexte 21">
            <a:extLst>
              <a:ext uri="{FF2B5EF4-FFF2-40B4-BE49-F238E27FC236}">
                <a16:creationId xmlns:a16="http://schemas.microsoft.com/office/drawing/2014/main" xmlns="" id="{8CE487F7-D64B-4028-A403-545A6305B5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96650" y="1349653"/>
            <a:ext cx="1093642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altLang="fr-FR" sz="1400" b="1" dirty="0">
                <a:solidFill>
                  <a:srgbClr val="FF0000"/>
                </a:solidFill>
                <a:latin typeface="Trebuchet MS" panose="020B0603020202020204" pitchFamily="34" charset="0"/>
              </a:rPr>
              <a:t>-100%</a:t>
            </a:r>
          </a:p>
        </p:txBody>
      </p:sp>
      <p:sp>
        <p:nvSpPr>
          <p:cNvPr id="21" name="ZoneTexte 41">
            <a:extLst>
              <a:ext uri="{FF2B5EF4-FFF2-40B4-BE49-F238E27FC236}">
                <a16:creationId xmlns:a16="http://schemas.microsoft.com/office/drawing/2014/main" xmlns="" id="{D3DC5690-6504-466C-9709-796C0191CB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68120" y="1345699"/>
            <a:ext cx="614409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altLang="fr-FR" sz="1400" b="1" dirty="0">
                <a:solidFill>
                  <a:srgbClr val="FF0000"/>
                </a:solidFill>
                <a:latin typeface="Trebuchet MS" panose="020B0603020202020204" pitchFamily="34" charset="0"/>
              </a:rPr>
              <a:t>-10%</a:t>
            </a:r>
          </a:p>
        </p:txBody>
      </p:sp>
      <p:cxnSp>
        <p:nvCxnSpPr>
          <p:cNvPr id="22" name="Connecteur droit 21">
            <a:extLst>
              <a:ext uri="{FF2B5EF4-FFF2-40B4-BE49-F238E27FC236}">
                <a16:creationId xmlns:a16="http://schemas.microsoft.com/office/drawing/2014/main" xmlns="" id="{51A62843-CC89-4C02-9903-6498211C58C0}"/>
              </a:ext>
            </a:extLst>
          </p:cNvPr>
          <p:cNvCxnSpPr>
            <a:cxnSpLocks/>
          </p:cNvCxnSpPr>
          <p:nvPr/>
        </p:nvCxnSpPr>
        <p:spPr>
          <a:xfrm>
            <a:off x="5130278" y="1600509"/>
            <a:ext cx="0" cy="3892129"/>
          </a:xfrm>
          <a:prstGeom prst="line">
            <a:avLst/>
          </a:prstGeom>
          <a:noFill/>
          <a:ln w="28575" cap="flat" cmpd="sng" algn="ctr">
            <a:solidFill>
              <a:srgbClr val="FF0000">
                <a:alpha val="47000"/>
              </a:srgbClr>
            </a:solidFill>
            <a:prstDash val="sysDot"/>
            <a:miter lim="800000"/>
          </a:ln>
          <a:effectLst/>
        </p:spPr>
      </p:cxnSp>
      <p:sp>
        <p:nvSpPr>
          <p:cNvPr id="23" name="Organigramme : Entrée manuelle 251">
            <a:extLst>
              <a:ext uri="{FF2B5EF4-FFF2-40B4-BE49-F238E27FC236}">
                <a16:creationId xmlns:a16="http://schemas.microsoft.com/office/drawing/2014/main" xmlns="" id="{CC16DF6A-377B-43CC-9104-131C2FFE8EA9}"/>
              </a:ext>
            </a:extLst>
          </p:cNvPr>
          <p:cNvSpPr/>
          <p:nvPr/>
        </p:nvSpPr>
        <p:spPr>
          <a:xfrm rot="10800000" flipV="1">
            <a:off x="2152418" y="1853686"/>
            <a:ext cx="6859354" cy="1556895"/>
          </a:xfrm>
          <a:custGeom>
            <a:avLst/>
            <a:gdLst>
              <a:gd name="connsiteX0" fmla="*/ 0 w 10000"/>
              <a:gd name="connsiteY0" fmla="*/ 2000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0 w 10000"/>
              <a:gd name="connsiteY4" fmla="*/ 2000 h 10000"/>
              <a:gd name="connsiteX0" fmla="*/ 0 w 10000"/>
              <a:gd name="connsiteY0" fmla="*/ 0 h 8000"/>
              <a:gd name="connsiteX1" fmla="*/ 9903 w 10000"/>
              <a:gd name="connsiteY1" fmla="*/ 6471 h 8000"/>
              <a:gd name="connsiteX2" fmla="*/ 10000 w 10000"/>
              <a:gd name="connsiteY2" fmla="*/ 8000 h 8000"/>
              <a:gd name="connsiteX3" fmla="*/ 0 w 10000"/>
              <a:gd name="connsiteY3" fmla="*/ 8000 h 8000"/>
              <a:gd name="connsiteX4" fmla="*/ 0 w 10000"/>
              <a:gd name="connsiteY4" fmla="*/ 0 h 8000"/>
              <a:gd name="connsiteX0" fmla="*/ 0 w 9942"/>
              <a:gd name="connsiteY0" fmla="*/ 0 h 10046"/>
              <a:gd name="connsiteX1" fmla="*/ 9903 w 9942"/>
              <a:gd name="connsiteY1" fmla="*/ 8089 h 10046"/>
              <a:gd name="connsiteX2" fmla="*/ 9942 w 9942"/>
              <a:gd name="connsiteY2" fmla="*/ 10046 h 10046"/>
              <a:gd name="connsiteX3" fmla="*/ 0 w 9942"/>
              <a:gd name="connsiteY3" fmla="*/ 10000 h 10046"/>
              <a:gd name="connsiteX4" fmla="*/ 0 w 9942"/>
              <a:gd name="connsiteY4" fmla="*/ 0 h 10046"/>
              <a:gd name="connsiteX0" fmla="*/ 0 w 9990"/>
              <a:gd name="connsiteY0" fmla="*/ 0 h 10046"/>
              <a:gd name="connsiteX1" fmla="*/ 9961 w 9990"/>
              <a:gd name="connsiteY1" fmla="*/ 8052 h 10046"/>
              <a:gd name="connsiteX2" fmla="*/ 9990 w 9990"/>
              <a:gd name="connsiteY2" fmla="*/ 10046 h 10046"/>
              <a:gd name="connsiteX3" fmla="*/ 0 w 9990"/>
              <a:gd name="connsiteY3" fmla="*/ 9954 h 10046"/>
              <a:gd name="connsiteX4" fmla="*/ 0 w 9990"/>
              <a:gd name="connsiteY4" fmla="*/ 0 h 10046"/>
              <a:gd name="connsiteX0" fmla="*/ 0 w 9990"/>
              <a:gd name="connsiteY0" fmla="*/ 0 h 10000"/>
              <a:gd name="connsiteX1" fmla="*/ 9971 w 9990"/>
              <a:gd name="connsiteY1" fmla="*/ 8015 h 10000"/>
              <a:gd name="connsiteX2" fmla="*/ 9990 w 9990"/>
              <a:gd name="connsiteY2" fmla="*/ 10000 h 10000"/>
              <a:gd name="connsiteX3" fmla="*/ 0 w 9990"/>
              <a:gd name="connsiteY3" fmla="*/ 9908 h 10000"/>
              <a:gd name="connsiteX4" fmla="*/ 0 w 9990"/>
              <a:gd name="connsiteY4" fmla="*/ 0 h 10000"/>
              <a:gd name="connsiteX0" fmla="*/ 0 w 10000"/>
              <a:gd name="connsiteY0" fmla="*/ 0 h 9726"/>
              <a:gd name="connsiteX1" fmla="*/ 9981 w 10000"/>
              <a:gd name="connsiteY1" fmla="*/ 7741 h 9726"/>
              <a:gd name="connsiteX2" fmla="*/ 10000 w 10000"/>
              <a:gd name="connsiteY2" fmla="*/ 9726 h 9726"/>
              <a:gd name="connsiteX3" fmla="*/ 0 w 10000"/>
              <a:gd name="connsiteY3" fmla="*/ 9634 h 9726"/>
              <a:gd name="connsiteX4" fmla="*/ 0 w 10000"/>
              <a:gd name="connsiteY4" fmla="*/ 0 h 9726"/>
              <a:gd name="connsiteX0" fmla="*/ 20 w 10000"/>
              <a:gd name="connsiteY0" fmla="*/ 0 h 9531"/>
              <a:gd name="connsiteX1" fmla="*/ 9981 w 10000"/>
              <a:gd name="connsiteY1" fmla="*/ 7490 h 9531"/>
              <a:gd name="connsiteX2" fmla="*/ 10000 w 10000"/>
              <a:gd name="connsiteY2" fmla="*/ 9531 h 9531"/>
              <a:gd name="connsiteX3" fmla="*/ 0 w 10000"/>
              <a:gd name="connsiteY3" fmla="*/ 9436 h 9531"/>
              <a:gd name="connsiteX4" fmla="*/ 20 w 10000"/>
              <a:gd name="connsiteY4" fmla="*/ 0 h 9531"/>
              <a:gd name="connsiteX0" fmla="*/ 20 w 10000"/>
              <a:gd name="connsiteY0" fmla="*/ 0 h 10640"/>
              <a:gd name="connsiteX1" fmla="*/ 9981 w 10000"/>
              <a:gd name="connsiteY1" fmla="*/ 8499 h 10640"/>
              <a:gd name="connsiteX2" fmla="*/ 10000 w 10000"/>
              <a:gd name="connsiteY2" fmla="*/ 10640 h 10640"/>
              <a:gd name="connsiteX3" fmla="*/ 0 w 10000"/>
              <a:gd name="connsiteY3" fmla="*/ 10540 h 10640"/>
              <a:gd name="connsiteX4" fmla="*/ 20 w 10000"/>
              <a:gd name="connsiteY4" fmla="*/ 0 h 10640"/>
              <a:gd name="connsiteX0" fmla="*/ 2 w 10002"/>
              <a:gd name="connsiteY0" fmla="*/ 0 h 11329"/>
              <a:gd name="connsiteX1" fmla="*/ 9983 w 10002"/>
              <a:gd name="connsiteY1" fmla="*/ 9188 h 11329"/>
              <a:gd name="connsiteX2" fmla="*/ 10002 w 10002"/>
              <a:gd name="connsiteY2" fmla="*/ 11329 h 11329"/>
              <a:gd name="connsiteX3" fmla="*/ 2 w 10002"/>
              <a:gd name="connsiteY3" fmla="*/ 11229 h 11329"/>
              <a:gd name="connsiteX4" fmla="*/ 2 w 10002"/>
              <a:gd name="connsiteY4" fmla="*/ 0 h 11329"/>
              <a:gd name="connsiteX0" fmla="*/ 2 w 10012"/>
              <a:gd name="connsiteY0" fmla="*/ 0 h 11329"/>
              <a:gd name="connsiteX1" fmla="*/ 10003 w 10012"/>
              <a:gd name="connsiteY1" fmla="*/ 9090 h 11329"/>
              <a:gd name="connsiteX2" fmla="*/ 10002 w 10012"/>
              <a:gd name="connsiteY2" fmla="*/ 11329 h 11329"/>
              <a:gd name="connsiteX3" fmla="*/ 2 w 10012"/>
              <a:gd name="connsiteY3" fmla="*/ 11229 h 11329"/>
              <a:gd name="connsiteX4" fmla="*/ 2 w 10012"/>
              <a:gd name="connsiteY4" fmla="*/ 0 h 11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12" h="11329">
                <a:moveTo>
                  <a:pt x="2" y="0"/>
                </a:moveTo>
                <a:lnTo>
                  <a:pt x="10003" y="9090"/>
                </a:lnTo>
                <a:cubicBezTo>
                  <a:pt x="10035" y="9771"/>
                  <a:pt x="9970" y="10648"/>
                  <a:pt x="10002" y="11329"/>
                </a:cubicBezTo>
                <a:lnTo>
                  <a:pt x="2" y="11229"/>
                </a:lnTo>
                <a:cubicBezTo>
                  <a:pt x="9" y="7930"/>
                  <a:pt x="-5" y="3300"/>
                  <a:pt x="2" y="0"/>
                </a:cubicBezTo>
                <a:close/>
              </a:path>
            </a:pathLst>
          </a:custGeom>
          <a:gradFill flip="none" rotWithShape="1">
            <a:gsLst>
              <a:gs pos="32350">
                <a:srgbClr val="548235">
                  <a:alpha val="76000"/>
                </a:srgbClr>
              </a:gs>
              <a:gs pos="0">
                <a:srgbClr val="548235"/>
              </a:gs>
              <a:gs pos="52000">
                <a:sysClr val="window" lastClr="FFFFFF">
                  <a:lumMod val="65000"/>
                </a:sysClr>
              </a:gs>
              <a:gs pos="59000">
                <a:srgbClr val="70AD47">
                  <a:lumMod val="40000"/>
                  <a:lumOff val="60000"/>
                  <a:alpha val="40000"/>
                </a:srgbClr>
              </a:gs>
            </a:gsLst>
            <a:lin ang="0" scaled="1"/>
            <a:tileRect/>
          </a:gra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kern="0" dirty="0">
              <a:solidFill>
                <a:prstClr val="white"/>
              </a:solidFill>
              <a:latin typeface="DINPro-Regular"/>
            </a:endParaRPr>
          </a:p>
        </p:txBody>
      </p:sp>
      <p:cxnSp>
        <p:nvCxnSpPr>
          <p:cNvPr id="24" name="Connecteur droit 23">
            <a:extLst>
              <a:ext uri="{FF2B5EF4-FFF2-40B4-BE49-F238E27FC236}">
                <a16:creationId xmlns:a16="http://schemas.microsoft.com/office/drawing/2014/main" xmlns="" id="{BCD5D4D0-8A8C-40F1-A15A-0364D206D364}"/>
              </a:ext>
            </a:extLst>
          </p:cNvPr>
          <p:cNvCxnSpPr/>
          <p:nvPr/>
        </p:nvCxnSpPr>
        <p:spPr>
          <a:xfrm>
            <a:off x="5472795" y="1622045"/>
            <a:ext cx="0" cy="1764000"/>
          </a:xfrm>
          <a:prstGeom prst="line">
            <a:avLst/>
          </a:prstGeom>
          <a:noFill/>
          <a:ln w="28575" cap="flat" cmpd="sng" algn="ctr">
            <a:solidFill>
              <a:sysClr val="windowText" lastClr="000000">
                <a:lumMod val="65000"/>
                <a:lumOff val="35000"/>
              </a:sysClr>
            </a:solidFill>
            <a:prstDash val="sysDot"/>
            <a:miter lim="800000"/>
          </a:ln>
          <a:effectLst/>
        </p:spPr>
      </p:cxnSp>
      <p:cxnSp>
        <p:nvCxnSpPr>
          <p:cNvPr id="25" name="Connecteur droit 24">
            <a:extLst>
              <a:ext uri="{FF2B5EF4-FFF2-40B4-BE49-F238E27FC236}">
                <a16:creationId xmlns:a16="http://schemas.microsoft.com/office/drawing/2014/main" xmlns="" id="{F923972E-5EBC-4D49-90B4-8E11CCBFACB7}"/>
              </a:ext>
            </a:extLst>
          </p:cNvPr>
          <p:cNvCxnSpPr>
            <a:cxnSpLocks/>
            <a:stCxn id="19" idx="2"/>
          </p:cNvCxnSpPr>
          <p:nvPr/>
        </p:nvCxnSpPr>
        <p:spPr>
          <a:xfrm>
            <a:off x="5832913" y="1644030"/>
            <a:ext cx="0" cy="3870133"/>
          </a:xfrm>
          <a:prstGeom prst="line">
            <a:avLst/>
          </a:prstGeom>
          <a:noFill/>
          <a:ln w="28575" cap="flat" cmpd="sng" algn="ctr">
            <a:solidFill>
              <a:srgbClr val="70AD47">
                <a:lumMod val="60000"/>
                <a:lumOff val="40000"/>
              </a:srgbClr>
            </a:solidFill>
            <a:prstDash val="sysDot"/>
            <a:miter lim="800000"/>
          </a:ln>
          <a:effectLst/>
        </p:spPr>
      </p:cxnSp>
      <p:cxnSp>
        <p:nvCxnSpPr>
          <p:cNvPr id="26" name="Connecteur droit 25">
            <a:extLst>
              <a:ext uri="{FF2B5EF4-FFF2-40B4-BE49-F238E27FC236}">
                <a16:creationId xmlns:a16="http://schemas.microsoft.com/office/drawing/2014/main" xmlns="" id="{E3932EE3-F9B7-4840-85F2-ACC894C4C7D8}"/>
              </a:ext>
            </a:extLst>
          </p:cNvPr>
          <p:cNvCxnSpPr/>
          <p:nvPr/>
        </p:nvCxnSpPr>
        <p:spPr>
          <a:xfrm flipH="1">
            <a:off x="9015672" y="1614444"/>
            <a:ext cx="0" cy="1782000"/>
          </a:xfrm>
          <a:prstGeom prst="line">
            <a:avLst/>
          </a:prstGeom>
          <a:noFill/>
          <a:ln w="28575" cap="flat" cmpd="sng" algn="ctr">
            <a:solidFill>
              <a:srgbClr val="548235"/>
            </a:solidFill>
            <a:prstDash val="sysDot"/>
            <a:miter lim="800000"/>
          </a:ln>
          <a:effectLst/>
        </p:spPr>
      </p:cxnSp>
      <p:cxnSp>
        <p:nvCxnSpPr>
          <p:cNvPr id="27" name="Connecteur droit 26">
            <a:extLst>
              <a:ext uri="{FF2B5EF4-FFF2-40B4-BE49-F238E27FC236}">
                <a16:creationId xmlns:a16="http://schemas.microsoft.com/office/drawing/2014/main" xmlns="" id="{E842DD78-6901-40D6-82C5-87622B6424A9}"/>
              </a:ext>
            </a:extLst>
          </p:cNvPr>
          <p:cNvCxnSpPr/>
          <p:nvPr/>
        </p:nvCxnSpPr>
        <p:spPr>
          <a:xfrm>
            <a:off x="2154707" y="1609324"/>
            <a:ext cx="0" cy="1782000"/>
          </a:xfrm>
          <a:prstGeom prst="line">
            <a:avLst/>
          </a:prstGeom>
          <a:noFill/>
          <a:ln w="28575" cap="flat" cmpd="sng" algn="ctr">
            <a:solidFill>
              <a:srgbClr val="FF0000"/>
            </a:solidFill>
            <a:prstDash val="sysDot"/>
            <a:miter lim="800000"/>
          </a:ln>
          <a:effectLst/>
        </p:spPr>
      </p:cxnSp>
      <p:sp>
        <p:nvSpPr>
          <p:cNvPr id="28" name="ZoneTexte 27">
            <a:extLst>
              <a:ext uri="{FF2B5EF4-FFF2-40B4-BE49-F238E27FC236}">
                <a16:creationId xmlns:a16="http://schemas.microsoft.com/office/drawing/2014/main" xmlns="" id="{45C63BF7-5A01-400D-9DE5-56125752BA36}"/>
              </a:ext>
            </a:extLst>
          </p:cNvPr>
          <p:cNvSpPr txBox="1"/>
          <p:nvPr/>
        </p:nvSpPr>
        <p:spPr>
          <a:xfrm>
            <a:off x="2146241" y="1568960"/>
            <a:ext cx="225299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hangingPunct="0"/>
            <a:r>
              <a:rPr lang="en-US" sz="2000" cap="small" dirty="0">
                <a:solidFill>
                  <a:prstClr val="white"/>
                </a:solidFill>
                <a:latin typeface="Trebuchet MS" panose="020B0603020202020204" pitchFamily="34" charset="0"/>
              </a:rPr>
              <a:t>ENVIRONMENTAL</a:t>
            </a:r>
            <a:r>
              <a:rPr lang="en-US" sz="2400" cap="small" dirty="0">
                <a:solidFill>
                  <a:prstClr val="white"/>
                </a:solidFill>
                <a:latin typeface="Trebuchet MS" panose="020B0603020202020204" pitchFamily="34" charset="0"/>
              </a:rPr>
              <a:t> </a:t>
            </a:r>
            <a:r>
              <a:rPr lang="en-US" sz="2000" cap="small" dirty="0">
                <a:solidFill>
                  <a:prstClr val="white"/>
                </a:solidFill>
                <a:latin typeface="Trebuchet MS" panose="020B0603020202020204" pitchFamily="34" charset="0"/>
              </a:rPr>
              <a:t>DAMAGES</a:t>
            </a:r>
            <a:endParaRPr lang="en-US" sz="2400" cap="small" dirty="0">
              <a:solidFill>
                <a:prstClr val="white"/>
              </a:solidFill>
              <a:latin typeface="Trebuchet MS" panose="020B0603020202020204" pitchFamily="34" charset="0"/>
            </a:endParaRPr>
          </a:p>
        </p:txBody>
      </p:sp>
      <p:sp>
        <p:nvSpPr>
          <p:cNvPr id="29" name="ZoneTexte 28">
            <a:extLst>
              <a:ext uri="{FF2B5EF4-FFF2-40B4-BE49-F238E27FC236}">
                <a16:creationId xmlns:a16="http://schemas.microsoft.com/office/drawing/2014/main" xmlns="" id="{A93E6607-2803-418D-9A9B-11BEADF09BAA}"/>
              </a:ext>
            </a:extLst>
          </p:cNvPr>
          <p:cNvSpPr txBox="1"/>
          <p:nvPr/>
        </p:nvSpPr>
        <p:spPr>
          <a:xfrm>
            <a:off x="6164008" y="2702032"/>
            <a:ext cx="285051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eaLnBrk="0" hangingPunct="0"/>
            <a:r>
              <a:rPr lang="en-US" sz="2000" cap="small" dirty="0">
                <a:solidFill>
                  <a:prstClr val="white"/>
                </a:solidFill>
                <a:latin typeface="Trebuchet MS" panose="020B0603020202020204" pitchFamily="34" charset="0"/>
              </a:rPr>
              <a:t>ENVIRONMENTAL BENEFITS</a:t>
            </a:r>
          </a:p>
        </p:txBody>
      </p:sp>
      <p:sp>
        <p:nvSpPr>
          <p:cNvPr id="30" name="ZoneTexte 29">
            <a:extLst>
              <a:ext uri="{FF2B5EF4-FFF2-40B4-BE49-F238E27FC236}">
                <a16:creationId xmlns:a16="http://schemas.microsoft.com/office/drawing/2014/main" xmlns="" id="{49099541-94A6-4C2B-9BF9-4D203171690C}"/>
              </a:ext>
            </a:extLst>
          </p:cNvPr>
          <p:cNvSpPr txBox="1"/>
          <p:nvPr/>
        </p:nvSpPr>
        <p:spPr>
          <a:xfrm>
            <a:off x="5072380" y="3445000"/>
            <a:ext cx="845737" cy="6093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0" hangingPunct="0">
              <a:lnSpc>
                <a:spcPct val="80000"/>
              </a:lnSpc>
            </a:pPr>
            <a:r>
              <a:rPr lang="en-US" sz="1050" b="1" dirty="0">
                <a:solidFill>
                  <a:prstClr val="black">
                    <a:lumMod val="65000"/>
                    <a:lumOff val="35000"/>
                  </a:prstClr>
                </a:solidFill>
                <a:latin typeface="Trebuchet MS" panose="020B0603020202020204" pitchFamily="34" charset="0"/>
              </a:rPr>
              <a:t>Average environ-mental  impact</a:t>
            </a:r>
          </a:p>
        </p:txBody>
      </p:sp>
      <p:cxnSp>
        <p:nvCxnSpPr>
          <p:cNvPr id="31" name="Connecteur droit avec flèche 30">
            <a:extLst>
              <a:ext uri="{FF2B5EF4-FFF2-40B4-BE49-F238E27FC236}">
                <a16:creationId xmlns:a16="http://schemas.microsoft.com/office/drawing/2014/main" xmlns="" id="{4C07CE1B-DC61-4860-9F73-965F3AD954B0}"/>
              </a:ext>
            </a:extLst>
          </p:cNvPr>
          <p:cNvCxnSpPr/>
          <p:nvPr/>
        </p:nvCxnSpPr>
        <p:spPr>
          <a:xfrm flipV="1">
            <a:off x="2147574" y="1275634"/>
            <a:ext cx="6840000" cy="0"/>
          </a:xfrm>
          <a:prstGeom prst="straightConnector1">
            <a:avLst/>
          </a:prstGeom>
          <a:noFill/>
          <a:ln w="41275" cap="flat" cmpd="sng" algn="ctr">
            <a:gradFill flip="none" rotWithShape="1">
              <a:gsLst>
                <a:gs pos="0">
                  <a:srgbClr val="FF0000"/>
                </a:gs>
                <a:gs pos="54488">
                  <a:sysClr val="window" lastClr="FFFFFF">
                    <a:lumMod val="75000"/>
                  </a:sysClr>
                </a:gs>
                <a:gs pos="66000">
                  <a:srgbClr val="70AD47">
                    <a:lumMod val="60000"/>
                    <a:lumOff val="40000"/>
                  </a:srgbClr>
                </a:gs>
                <a:gs pos="41000">
                  <a:srgbClr val="D37C8B"/>
                </a:gs>
                <a:gs pos="100000">
                  <a:srgbClr val="548235"/>
                </a:gs>
              </a:gsLst>
              <a:lin ang="0" scaled="1"/>
              <a:tileRect/>
            </a:gradFill>
            <a:prstDash val="solid"/>
            <a:miter lim="800000"/>
            <a:headEnd type="triangle"/>
            <a:tailEnd type="triangle"/>
          </a:ln>
          <a:effectLst/>
        </p:spPr>
      </p:cxnSp>
      <p:sp>
        <p:nvSpPr>
          <p:cNvPr id="32" name="ZoneTexte 31">
            <a:extLst>
              <a:ext uri="{FF2B5EF4-FFF2-40B4-BE49-F238E27FC236}">
                <a16:creationId xmlns:a16="http://schemas.microsoft.com/office/drawing/2014/main" xmlns="" id="{7B5856B7-5EDF-409F-BD09-4E274DEB61BB}"/>
              </a:ext>
            </a:extLst>
          </p:cNvPr>
          <p:cNvSpPr txBox="1"/>
          <p:nvPr/>
        </p:nvSpPr>
        <p:spPr>
          <a:xfrm>
            <a:off x="486237" y="2305368"/>
            <a:ext cx="1428756" cy="4370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eaLnBrk="0" hangingPunct="0">
              <a:lnSpc>
                <a:spcPct val="80000"/>
              </a:lnSpc>
            </a:pPr>
            <a:r>
              <a:rPr lang="en-US" sz="1400" dirty="0">
                <a:solidFill>
                  <a:prstClr val="black">
                    <a:lumMod val="65000"/>
                    <a:lumOff val="35000"/>
                  </a:prstClr>
                </a:solidFill>
                <a:latin typeface="Trebuchet MS" panose="020B0603020202020204" pitchFamily="34" charset="0"/>
              </a:rPr>
              <a:t>Impact analysis by activity</a:t>
            </a:r>
          </a:p>
        </p:txBody>
      </p:sp>
      <p:sp>
        <p:nvSpPr>
          <p:cNvPr id="33" name="Triangle isocèle 32">
            <a:extLst>
              <a:ext uri="{FF2B5EF4-FFF2-40B4-BE49-F238E27FC236}">
                <a16:creationId xmlns:a16="http://schemas.microsoft.com/office/drawing/2014/main" xmlns="" id="{E1D0305F-283F-4C2C-A51B-DE40D749C9F3}"/>
              </a:ext>
            </a:extLst>
          </p:cNvPr>
          <p:cNvSpPr/>
          <p:nvPr/>
        </p:nvSpPr>
        <p:spPr>
          <a:xfrm rot="5400000">
            <a:off x="1731426" y="2424682"/>
            <a:ext cx="557445" cy="197323"/>
          </a:xfrm>
          <a:prstGeom prst="triangle">
            <a:avLst/>
          </a:prstGeom>
          <a:solidFill>
            <a:sysClr val="window" lastClr="FFFFFF">
              <a:lumMod val="75000"/>
            </a:sysClr>
          </a:solidFill>
          <a:ln w="12700" cap="flat" cmpd="sng" algn="ctr">
            <a:solidFill>
              <a:sysClr val="window" lastClr="FFFFFF">
                <a:lumMod val="65000"/>
              </a:sys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kern="0" dirty="0">
              <a:solidFill>
                <a:prstClr val="white"/>
              </a:solidFill>
              <a:latin typeface="DINPro-Regular"/>
            </a:endParaRPr>
          </a:p>
        </p:txBody>
      </p:sp>
      <p:sp>
        <p:nvSpPr>
          <p:cNvPr id="34" name="Triangle isocèle 33">
            <a:extLst>
              <a:ext uri="{FF2B5EF4-FFF2-40B4-BE49-F238E27FC236}">
                <a16:creationId xmlns:a16="http://schemas.microsoft.com/office/drawing/2014/main" xmlns="" id="{E753BF4E-A379-4E11-A4D2-DD9D4129B489}"/>
              </a:ext>
            </a:extLst>
          </p:cNvPr>
          <p:cNvSpPr/>
          <p:nvPr/>
        </p:nvSpPr>
        <p:spPr>
          <a:xfrm rot="10800000">
            <a:off x="1101202" y="3574318"/>
            <a:ext cx="930530" cy="288425"/>
          </a:xfrm>
          <a:prstGeom prst="triangle">
            <a:avLst/>
          </a:prstGeom>
          <a:solidFill>
            <a:sysClr val="window" lastClr="FFFFFF">
              <a:lumMod val="75000"/>
            </a:sysClr>
          </a:solidFill>
          <a:ln w="12700" cap="flat" cmpd="sng" algn="ctr">
            <a:solidFill>
              <a:sysClr val="window" lastClr="FFFFFF">
                <a:lumMod val="65000"/>
              </a:sys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kern="0" dirty="0">
              <a:solidFill>
                <a:prstClr val="white"/>
              </a:solidFill>
              <a:latin typeface="DINPro-Regular"/>
            </a:endParaRPr>
          </a:p>
        </p:txBody>
      </p:sp>
      <p:cxnSp>
        <p:nvCxnSpPr>
          <p:cNvPr id="36" name="Connecteur droit 35">
            <a:extLst>
              <a:ext uri="{FF2B5EF4-FFF2-40B4-BE49-F238E27FC236}">
                <a16:creationId xmlns:a16="http://schemas.microsoft.com/office/drawing/2014/main" xmlns="" id="{B88133AA-70B7-45FC-813B-91DD9C16752A}"/>
              </a:ext>
            </a:extLst>
          </p:cNvPr>
          <p:cNvCxnSpPr/>
          <p:nvPr/>
        </p:nvCxnSpPr>
        <p:spPr>
          <a:xfrm>
            <a:off x="2229517" y="5012100"/>
            <a:ext cx="6732000" cy="0"/>
          </a:xfrm>
          <a:prstGeom prst="line">
            <a:avLst/>
          </a:prstGeom>
          <a:ln w="190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necteur droit 36">
            <a:extLst>
              <a:ext uri="{FF2B5EF4-FFF2-40B4-BE49-F238E27FC236}">
                <a16:creationId xmlns:a16="http://schemas.microsoft.com/office/drawing/2014/main" xmlns="" id="{C0A1C2CF-DA61-4915-85BC-CA18C05FDDC2}"/>
              </a:ext>
            </a:extLst>
          </p:cNvPr>
          <p:cNvCxnSpPr/>
          <p:nvPr/>
        </p:nvCxnSpPr>
        <p:spPr>
          <a:xfrm>
            <a:off x="2237609" y="5492636"/>
            <a:ext cx="6732000" cy="0"/>
          </a:xfrm>
          <a:prstGeom prst="line">
            <a:avLst/>
          </a:prstGeom>
          <a:ln w="190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ZoneTexte 37">
            <a:extLst>
              <a:ext uri="{FF2B5EF4-FFF2-40B4-BE49-F238E27FC236}">
                <a16:creationId xmlns:a16="http://schemas.microsoft.com/office/drawing/2014/main" xmlns="" id="{1CBD9725-8E72-4820-9146-1BAACC748F84}"/>
              </a:ext>
            </a:extLst>
          </p:cNvPr>
          <p:cNvSpPr txBox="1"/>
          <p:nvPr/>
        </p:nvSpPr>
        <p:spPr>
          <a:xfrm>
            <a:off x="518500" y="5148551"/>
            <a:ext cx="1719107" cy="22695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r" eaLnBrk="0" hangingPunct="0">
              <a:lnSpc>
                <a:spcPct val="80000"/>
              </a:lnSpc>
            </a:pPr>
            <a:r>
              <a:rPr lang="en-US" sz="1100" b="1" dirty="0">
                <a:solidFill>
                  <a:srgbClr val="FF0000"/>
                </a:solidFill>
                <a:latin typeface="Trebuchet MS" panose="020B0603020202020204" pitchFamily="34" charset="0"/>
              </a:rPr>
              <a:t>Transition risk</a:t>
            </a:r>
          </a:p>
        </p:txBody>
      </p:sp>
      <p:pic>
        <p:nvPicPr>
          <p:cNvPr id="39" name="Image 38">
            <a:extLst>
              <a:ext uri="{FF2B5EF4-FFF2-40B4-BE49-F238E27FC236}">
                <a16:creationId xmlns:a16="http://schemas.microsoft.com/office/drawing/2014/main" xmlns="" id="{E6A9EF14-956B-4715-8A7B-F0E01A6D931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46480" y="4132289"/>
            <a:ext cx="266488" cy="330056"/>
          </a:xfrm>
          <a:prstGeom prst="rect">
            <a:avLst/>
          </a:prstGeom>
        </p:spPr>
      </p:pic>
      <p:pic>
        <p:nvPicPr>
          <p:cNvPr id="40" name="Image 39">
            <a:extLst>
              <a:ext uri="{FF2B5EF4-FFF2-40B4-BE49-F238E27FC236}">
                <a16:creationId xmlns:a16="http://schemas.microsoft.com/office/drawing/2014/main" xmlns="" id="{D4F45CCE-67B3-4EB6-A13B-855178E7A20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93619" y="4149015"/>
            <a:ext cx="266488" cy="330056"/>
          </a:xfrm>
          <a:prstGeom prst="rect">
            <a:avLst/>
          </a:prstGeom>
        </p:spPr>
      </p:pic>
      <p:sp>
        <p:nvSpPr>
          <p:cNvPr id="41" name="ZoneTexte 40">
            <a:extLst>
              <a:ext uri="{FF2B5EF4-FFF2-40B4-BE49-F238E27FC236}">
                <a16:creationId xmlns:a16="http://schemas.microsoft.com/office/drawing/2014/main" xmlns="" id="{9E0BE141-2C10-4BDB-AC52-C503AC5C8B8D}"/>
              </a:ext>
            </a:extLst>
          </p:cNvPr>
          <p:cNvSpPr txBox="1"/>
          <p:nvPr/>
        </p:nvSpPr>
        <p:spPr>
          <a:xfrm>
            <a:off x="2229518" y="5113891"/>
            <a:ext cx="3233936" cy="26161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fr-FR" sz="1100" b="1" dirty="0">
                <a:solidFill>
                  <a:srgbClr val="FF0000"/>
                </a:solidFill>
                <a:latin typeface="Trebuchet MS" panose="020B0603020202020204" pitchFamily="34" charset="0"/>
              </a:rPr>
              <a:t>    </a:t>
            </a:r>
            <a:r>
              <a:rPr lang="fr-FR" sz="1100" b="1" dirty="0" err="1">
                <a:solidFill>
                  <a:srgbClr val="FF0000"/>
                </a:solidFill>
                <a:latin typeface="Trebuchet MS" panose="020B0603020202020204" pitchFamily="34" charset="0"/>
              </a:rPr>
              <a:t>very</a:t>
            </a:r>
            <a:r>
              <a:rPr lang="fr-FR" sz="1100" b="1" dirty="0">
                <a:solidFill>
                  <a:srgbClr val="FF0000"/>
                </a:solidFill>
                <a:latin typeface="Trebuchet MS" panose="020B0603020202020204" pitchFamily="34" charset="0"/>
              </a:rPr>
              <a:t> high		             high</a:t>
            </a:r>
          </a:p>
        </p:txBody>
      </p:sp>
      <p:sp>
        <p:nvSpPr>
          <p:cNvPr id="42" name="ZoneTexte 41">
            <a:extLst>
              <a:ext uri="{FF2B5EF4-FFF2-40B4-BE49-F238E27FC236}">
                <a16:creationId xmlns:a16="http://schemas.microsoft.com/office/drawing/2014/main" xmlns="" id="{7E4CD849-BC36-42F5-B75B-74F09A3801C8}"/>
              </a:ext>
            </a:extLst>
          </p:cNvPr>
          <p:cNvSpPr txBox="1"/>
          <p:nvPr/>
        </p:nvSpPr>
        <p:spPr>
          <a:xfrm>
            <a:off x="5932448" y="5113891"/>
            <a:ext cx="3134106" cy="26161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just"/>
            <a:r>
              <a:rPr lang="fr-FR" sz="1100" b="1" dirty="0">
                <a:solidFill>
                  <a:srgbClr val="6FAE12"/>
                </a:solidFill>
                <a:latin typeface="Trebuchet MS" panose="020B0603020202020204" pitchFamily="34" charset="0"/>
              </a:rPr>
              <a:t>     </a:t>
            </a:r>
            <a:r>
              <a:rPr lang="fr-FR" sz="1100" b="1" dirty="0" err="1">
                <a:solidFill>
                  <a:srgbClr val="6FAE12"/>
                </a:solidFill>
                <a:latin typeface="Trebuchet MS" panose="020B0603020202020204" pitchFamily="34" charset="0"/>
              </a:rPr>
              <a:t>limited</a:t>
            </a:r>
            <a:r>
              <a:rPr lang="fr-FR" sz="1100" b="1" dirty="0">
                <a:solidFill>
                  <a:srgbClr val="6FAE12"/>
                </a:solidFill>
                <a:latin typeface="Trebuchet MS" panose="020B0603020202020204" pitchFamily="34" charset="0"/>
              </a:rPr>
              <a:t>	                     </a:t>
            </a:r>
            <a:r>
              <a:rPr lang="fr-FR" sz="1100" b="1" dirty="0" err="1">
                <a:solidFill>
                  <a:srgbClr val="6FAE12"/>
                </a:solidFill>
                <a:latin typeface="Trebuchet MS" panose="020B0603020202020204" pitchFamily="34" charset="0"/>
              </a:rPr>
              <a:t>very</a:t>
            </a:r>
            <a:r>
              <a:rPr lang="fr-FR" sz="1100" b="1" dirty="0">
                <a:solidFill>
                  <a:srgbClr val="6FAE12"/>
                </a:solidFill>
                <a:latin typeface="Trebuchet MS" panose="020B0603020202020204" pitchFamily="34" charset="0"/>
              </a:rPr>
              <a:t> </a:t>
            </a:r>
            <a:r>
              <a:rPr lang="fr-FR" sz="1100" b="1" dirty="0" err="1">
                <a:solidFill>
                  <a:srgbClr val="6FAE12"/>
                </a:solidFill>
                <a:latin typeface="Trebuchet MS" panose="020B0603020202020204" pitchFamily="34" charset="0"/>
              </a:rPr>
              <a:t>limited</a:t>
            </a:r>
            <a:endParaRPr lang="fr-FR" sz="1100" b="1" dirty="0">
              <a:solidFill>
                <a:srgbClr val="6FAE12"/>
              </a:solidFill>
              <a:latin typeface="Trebuchet MS" panose="020B0603020202020204" pitchFamily="34" charset="0"/>
            </a:endParaRPr>
          </a:p>
        </p:txBody>
      </p:sp>
      <p:sp>
        <p:nvSpPr>
          <p:cNvPr id="43" name="ZoneTexte 42">
            <a:extLst>
              <a:ext uri="{FF2B5EF4-FFF2-40B4-BE49-F238E27FC236}">
                <a16:creationId xmlns:a16="http://schemas.microsoft.com/office/drawing/2014/main" xmlns="" id="{DEAA5B67-0455-47A2-A5FD-5A6597B0CF2F}"/>
              </a:ext>
            </a:extLst>
          </p:cNvPr>
          <p:cNvSpPr txBox="1"/>
          <p:nvPr/>
        </p:nvSpPr>
        <p:spPr>
          <a:xfrm rot="16200000">
            <a:off x="4847677" y="4539758"/>
            <a:ext cx="1261307" cy="43088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GB" sz="1100" b="1" dirty="0" smtClean="0">
                <a:solidFill>
                  <a:schemeClr val="accent3"/>
                </a:solidFill>
                <a:latin typeface="Trebuchet MS" panose="020B0603020202020204" pitchFamily="34" charset="0"/>
              </a:rPr>
              <a:t>Non</a:t>
            </a:r>
          </a:p>
          <a:p>
            <a:pPr algn="ctr"/>
            <a:r>
              <a:rPr lang="en-GB" sz="1100" b="1" dirty="0" smtClean="0">
                <a:solidFill>
                  <a:schemeClr val="accent3"/>
                </a:solidFill>
                <a:latin typeface="Trebuchet MS" panose="020B0603020202020204" pitchFamily="34" charset="0"/>
              </a:rPr>
              <a:t>significant</a:t>
            </a:r>
            <a:endParaRPr lang="en-GB" sz="1100" b="1" dirty="0">
              <a:solidFill>
                <a:schemeClr val="accent3"/>
              </a:solidFill>
              <a:latin typeface="Trebuchet MS" panose="020B0603020202020204" pitchFamily="34" charset="0"/>
            </a:endParaRPr>
          </a:p>
        </p:txBody>
      </p:sp>
      <p:pic>
        <p:nvPicPr>
          <p:cNvPr id="44" name="Image 43">
            <a:extLst>
              <a:ext uri="{FF2B5EF4-FFF2-40B4-BE49-F238E27FC236}">
                <a16:creationId xmlns:a16="http://schemas.microsoft.com/office/drawing/2014/main" xmlns="" id="{E7175818-E736-4C2B-9704-78342A19E4D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97724" y="4167349"/>
            <a:ext cx="289582" cy="289582"/>
          </a:xfrm>
          <a:prstGeom prst="rect">
            <a:avLst/>
          </a:prstGeom>
          <a:ln>
            <a:noFill/>
          </a:ln>
        </p:spPr>
      </p:pic>
      <p:pic>
        <p:nvPicPr>
          <p:cNvPr id="45" name="Image 44">
            <a:extLst>
              <a:ext uri="{FF2B5EF4-FFF2-40B4-BE49-F238E27FC236}">
                <a16:creationId xmlns:a16="http://schemas.microsoft.com/office/drawing/2014/main" xmlns="" id="{D0F49B8A-18DF-4C4C-9B98-010A1488086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6985" y="4167349"/>
            <a:ext cx="289582" cy="289582"/>
          </a:xfrm>
          <a:prstGeom prst="rect">
            <a:avLst/>
          </a:prstGeom>
        </p:spPr>
      </p:pic>
      <p:pic>
        <p:nvPicPr>
          <p:cNvPr id="46" name="Image 45">
            <a:extLst>
              <a:ext uri="{FF2B5EF4-FFF2-40B4-BE49-F238E27FC236}">
                <a16:creationId xmlns:a16="http://schemas.microsoft.com/office/drawing/2014/main" xmlns="" id="{A45CC343-CB5F-4D09-98F5-9D34FD68AAED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19423" y="4627992"/>
            <a:ext cx="266488" cy="269484"/>
          </a:xfrm>
          <a:prstGeom prst="rect">
            <a:avLst/>
          </a:prstGeom>
        </p:spPr>
      </p:pic>
      <p:pic>
        <p:nvPicPr>
          <p:cNvPr id="47" name="Image 46">
            <a:extLst>
              <a:ext uri="{FF2B5EF4-FFF2-40B4-BE49-F238E27FC236}">
                <a16:creationId xmlns:a16="http://schemas.microsoft.com/office/drawing/2014/main" xmlns="" id="{79DED51A-05CE-41EC-AC68-31EB25A0C69D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29300" y="4627992"/>
            <a:ext cx="266488" cy="269484"/>
          </a:xfrm>
          <a:prstGeom prst="rect">
            <a:avLst/>
          </a:prstGeom>
          <a:ln>
            <a:noFill/>
          </a:ln>
        </p:spPr>
      </p:pic>
      <p:pic>
        <p:nvPicPr>
          <p:cNvPr id="48" name="Image 47">
            <a:extLst>
              <a:ext uri="{FF2B5EF4-FFF2-40B4-BE49-F238E27FC236}">
                <a16:creationId xmlns:a16="http://schemas.microsoft.com/office/drawing/2014/main" xmlns="" id="{B19D2537-3FAF-40E7-9EFA-FD9E9A04A33C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878" t="42356" r="18960" b="41935"/>
          <a:stretch/>
        </p:blipFill>
        <p:spPr>
          <a:xfrm>
            <a:off x="2919434" y="4721803"/>
            <a:ext cx="300937" cy="76052"/>
          </a:xfrm>
          <a:prstGeom prst="rect">
            <a:avLst/>
          </a:prstGeom>
        </p:spPr>
      </p:pic>
      <p:pic>
        <p:nvPicPr>
          <p:cNvPr id="49" name="Image 48">
            <a:extLst>
              <a:ext uri="{FF2B5EF4-FFF2-40B4-BE49-F238E27FC236}">
                <a16:creationId xmlns:a16="http://schemas.microsoft.com/office/drawing/2014/main" xmlns="" id="{7A13ADDF-86A7-4331-BE29-CC046AD9DE2D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878" t="42356" r="18960" b="41935"/>
          <a:stretch/>
        </p:blipFill>
        <p:spPr>
          <a:xfrm>
            <a:off x="2372587" y="4721803"/>
            <a:ext cx="300937" cy="76052"/>
          </a:xfrm>
          <a:prstGeom prst="rect">
            <a:avLst/>
          </a:prstGeom>
        </p:spPr>
      </p:pic>
      <p:sp>
        <p:nvSpPr>
          <p:cNvPr id="50" name="ZoneTexte 49">
            <a:extLst>
              <a:ext uri="{FF2B5EF4-FFF2-40B4-BE49-F238E27FC236}">
                <a16:creationId xmlns:a16="http://schemas.microsoft.com/office/drawing/2014/main" xmlns="" id="{DD68FA63-227C-42DE-B96B-89E2068918DC}"/>
              </a:ext>
            </a:extLst>
          </p:cNvPr>
          <p:cNvSpPr txBox="1"/>
          <p:nvPr/>
        </p:nvSpPr>
        <p:spPr>
          <a:xfrm>
            <a:off x="396879" y="6515872"/>
            <a:ext cx="133402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Source: Sycomore AM.</a:t>
            </a:r>
          </a:p>
        </p:txBody>
      </p:sp>
      <p:sp>
        <p:nvSpPr>
          <p:cNvPr id="51" name="Triangle isocèle 50">
            <a:extLst>
              <a:ext uri="{FF2B5EF4-FFF2-40B4-BE49-F238E27FC236}">
                <a16:creationId xmlns:a16="http://schemas.microsoft.com/office/drawing/2014/main" xmlns="" id="{E1D0305F-283F-4C2C-A51B-DE40D749C9F3}"/>
              </a:ext>
            </a:extLst>
          </p:cNvPr>
          <p:cNvSpPr/>
          <p:nvPr/>
        </p:nvSpPr>
        <p:spPr>
          <a:xfrm rot="5400000">
            <a:off x="1324230" y="6104613"/>
            <a:ext cx="413072" cy="192324"/>
          </a:xfrm>
          <a:prstGeom prst="triangle">
            <a:avLst/>
          </a:prstGeom>
          <a:solidFill>
            <a:schemeClr val="accent2"/>
          </a:solidFill>
          <a:ln w="12700" cap="flat" cmpd="sng" algn="ctr">
            <a:solidFill>
              <a:schemeClr val="accent2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kern="0" dirty="0">
              <a:solidFill>
                <a:prstClr val="white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339436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C82CA814-41D7-4249-AC22-33B695721401}" type="slidenum">
              <a:rPr lang="en-GB" smtClean="0"/>
              <a:pPr>
                <a:defRPr/>
              </a:pPr>
              <a:t>6</a:t>
            </a:fld>
            <a:endParaRPr lang="en-GB" dirty="0"/>
          </a:p>
        </p:txBody>
      </p:sp>
      <p:sp>
        <p:nvSpPr>
          <p:cNvPr id="3" name="Titre 1">
            <a:extLst>
              <a:ext uri="{FF2B5EF4-FFF2-40B4-BE49-F238E27FC236}">
                <a16:creationId xmlns:a16="http://schemas.microsoft.com/office/drawing/2014/main" xmlns="" id="{E52D4F9A-6DC3-4BFC-A542-F986149F92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8950" y="144463"/>
            <a:ext cx="8280400" cy="665162"/>
          </a:xfrm>
        </p:spPr>
        <p:txBody>
          <a:bodyPr/>
          <a:lstStyle/>
          <a:p>
            <a:r>
              <a:rPr lang="en-US" altLang="fr-FR" dirty="0"/>
              <a:t>integrating key environmental issues</a:t>
            </a:r>
            <a:endParaRPr lang="en-US" dirty="0"/>
          </a:p>
        </p:txBody>
      </p:sp>
      <p:graphicFrame>
        <p:nvGraphicFramePr>
          <p:cNvPr id="4" name="Tableau 3">
            <a:extLst>
              <a:ext uri="{FF2B5EF4-FFF2-40B4-BE49-F238E27FC236}">
                <a16:creationId xmlns:a16="http://schemas.microsoft.com/office/drawing/2014/main" xmlns="" id="{BEC4563F-0E4F-4169-81CF-53DAF70CA0B5}"/>
              </a:ext>
            </a:extLst>
          </p:cNvPr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2832761516"/>
              </p:ext>
            </p:extLst>
          </p:nvPr>
        </p:nvGraphicFramePr>
        <p:xfrm>
          <a:off x="199027" y="1086285"/>
          <a:ext cx="9519508" cy="417333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6752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78487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669956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104523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869133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815283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3308210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</a:tblGrid>
              <a:tr h="623225">
                <a:tc>
                  <a:txBody>
                    <a:bodyPr/>
                    <a:lstStyle/>
                    <a:p>
                      <a:endParaRPr lang="en-US" sz="1200" b="0" noProof="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Trebuchet MS" panose="020B0603020202020204" pitchFamily="34" charset="0"/>
                      </a:endParaRPr>
                    </a:p>
                  </a:txBody>
                  <a:tcPr marL="63731" marR="63731" marT="31838" marB="31838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kern="1200" noProof="0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j-lt"/>
                          <a:ea typeface="+mn-ea"/>
                          <a:cs typeface="+mn-cs"/>
                        </a:rPr>
                        <a:t>CLIMATE</a:t>
                      </a:r>
                    </a:p>
                  </a:txBody>
                  <a:tcPr marL="63731" marR="63731" marT="31838" marB="31838" anchor="ctr">
                    <a:lnL w="12700" cmpd="sng">
                      <a:noFill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/>
                      <a:r>
                        <a:rPr lang="en-US" sz="1100" kern="1200" noProof="0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j-lt"/>
                          <a:ea typeface="+mn-ea"/>
                          <a:cs typeface="+mn-cs"/>
                        </a:rPr>
                        <a:t>WASTE</a:t>
                      </a:r>
                    </a:p>
                  </a:txBody>
                  <a:tcPr marL="63731" marR="63731" marT="31838" marB="31838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kern="1200" noProof="0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j-lt"/>
                          <a:ea typeface="+mn-ea"/>
                          <a:cs typeface="+mn-cs"/>
                        </a:rPr>
                        <a:t>BIODIVERSITY</a:t>
                      </a:r>
                    </a:p>
                  </a:txBody>
                  <a:tcPr marL="63731" marR="63731" marT="31838" marB="31838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kern="1200" noProof="0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j-lt"/>
                          <a:ea typeface="+mn-ea"/>
                          <a:cs typeface="+mn-cs"/>
                        </a:rPr>
                        <a:t>WATER</a:t>
                      </a:r>
                    </a:p>
                  </a:txBody>
                  <a:tcPr marL="63731" marR="63731" marT="31838" marB="31838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kern="1200" noProof="0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j-lt"/>
                          <a:ea typeface="+mn-ea"/>
                          <a:cs typeface="+mn-cs"/>
                        </a:rPr>
                        <a:t>AIR QUALITY</a:t>
                      </a:r>
                    </a:p>
                  </a:txBody>
                  <a:tcPr marL="63731" marR="63731" marT="31838" marB="31838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1254125" algn="l"/>
                        </a:tabLst>
                      </a:pPr>
                      <a:r>
                        <a:rPr lang="en-US" sz="1100" b="0" noProof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j-lt"/>
                        </a:rPr>
                        <a:t>Examples of specific</a:t>
                      </a:r>
                      <a:r>
                        <a:rPr lang="en-US" sz="1100" b="0" baseline="0" noProof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j-lt"/>
                        </a:rPr>
                        <a:t> </a:t>
                      </a:r>
                      <a:r>
                        <a:rPr lang="en-US" sz="1100" b="0" noProof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j-lt"/>
                        </a:rPr>
                        <a:t>KPIs </a:t>
                      </a:r>
                      <a:r>
                        <a:rPr lang="en-US" sz="1100" b="0" noProof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&amp;</a:t>
                      </a:r>
                      <a:r>
                        <a:rPr lang="en-US" sz="1100" b="0" noProof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j-lt"/>
                        </a:rPr>
                        <a:t> certifications</a:t>
                      </a:r>
                    </a:p>
                  </a:txBody>
                  <a:tcPr marL="63731" marR="63731" marT="31838" marB="31838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798198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200" b="0" kern="1200" noProof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Ecosystems-related: food &amp; beverages, water, forestry/wood/pulp</a:t>
                      </a:r>
                    </a:p>
                  </a:txBody>
                  <a:tcPr marL="63731" marR="63731" marT="31838" marB="31838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fr-FR" sz="2800" b="0" i="0" noProof="0">
                          <a:solidFill>
                            <a:srgbClr val="6FAE12"/>
                          </a:solidFill>
                          <a:latin typeface="Trebuchet MS" panose="020B0603020202020204" pitchFamily="34" charset="0"/>
                          <a:sym typeface="Wingdings" panose="05000000000000000000" pitchFamily="2" charset="2"/>
                        </a:rPr>
                        <a:t></a:t>
                      </a:r>
                    </a:p>
                  </a:txBody>
                  <a:tcPr marL="63731" marR="63731" marT="31838" marB="31838" anchor="ctr">
                    <a:lnL w="12700" cmpd="sng">
                      <a:noFill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altLang="fr-FR" sz="2800" b="0" i="0" noProof="0">
                        <a:solidFill>
                          <a:srgbClr val="006600"/>
                        </a:solidFill>
                        <a:latin typeface="Trebuchet MS" panose="020B0603020202020204" pitchFamily="34" charset="0"/>
                        <a:sym typeface="Wingdings" panose="05000000000000000000" pitchFamily="2" charset="2"/>
                      </a:endParaRPr>
                    </a:p>
                  </a:txBody>
                  <a:tcPr marL="63731" marR="63731" marT="31838" marB="31838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440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fr-FR" sz="2800" b="0" i="0" kern="1200" noProof="0">
                          <a:solidFill>
                            <a:srgbClr val="6FAE12"/>
                          </a:solidFill>
                          <a:latin typeface="Trebuchet MS" panose="020B0603020202020204" pitchFamily="34" charset="0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</a:t>
                      </a:r>
                    </a:p>
                  </a:txBody>
                  <a:tcPr marL="63731" marR="63731" marT="31838" marB="31838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440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fr-FR" sz="2800" b="0" i="0" kern="1200" noProof="0">
                          <a:solidFill>
                            <a:srgbClr val="6FAE12"/>
                          </a:solidFill>
                          <a:latin typeface="Trebuchet MS" panose="020B0603020202020204" pitchFamily="34" charset="0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</a:t>
                      </a:r>
                    </a:p>
                  </a:txBody>
                  <a:tcPr marL="63731" marR="63731" marT="31838" marB="31838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altLang="fr-FR" sz="2800" b="0" i="0" noProof="0">
                        <a:solidFill>
                          <a:srgbClr val="006600"/>
                        </a:solidFill>
                        <a:latin typeface="Trebuchet MS" panose="020B0603020202020204" pitchFamily="34" charset="0"/>
                        <a:sym typeface="Wingdings" panose="05000000000000000000" pitchFamily="2" charset="2"/>
                      </a:endParaRPr>
                    </a:p>
                  </a:txBody>
                  <a:tcPr marL="63731" marR="63731" marT="31838" marB="31838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92075" marR="0" lvl="0" indent="-92075" algn="l" defTabSz="8440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en-US" sz="900" b="1" kern="1200" noProof="0">
                          <a:solidFill>
                            <a:srgbClr val="545454"/>
                          </a:solidFill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Type of agriculture and farming (intensive vs organic,</a:t>
                      </a:r>
                      <a:r>
                        <a:rPr lang="en-US" sz="900" b="1" kern="1200" baseline="0" noProof="0">
                          <a:solidFill>
                            <a:srgbClr val="545454"/>
                          </a:solidFill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…)</a:t>
                      </a:r>
                    </a:p>
                    <a:p>
                      <a:pPr marL="92075" marR="0" lvl="0" indent="-92075" algn="l" defTabSz="8440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en-US" sz="900" b="1" kern="1200" baseline="0" noProof="0">
                          <a:solidFill>
                            <a:srgbClr val="545454"/>
                          </a:solidFill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GHG content and water footprint</a:t>
                      </a:r>
                    </a:p>
                    <a:p>
                      <a:pPr marL="92075" marR="0" lvl="0" indent="-92075" algn="l" defTabSz="8440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en-US" sz="900" b="1" kern="1200" noProof="0">
                          <a:solidFill>
                            <a:srgbClr val="545454"/>
                          </a:solidFill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Palm Oil usage (RSPO)</a:t>
                      </a:r>
                    </a:p>
                    <a:p>
                      <a:pPr marL="92075" marR="0" lvl="0" indent="-92075" algn="l" defTabSz="8440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>
                          <a:tab pos="0" algn="l"/>
                        </a:tabLst>
                        <a:defRPr/>
                      </a:pPr>
                      <a:r>
                        <a:rPr lang="en-US" sz="900" b="1" kern="1200" noProof="0">
                          <a:solidFill>
                            <a:srgbClr val="545454"/>
                          </a:solidFill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Forestry</a:t>
                      </a:r>
                      <a:r>
                        <a:rPr lang="en-US" sz="900" b="1" kern="1200" baseline="0" noProof="0">
                          <a:solidFill>
                            <a:srgbClr val="545454"/>
                          </a:solidFill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and w</a:t>
                      </a:r>
                      <a:r>
                        <a:rPr lang="en-US" sz="900" b="1" kern="1200" noProof="0">
                          <a:solidFill>
                            <a:srgbClr val="545454"/>
                          </a:solidFill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ood certifications (PEFC,  FSC, SFI) </a:t>
                      </a:r>
                    </a:p>
                    <a:p>
                      <a:pPr marL="92075" marR="0" lvl="0" indent="-92075" algn="l" defTabSz="8440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en-US" sz="900" b="1" kern="1200" noProof="0">
                          <a:solidFill>
                            <a:srgbClr val="545454"/>
                          </a:solidFill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APUR, Ecolabels, Blue Angel...</a:t>
                      </a:r>
                    </a:p>
                  </a:txBody>
                  <a:tcPr marL="63731" marR="63731" marT="31838" marB="31838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84601">
                <a:tc>
                  <a:txBody>
                    <a:bodyPr/>
                    <a:lstStyle/>
                    <a:p>
                      <a:r>
                        <a:rPr lang="en-US" sz="1200" b="0" baseline="0" noProof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Trebuchet MS" panose="020B0603020202020204" pitchFamily="34" charset="0"/>
                        </a:rPr>
                        <a:t>Energy: fuel, heat and electricity</a:t>
                      </a:r>
                      <a:endParaRPr lang="en-US" sz="1200" b="0" noProof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rebuchet MS" panose="020B0603020202020204" pitchFamily="34" charset="0"/>
                      </a:endParaRPr>
                    </a:p>
                  </a:txBody>
                  <a:tcPr marL="63731" marR="63731" marT="31838" marB="31838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fr-FR" sz="2800" b="0" i="0" noProof="0">
                          <a:solidFill>
                            <a:srgbClr val="6FAE12"/>
                          </a:solidFill>
                          <a:latin typeface="Trebuchet MS" panose="020B0603020202020204" pitchFamily="34" charset="0"/>
                          <a:sym typeface="Wingdings" panose="05000000000000000000" pitchFamily="2" charset="2"/>
                        </a:rPr>
                        <a:t></a:t>
                      </a:r>
                    </a:p>
                  </a:txBody>
                  <a:tcPr marL="63731" marR="63731" marT="31838" marB="31838" anchor="ctr">
                    <a:lnL w="12700" cmpd="sng">
                      <a:noFill/>
                    </a:lnL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440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fr-FR" sz="2800" b="0" i="0" kern="1200" noProof="0">
                          <a:solidFill>
                            <a:srgbClr val="6FAE12"/>
                          </a:solidFill>
                          <a:latin typeface="Trebuchet MS" panose="020B0603020202020204" pitchFamily="34" charset="0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</a:t>
                      </a:r>
                    </a:p>
                  </a:txBody>
                  <a:tcPr marL="63731" marR="63731" marT="31838" marB="31838" anchor="ctr"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440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fr-FR" sz="2800" b="0" i="0" kern="1200" noProof="0">
                          <a:solidFill>
                            <a:srgbClr val="6FAE12"/>
                          </a:solidFill>
                          <a:latin typeface="Trebuchet MS" panose="020B0603020202020204" pitchFamily="34" charset="0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</a:t>
                      </a:r>
                    </a:p>
                  </a:txBody>
                  <a:tcPr marL="63731" marR="63731" marT="31838" marB="31838" anchor="ctr"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0" noProof="0">
                        <a:solidFill>
                          <a:schemeClr val="tx1"/>
                        </a:solidFill>
                        <a:latin typeface="Trebuchet MS" panose="020B0603020202020204" pitchFamily="34" charset="0"/>
                      </a:endParaRPr>
                    </a:p>
                  </a:txBody>
                  <a:tcPr marL="63731" marR="63731" marT="31838" marB="31838" anchor="ctr"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altLang="fr-FR" sz="2800" b="0" i="0" noProof="0">
                        <a:solidFill>
                          <a:srgbClr val="006600"/>
                        </a:solidFill>
                        <a:latin typeface="Trebuchet MS" panose="020B0603020202020204" pitchFamily="34" charset="0"/>
                        <a:sym typeface="Wingdings" panose="05000000000000000000" pitchFamily="2" charset="2"/>
                      </a:endParaRPr>
                    </a:p>
                  </a:txBody>
                  <a:tcPr marL="63731" marR="63731" marT="31838" marB="31838" anchor="ctr"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92075" marR="0" lvl="0" indent="-92075" algn="l" defTabSz="8440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en-US" sz="900" b="1" kern="1200" noProof="0">
                          <a:solidFill>
                            <a:srgbClr val="545454"/>
                          </a:solidFill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Species depletion (Nb/kWh)</a:t>
                      </a:r>
                    </a:p>
                    <a:p>
                      <a:pPr marL="92075" marR="0" lvl="0" indent="-92075" algn="l" defTabSz="8440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en-US" sz="900" b="1" kern="1200" noProof="0">
                          <a:solidFill>
                            <a:srgbClr val="545454"/>
                          </a:solidFill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Type of extraction of fossil fuels</a:t>
                      </a:r>
                      <a:endParaRPr lang="en-US" sz="900" b="1" kern="1200" baseline="0" noProof="0">
                        <a:solidFill>
                          <a:srgbClr val="545454"/>
                        </a:solidFill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92075" marR="0" lvl="0" indent="-92075" algn="l" defTabSz="8440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en-US" sz="900" b="1" kern="1200" noProof="0">
                          <a:solidFill>
                            <a:srgbClr val="545454"/>
                          </a:solidFill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Carbon Tracker Initiative over 2°C budget for fossil fuels</a:t>
                      </a:r>
                    </a:p>
                    <a:p>
                      <a:pPr marL="92075" marR="0" lvl="0" indent="-92075" algn="l" defTabSz="8440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en-US" sz="900" b="1" kern="1200" noProof="0">
                          <a:solidFill>
                            <a:srgbClr val="545454"/>
                          </a:solidFill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gCO</a:t>
                      </a:r>
                      <a:r>
                        <a:rPr lang="en-US" sz="900" b="1" kern="1200" baseline="-25000" noProof="0">
                          <a:solidFill>
                            <a:srgbClr val="545454"/>
                          </a:solidFill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en-US" sz="900" b="1" kern="1200" noProof="0">
                          <a:solidFill>
                            <a:srgbClr val="545454"/>
                          </a:solidFill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e/kWh…</a:t>
                      </a:r>
                    </a:p>
                  </a:txBody>
                  <a:tcPr marL="63731" marR="63731" marT="31838" marB="31838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09600">
                <a:tc>
                  <a:txBody>
                    <a:bodyPr/>
                    <a:lstStyle/>
                    <a:p>
                      <a:r>
                        <a:rPr lang="en-US" sz="1200" b="0" noProof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Trebuchet MS" panose="020B0603020202020204" pitchFamily="34" charset="0"/>
                        </a:rPr>
                        <a:t>Mobility: passenger transportation and freight</a:t>
                      </a:r>
                    </a:p>
                  </a:txBody>
                  <a:tcPr marL="63731" marR="63731" marT="31838" marB="31838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440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fr-FR" sz="2800" b="0" i="0" noProof="0">
                          <a:solidFill>
                            <a:srgbClr val="6FAE12"/>
                          </a:solidFill>
                          <a:latin typeface="Trebuchet MS" panose="020B0603020202020204" pitchFamily="34" charset="0"/>
                          <a:sym typeface="Wingdings" panose="05000000000000000000" pitchFamily="2" charset="2"/>
                        </a:rPr>
                        <a:t></a:t>
                      </a:r>
                    </a:p>
                  </a:txBody>
                  <a:tcPr marL="63731" marR="63731" marT="31838" marB="31838" anchor="ctr">
                    <a:lnL w="12700" cmpd="sng">
                      <a:noFill/>
                    </a:lnL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440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fr-FR" sz="2800" b="0" i="0" noProof="0">
                        <a:solidFill>
                          <a:schemeClr val="tx1"/>
                        </a:solidFill>
                        <a:latin typeface="Trebuchet MS" panose="020B0603020202020204" pitchFamily="34" charset="0"/>
                        <a:sym typeface="Wingdings" panose="05000000000000000000" pitchFamily="2" charset="2"/>
                      </a:endParaRPr>
                    </a:p>
                  </a:txBody>
                  <a:tcPr marL="63731" marR="63731" marT="31838" marB="31838" anchor="ctr"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0" noProof="0">
                        <a:solidFill>
                          <a:srgbClr val="006600"/>
                        </a:solidFill>
                        <a:latin typeface="Trebuchet MS" panose="020B0603020202020204" pitchFamily="34" charset="0"/>
                      </a:endParaRPr>
                    </a:p>
                  </a:txBody>
                  <a:tcPr marL="63731" marR="63731" marT="31838" marB="31838" anchor="ctr"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altLang="fr-FR" sz="2800" b="0" i="0" noProof="0">
                        <a:solidFill>
                          <a:schemeClr val="tx1"/>
                        </a:solidFill>
                        <a:latin typeface="Trebuchet MS" panose="020B0603020202020204" pitchFamily="34" charset="0"/>
                        <a:sym typeface="Wingdings" panose="05000000000000000000" pitchFamily="2" charset="2"/>
                      </a:endParaRPr>
                    </a:p>
                  </a:txBody>
                  <a:tcPr marL="63731" marR="63731" marT="31838" marB="31838" anchor="ctr"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440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fr-FR" sz="2800" b="0" i="0" kern="1200" noProof="0">
                          <a:solidFill>
                            <a:srgbClr val="6FAE12"/>
                          </a:solidFill>
                          <a:latin typeface="Trebuchet MS" panose="020B0603020202020204" pitchFamily="34" charset="0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</a:t>
                      </a:r>
                    </a:p>
                  </a:txBody>
                  <a:tcPr marL="63731" marR="63731" marT="31838" marB="31838" anchor="ctr"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92075" marR="0" lvl="0" indent="-92075" algn="l" defTabSz="8440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en-US" altLang="fr-FR" sz="900" b="1" kern="1200" noProof="0">
                          <a:solidFill>
                            <a:srgbClr val="545454"/>
                          </a:solidFill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Passenger mobility: CO</a:t>
                      </a:r>
                      <a:r>
                        <a:rPr lang="en-US" altLang="fr-FR" sz="900" b="1" kern="1200" baseline="-25000" noProof="0">
                          <a:solidFill>
                            <a:srgbClr val="545454"/>
                          </a:solidFill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2</a:t>
                      </a:r>
                      <a:r>
                        <a:rPr lang="en-US" altLang="fr-FR" sz="900" b="1" kern="1200" noProof="0">
                          <a:solidFill>
                            <a:srgbClr val="545454"/>
                          </a:solidFill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e, NO</a:t>
                      </a:r>
                      <a:r>
                        <a:rPr lang="en-US" altLang="fr-FR" sz="900" b="1" kern="1200" baseline="-25000" noProof="0">
                          <a:solidFill>
                            <a:srgbClr val="545454"/>
                          </a:solidFill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X</a:t>
                      </a:r>
                      <a:r>
                        <a:rPr lang="en-US" altLang="fr-FR" sz="900" b="1" kern="1200" noProof="0">
                          <a:solidFill>
                            <a:srgbClr val="545454"/>
                          </a:solidFill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 and</a:t>
                      </a:r>
                      <a:r>
                        <a:rPr lang="en-US" altLang="fr-FR" sz="900" b="1" kern="1200" baseline="0" noProof="0">
                          <a:solidFill>
                            <a:srgbClr val="545454"/>
                          </a:solidFill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 fine p</a:t>
                      </a:r>
                      <a:r>
                        <a:rPr lang="en-US" altLang="fr-FR" sz="900" b="1" kern="1200" noProof="0">
                          <a:solidFill>
                            <a:srgbClr val="545454"/>
                          </a:solidFill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articles per passenger.km</a:t>
                      </a:r>
                    </a:p>
                    <a:p>
                      <a:pPr marL="92075" marR="0" lvl="0" indent="-92075" algn="l" defTabSz="8440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en-US" altLang="fr-FR" sz="900" b="1" kern="1200" noProof="0">
                          <a:solidFill>
                            <a:srgbClr val="545454"/>
                          </a:solidFill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Freight: CO</a:t>
                      </a:r>
                      <a:r>
                        <a:rPr lang="en-US" altLang="fr-FR" sz="900" b="1" kern="1200" baseline="-25000" noProof="0">
                          <a:solidFill>
                            <a:srgbClr val="545454"/>
                          </a:solidFill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2</a:t>
                      </a:r>
                      <a:r>
                        <a:rPr lang="en-US" altLang="fr-FR" sz="900" b="1" kern="1200" noProof="0">
                          <a:solidFill>
                            <a:srgbClr val="545454"/>
                          </a:solidFill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e, NO</a:t>
                      </a:r>
                      <a:r>
                        <a:rPr lang="en-US" altLang="fr-FR" sz="900" b="1" kern="1200" baseline="-25000" noProof="0">
                          <a:solidFill>
                            <a:srgbClr val="545454"/>
                          </a:solidFill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X</a:t>
                      </a:r>
                      <a:r>
                        <a:rPr lang="en-US" altLang="fr-FR" sz="900" b="1" kern="1200" noProof="0">
                          <a:solidFill>
                            <a:srgbClr val="545454"/>
                          </a:solidFill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 and</a:t>
                      </a:r>
                      <a:r>
                        <a:rPr lang="en-US" altLang="fr-FR" sz="900" b="1" kern="1200" baseline="0" noProof="0">
                          <a:solidFill>
                            <a:srgbClr val="545454"/>
                          </a:solidFill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 fine p</a:t>
                      </a:r>
                      <a:r>
                        <a:rPr lang="en-US" altLang="fr-FR" sz="900" b="1" kern="1200" noProof="0">
                          <a:solidFill>
                            <a:srgbClr val="545454"/>
                          </a:solidFill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articles per ton.km</a:t>
                      </a:r>
                    </a:p>
                  </a:txBody>
                  <a:tcPr marL="63731" marR="63731" marT="31838" marB="31838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734796">
                <a:tc>
                  <a:txBody>
                    <a:bodyPr/>
                    <a:lstStyle/>
                    <a:p>
                      <a:r>
                        <a:rPr lang="en-US" sz="1200" b="0" noProof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Trebuchet MS" panose="020B0603020202020204" pitchFamily="34" charset="0"/>
                        </a:rPr>
                        <a:t>Construction: building and real estate</a:t>
                      </a:r>
                    </a:p>
                  </a:txBody>
                  <a:tcPr marL="63731" marR="63731" marT="31838" marB="31838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440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fr-FR" sz="2800" b="0" i="0" kern="1200" noProof="0">
                          <a:solidFill>
                            <a:srgbClr val="6FAE12"/>
                          </a:solidFill>
                          <a:latin typeface="Trebuchet MS" panose="020B0603020202020204" pitchFamily="34" charset="0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</a:t>
                      </a:r>
                    </a:p>
                  </a:txBody>
                  <a:tcPr marL="63731" marR="63731" marT="31838" marB="31838" anchor="ctr">
                    <a:lnL w="12700" cmpd="sng">
                      <a:noFill/>
                    </a:lnL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440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fr-FR" sz="2800" b="0" i="0" kern="1200" noProof="0">
                          <a:solidFill>
                            <a:srgbClr val="6FAE12"/>
                          </a:solidFill>
                          <a:latin typeface="Trebuchet MS" panose="020B0603020202020204" pitchFamily="34" charset="0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</a:t>
                      </a:r>
                    </a:p>
                  </a:txBody>
                  <a:tcPr marL="63731" marR="63731" marT="31838" marB="31838" anchor="ctr"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0" noProof="0">
                        <a:solidFill>
                          <a:srgbClr val="006600"/>
                        </a:solidFill>
                        <a:latin typeface="Trebuchet MS" panose="020B0603020202020204" pitchFamily="34" charset="0"/>
                      </a:endParaRPr>
                    </a:p>
                  </a:txBody>
                  <a:tcPr marL="63731" marR="63731" marT="31838" marB="31838" anchor="ctr"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altLang="fr-FR" sz="2800" b="0" i="0" noProof="0">
                        <a:solidFill>
                          <a:schemeClr val="tx1"/>
                        </a:solidFill>
                        <a:latin typeface="Trebuchet MS" panose="020B0603020202020204" pitchFamily="34" charset="0"/>
                        <a:sym typeface="Wingdings" panose="05000000000000000000" pitchFamily="2" charset="2"/>
                      </a:endParaRPr>
                    </a:p>
                  </a:txBody>
                  <a:tcPr marL="63731" marR="63731" marT="31838" marB="31838" anchor="ctr"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440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fr-FR" sz="2800" b="0" i="0" kern="1200" noProof="0">
                          <a:solidFill>
                            <a:srgbClr val="6FAE12"/>
                          </a:solidFill>
                          <a:latin typeface="Trebuchet MS" panose="020B0603020202020204" pitchFamily="34" charset="0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</a:t>
                      </a:r>
                    </a:p>
                  </a:txBody>
                  <a:tcPr marL="63731" marR="63731" marT="31838" marB="31838" anchor="ctr"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92075" marR="0" lvl="0" indent="-92075" algn="l" defTabSz="8440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en-US" altLang="fr-FR" sz="900" b="1" kern="1200" noProof="0">
                          <a:solidFill>
                            <a:srgbClr val="545454"/>
                          </a:solidFill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Energy Intensity</a:t>
                      </a:r>
                    </a:p>
                    <a:p>
                      <a:pPr marL="92075" marR="0" lvl="0" indent="-92075" algn="l" defTabSz="8440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en-US" altLang="fr-FR" sz="900" b="1" kern="1200" noProof="0">
                          <a:solidFill>
                            <a:srgbClr val="545454"/>
                          </a:solidFill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carbon content of materials</a:t>
                      </a:r>
                      <a:r>
                        <a:rPr lang="en-US" altLang="fr-FR" sz="900" b="1" kern="1200" baseline="0" noProof="0">
                          <a:solidFill>
                            <a:srgbClr val="545454"/>
                          </a:solidFill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 and constructive solutions</a:t>
                      </a:r>
                    </a:p>
                    <a:p>
                      <a:pPr marL="92075" marR="0" lvl="0" indent="-92075" algn="l" defTabSz="8440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en-US" altLang="fr-FR" sz="900" b="1" kern="1200" noProof="0">
                          <a:solidFill>
                            <a:srgbClr val="545454"/>
                          </a:solidFill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BREEAM</a:t>
                      </a:r>
                      <a:r>
                        <a:rPr lang="en-US" altLang="fr-FR" sz="900" b="1" kern="1200" baseline="0" noProof="0">
                          <a:solidFill>
                            <a:srgbClr val="545454"/>
                          </a:solidFill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, </a:t>
                      </a:r>
                      <a:r>
                        <a:rPr lang="en-US" altLang="fr-FR" sz="900" b="1" kern="1200" noProof="0">
                          <a:solidFill>
                            <a:srgbClr val="545454"/>
                          </a:solidFill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LEED, BBCA, HQE, etc.…</a:t>
                      </a:r>
                    </a:p>
                  </a:txBody>
                  <a:tcPr marL="63731" marR="63731" marT="31838" marB="31838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652122">
                <a:tc>
                  <a:txBody>
                    <a:bodyPr/>
                    <a:lstStyle/>
                    <a:p>
                      <a:r>
                        <a:rPr lang="en-US" sz="1200" b="0" baseline="0" noProof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Trebuchet MS" panose="020B0603020202020204" pitchFamily="34" charset="0"/>
                        </a:rPr>
                        <a:t>Production: mining, metals, chemicals, textile, personal &amp; home care, IT, appliances, waste</a:t>
                      </a:r>
                      <a:endParaRPr lang="en-US" sz="1200" b="0" noProof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rebuchet MS" panose="020B0603020202020204" pitchFamily="34" charset="0"/>
                      </a:endParaRPr>
                    </a:p>
                  </a:txBody>
                  <a:tcPr marL="63731" marR="63731" marT="31838" marB="31838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440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fr-FR" sz="2800" b="0" i="0" noProof="0" dirty="0">
                          <a:solidFill>
                            <a:srgbClr val="6FAE12"/>
                          </a:solidFill>
                          <a:latin typeface="Trebuchet MS" panose="020B0603020202020204" pitchFamily="34" charset="0"/>
                          <a:sym typeface="Wingdings" panose="05000000000000000000" pitchFamily="2" charset="2"/>
                        </a:rPr>
                        <a:t></a:t>
                      </a:r>
                    </a:p>
                  </a:txBody>
                  <a:tcPr marL="63731" marR="63731" marT="31838" marB="31838" anchor="ctr">
                    <a:lnL w="12700" cmpd="sng">
                      <a:noFill/>
                    </a:lnL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440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fr-FR" sz="2800" b="0" i="0" kern="1200" noProof="0">
                          <a:solidFill>
                            <a:srgbClr val="6FAE12"/>
                          </a:solidFill>
                          <a:latin typeface="Trebuchet MS" panose="020B0603020202020204" pitchFamily="34" charset="0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</a:t>
                      </a:r>
                    </a:p>
                  </a:txBody>
                  <a:tcPr marL="63731" marR="63731" marT="31838" marB="31838" anchor="ctr"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440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fr-FR" sz="2800" b="0" i="0" kern="1200" noProof="0">
                          <a:solidFill>
                            <a:srgbClr val="6FAE12"/>
                          </a:solidFill>
                          <a:latin typeface="Trebuchet MS" panose="020B0603020202020204" pitchFamily="34" charset="0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</a:t>
                      </a:r>
                    </a:p>
                  </a:txBody>
                  <a:tcPr marL="63731" marR="63731" marT="31838" marB="31838" anchor="ctr"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440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fr-FR" sz="2800" b="0" i="0" kern="1200" noProof="0">
                          <a:solidFill>
                            <a:srgbClr val="6FAE12"/>
                          </a:solidFill>
                          <a:latin typeface="Trebuchet MS" panose="020B0603020202020204" pitchFamily="34" charset="0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</a:t>
                      </a:r>
                    </a:p>
                  </a:txBody>
                  <a:tcPr marL="63731" marR="63731" marT="31838" marB="31838" anchor="ctr"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0" noProof="0">
                        <a:solidFill>
                          <a:srgbClr val="006600"/>
                        </a:solidFill>
                        <a:latin typeface="Trebuchet MS" panose="020B0603020202020204" pitchFamily="34" charset="0"/>
                      </a:endParaRPr>
                    </a:p>
                  </a:txBody>
                  <a:tcPr marL="63731" marR="63731" marT="31838" marB="31838" anchor="ctr"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92075" indent="-92075" algn="l">
                        <a:buFontTx/>
                        <a:buChar char="-"/>
                      </a:pPr>
                      <a:r>
                        <a:rPr lang="en-US" sz="900" b="1" kern="1200" noProof="0" dirty="0" err="1">
                          <a:solidFill>
                            <a:srgbClr val="545454"/>
                          </a:solidFill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ReCiPe</a:t>
                      </a:r>
                      <a:r>
                        <a:rPr lang="en-US" sz="900" b="1" kern="1200" noProof="0" dirty="0">
                          <a:solidFill>
                            <a:srgbClr val="545454"/>
                          </a:solidFill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method</a:t>
                      </a:r>
                      <a:r>
                        <a:rPr lang="en-US" sz="900" b="1" kern="1200" baseline="0" noProof="0" dirty="0">
                          <a:solidFill>
                            <a:srgbClr val="545454"/>
                          </a:solidFill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with ecosystem quality endpoint from </a:t>
                      </a:r>
                      <a:r>
                        <a:rPr lang="en-US" sz="900" b="1" kern="1200" baseline="0" noProof="0" dirty="0" err="1">
                          <a:solidFill>
                            <a:srgbClr val="545454"/>
                          </a:solidFill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Ecoinvent</a:t>
                      </a:r>
                      <a:r>
                        <a:rPr lang="en-US" sz="900" b="1" kern="1200" baseline="0" noProof="0" dirty="0">
                          <a:solidFill>
                            <a:srgbClr val="545454"/>
                          </a:solidFill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type of mine, biodiversity management</a:t>
                      </a:r>
                    </a:p>
                    <a:p>
                      <a:pPr marL="92075" indent="-92075" algn="l">
                        <a:buFontTx/>
                        <a:buChar char="-"/>
                      </a:pPr>
                      <a:r>
                        <a:rPr lang="en-US" sz="900" b="1" kern="1200" noProof="0" dirty="0">
                          <a:solidFill>
                            <a:srgbClr val="545454"/>
                          </a:solidFill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Product reliability and lifespan</a:t>
                      </a:r>
                    </a:p>
                    <a:p>
                      <a:pPr marL="92075" indent="-92075" algn="l">
                        <a:buFontTx/>
                        <a:buChar char="-"/>
                      </a:pPr>
                      <a:r>
                        <a:rPr lang="en-US" sz="900" b="1" kern="1200" noProof="0" dirty="0">
                          <a:solidFill>
                            <a:srgbClr val="545454"/>
                          </a:solidFill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MSI score for</a:t>
                      </a:r>
                      <a:r>
                        <a:rPr lang="en-US" sz="900" b="1" kern="1200" baseline="0" noProof="0" dirty="0">
                          <a:solidFill>
                            <a:srgbClr val="545454"/>
                          </a:solidFill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textile from Sustainable Apparel Coalition</a:t>
                      </a:r>
                      <a:endParaRPr lang="en-US" sz="900" b="1" kern="1200" noProof="0" dirty="0">
                        <a:solidFill>
                          <a:srgbClr val="545454"/>
                        </a:solidFill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92075" indent="-92075" algn="l">
                        <a:buFontTx/>
                        <a:buChar char="-"/>
                      </a:pPr>
                      <a:r>
                        <a:rPr lang="en-US" sz="900" b="1" kern="1200" noProof="0" dirty="0">
                          <a:solidFill>
                            <a:srgbClr val="545454"/>
                          </a:solidFill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 of input with recycled</a:t>
                      </a:r>
                      <a:r>
                        <a:rPr lang="en-US" sz="900" b="1" kern="1200" baseline="0" noProof="0" dirty="0">
                          <a:solidFill>
                            <a:srgbClr val="545454"/>
                          </a:solidFill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materials …</a:t>
                      </a:r>
                    </a:p>
                  </a:txBody>
                  <a:tcPr marL="63731" marR="63731" marT="31838" marB="31838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  <p:grpSp>
        <p:nvGrpSpPr>
          <p:cNvPr id="5" name="Groupe 8">
            <a:extLst>
              <a:ext uri="{FF2B5EF4-FFF2-40B4-BE49-F238E27FC236}">
                <a16:creationId xmlns:a16="http://schemas.microsoft.com/office/drawing/2014/main" xmlns="" id="{72C16A73-9329-4226-9503-A4B9E871B35E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346626" y="1158732"/>
            <a:ext cx="1761733" cy="605759"/>
            <a:chOff x="1497489" y="1257090"/>
            <a:chExt cx="1154548" cy="474115"/>
          </a:xfrm>
        </p:grpSpPr>
        <p:sp>
          <p:nvSpPr>
            <p:cNvPr id="6" name="Rectangle 10">
              <a:extLst>
                <a:ext uri="{FF2B5EF4-FFF2-40B4-BE49-F238E27FC236}">
                  <a16:creationId xmlns:a16="http://schemas.microsoft.com/office/drawing/2014/main" xmlns="" id="{9B4E6FB0-8A9F-40FF-AA04-3F25CA2DB40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61605" y="1526448"/>
              <a:ext cx="851984" cy="2047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fr-FR" sz="11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lt"/>
                </a:rPr>
                <a:t>DOMAINS</a:t>
              </a:r>
              <a:endParaRPr lang="en-US" altLang="fr-FR" sz="105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endParaRPr>
            </a:p>
          </p:txBody>
        </p:sp>
        <p:sp>
          <p:nvSpPr>
            <p:cNvPr id="7" name="Rectangle 11">
              <a:extLst>
                <a:ext uri="{FF2B5EF4-FFF2-40B4-BE49-F238E27FC236}">
                  <a16:creationId xmlns:a16="http://schemas.microsoft.com/office/drawing/2014/main" xmlns="" id="{F3BCD6EE-8951-4868-AF2C-7DB96E1FD8E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87496" y="1347280"/>
              <a:ext cx="464541" cy="2047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fr-FR" sz="1100" dirty="0">
                  <a:solidFill>
                    <a:schemeClr val="accent2">
                      <a:lumMod val="75000"/>
                    </a:schemeClr>
                  </a:solidFill>
                  <a:latin typeface="+mj-lt"/>
                </a:rPr>
                <a:t>5 ISSUES</a:t>
              </a:r>
              <a:endParaRPr lang="en-US" altLang="fr-FR" sz="1050" dirty="0">
                <a:solidFill>
                  <a:schemeClr val="accent2">
                    <a:lumMod val="75000"/>
                  </a:schemeClr>
                </a:solidFill>
                <a:latin typeface="+mj-lt"/>
              </a:endParaRPr>
            </a:p>
          </p:txBody>
        </p:sp>
        <p:cxnSp>
          <p:nvCxnSpPr>
            <p:cNvPr id="8" name="Connecteur droit 7">
              <a:extLst>
                <a:ext uri="{FF2B5EF4-FFF2-40B4-BE49-F238E27FC236}">
                  <a16:creationId xmlns:a16="http://schemas.microsoft.com/office/drawing/2014/main" xmlns="" id="{EF4A58A1-95BA-4A9E-8EA8-4879F7C41F48}"/>
                </a:ext>
              </a:extLst>
            </p:cNvPr>
            <p:cNvCxnSpPr/>
            <p:nvPr/>
          </p:nvCxnSpPr>
          <p:spPr>
            <a:xfrm>
              <a:off x="1497489" y="1257090"/>
              <a:ext cx="1116100" cy="432392"/>
            </a:xfrm>
            <a:prstGeom prst="line">
              <a:avLst/>
            </a:prstGeom>
            <a:ln w="15875">
              <a:solidFill>
                <a:srgbClr val="545454"/>
              </a:solidFill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</p:grpSp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9C89BDA6-0BF4-4846-A474-ED179861DDB2}"/>
              </a:ext>
            </a:extLst>
          </p:cNvPr>
          <p:cNvSpPr>
            <a:spLocks noChangeAspect="1"/>
          </p:cNvSpPr>
          <p:nvPr/>
        </p:nvSpPr>
        <p:spPr>
          <a:xfrm>
            <a:off x="5786801" y="4713520"/>
            <a:ext cx="433631" cy="41592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BB2E3EBD-33B6-460A-AC09-9FAAE596DEE8}"/>
              </a:ext>
            </a:extLst>
          </p:cNvPr>
          <p:cNvSpPr/>
          <p:nvPr/>
        </p:nvSpPr>
        <p:spPr>
          <a:xfrm>
            <a:off x="4729556" y="5436592"/>
            <a:ext cx="191530" cy="20953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2">
            <a:extLst>
              <a:ext uri="{FF2B5EF4-FFF2-40B4-BE49-F238E27FC236}">
                <a16:creationId xmlns:a16="http://schemas.microsoft.com/office/drawing/2014/main" xmlns="" id="{64E042B3-9B16-44C6-8247-24061D6D13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21086" y="5387596"/>
            <a:ext cx="4797451" cy="286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fontAlgn="base" hangingPunct="0">
              <a:lnSpc>
                <a:spcPct val="115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Important issue, but hard to quantify (lack of reliable data)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xmlns="" id="{BA3E90F4-FC2F-4040-B7BE-BCF1EB500478}"/>
              </a:ext>
            </a:extLst>
          </p:cNvPr>
          <p:cNvSpPr/>
          <p:nvPr/>
        </p:nvSpPr>
        <p:spPr>
          <a:xfrm>
            <a:off x="1166116" y="5269455"/>
            <a:ext cx="466794" cy="523220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algn="ctr"/>
            <a:r>
              <a:rPr lang="en-US" altLang="fr-FR" sz="2800" dirty="0">
                <a:solidFill>
                  <a:srgbClr val="6FAE12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</a:t>
            </a:r>
            <a:endParaRPr lang="en-US" altLang="fr-FR" sz="1200" dirty="0">
              <a:solidFill>
                <a:schemeClr val="tx1">
                  <a:lumMod val="65000"/>
                  <a:lumOff val="35000"/>
                </a:schemeClr>
              </a:solidFill>
              <a:latin typeface="Trebuchet MS" panose="020B0603020202020204" pitchFamily="34" charset="0"/>
              <a:sym typeface="Wingdings" panose="05000000000000000000" pitchFamily="2" charset="2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xmlns="" id="{FF89227D-4692-4E30-B0D3-704CE0A643FA}"/>
              </a:ext>
            </a:extLst>
          </p:cNvPr>
          <p:cNvSpPr>
            <a:spLocks noChangeAspect="1"/>
          </p:cNvSpPr>
          <p:nvPr/>
        </p:nvSpPr>
        <p:spPr>
          <a:xfrm>
            <a:off x="4906246" y="2593234"/>
            <a:ext cx="433631" cy="42887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0BEA3B01-6B0D-4B79-BF3F-E0F27780400B}"/>
              </a:ext>
            </a:extLst>
          </p:cNvPr>
          <p:cNvSpPr>
            <a:spLocks noChangeAspect="1"/>
          </p:cNvSpPr>
          <p:nvPr/>
        </p:nvSpPr>
        <p:spPr>
          <a:xfrm>
            <a:off x="3018589" y="1917479"/>
            <a:ext cx="433631" cy="42887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xmlns="" id="{F2DB4743-DC35-447B-AD58-C5329CF1EB61}"/>
              </a:ext>
            </a:extLst>
          </p:cNvPr>
          <p:cNvSpPr>
            <a:spLocks noChangeAspect="1"/>
          </p:cNvSpPr>
          <p:nvPr/>
        </p:nvSpPr>
        <p:spPr>
          <a:xfrm>
            <a:off x="3925858" y="3864715"/>
            <a:ext cx="433631" cy="42887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xmlns="" id="{5BABCC1F-54FF-4EA6-B3B3-9BA3C69C3FA5}"/>
              </a:ext>
            </a:extLst>
          </p:cNvPr>
          <p:cNvSpPr>
            <a:spLocks noChangeAspect="1"/>
          </p:cNvSpPr>
          <p:nvPr/>
        </p:nvSpPr>
        <p:spPr>
          <a:xfrm>
            <a:off x="3925858" y="3196803"/>
            <a:ext cx="433631" cy="42887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xmlns="" id="{4360D3E7-B752-4929-A468-5FDDC13F2CC3}"/>
              </a:ext>
            </a:extLst>
          </p:cNvPr>
          <p:cNvSpPr>
            <a:spLocks noChangeAspect="1"/>
          </p:cNvSpPr>
          <p:nvPr/>
        </p:nvSpPr>
        <p:spPr>
          <a:xfrm>
            <a:off x="5786801" y="1917243"/>
            <a:ext cx="433631" cy="42887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xmlns="" id="{5CD832D9-FA13-4A99-A1CE-B27333952324}"/>
              </a:ext>
            </a:extLst>
          </p:cNvPr>
          <p:cNvSpPr>
            <a:spLocks noChangeAspect="1"/>
          </p:cNvSpPr>
          <p:nvPr/>
        </p:nvSpPr>
        <p:spPr>
          <a:xfrm>
            <a:off x="5786801" y="2593234"/>
            <a:ext cx="433631" cy="42887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xmlns="" id="{AD3CF470-33BD-4A88-B59B-2B24836F0801}"/>
              </a:ext>
            </a:extLst>
          </p:cNvPr>
          <p:cNvSpPr>
            <a:spLocks noChangeAspect="1"/>
          </p:cNvSpPr>
          <p:nvPr/>
        </p:nvSpPr>
        <p:spPr>
          <a:xfrm>
            <a:off x="4913068" y="3864715"/>
            <a:ext cx="433631" cy="42887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xmlns="" id="{426B1C01-D7AC-4CB3-B70D-39074185A40B}"/>
              </a:ext>
            </a:extLst>
          </p:cNvPr>
          <p:cNvSpPr>
            <a:spLocks noChangeAspect="1"/>
          </p:cNvSpPr>
          <p:nvPr/>
        </p:nvSpPr>
        <p:spPr>
          <a:xfrm>
            <a:off x="3018589" y="3196803"/>
            <a:ext cx="433631" cy="42887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ZoneTexte 20">
            <a:extLst>
              <a:ext uri="{FF2B5EF4-FFF2-40B4-BE49-F238E27FC236}">
                <a16:creationId xmlns:a16="http://schemas.microsoft.com/office/drawing/2014/main" xmlns="" id="{21480E0F-9FBC-4FED-B20A-35DEC155F6BF}"/>
              </a:ext>
            </a:extLst>
          </p:cNvPr>
          <p:cNvSpPr txBox="1"/>
          <p:nvPr/>
        </p:nvSpPr>
        <p:spPr>
          <a:xfrm>
            <a:off x="2618503" y="5864987"/>
            <a:ext cx="481187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  <a:buClr>
                <a:srgbClr val="43690B"/>
              </a:buClr>
              <a:tabLst>
                <a:tab pos="1703388" algn="l"/>
              </a:tabLst>
            </a:pPr>
            <a:r>
              <a:rPr lang="en-US" altLang="fr-FR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A </a:t>
            </a:r>
            <a:r>
              <a:rPr lang="en-US" altLang="fr-FR" dirty="0">
                <a:solidFill>
                  <a:schemeClr val="accent2"/>
                </a:solidFill>
                <a:latin typeface="Trebuchet MS" panose="020B0603020202020204" pitchFamily="34" charset="0"/>
              </a:rPr>
              <a:t>multi-dimensional approach </a:t>
            </a:r>
            <a:r>
              <a:rPr lang="en-US" altLang="fr-FR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for an </a:t>
            </a:r>
            <a:r>
              <a:rPr lang="en-US" altLang="fr-FR" dirty="0">
                <a:solidFill>
                  <a:schemeClr val="accent2"/>
                </a:solidFill>
                <a:latin typeface="Trebuchet MS" panose="020B0603020202020204" pitchFamily="34" charset="0"/>
              </a:rPr>
              <a:t>holistic view</a:t>
            </a:r>
            <a:r>
              <a:rPr lang="en-US" altLang="fr-FR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 of the net environmental impact</a:t>
            </a:r>
          </a:p>
        </p:txBody>
      </p:sp>
      <p:sp>
        <p:nvSpPr>
          <p:cNvPr id="22" name="Espace réservé du texte 2">
            <a:extLst>
              <a:ext uri="{FF2B5EF4-FFF2-40B4-BE49-F238E27FC236}">
                <a16:creationId xmlns:a16="http://schemas.microsoft.com/office/drawing/2014/main" xmlns="" id="{40408177-C0FF-44B0-B882-384D1AB37CB1}"/>
              </a:ext>
            </a:extLst>
          </p:cNvPr>
          <p:cNvSpPr txBox="1">
            <a:spLocks/>
          </p:cNvSpPr>
          <p:nvPr/>
        </p:nvSpPr>
        <p:spPr>
          <a:xfrm>
            <a:off x="402118" y="6539722"/>
            <a:ext cx="9024732" cy="289000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50825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>
                <a:schemeClr val="bg2"/>
              </a:buClr>
              <a:buSzPct val="120000"/>
              <a:buFont typeface="Wingdings" panose="05000000000000000000" pitchFamily="2" charset="2"/>
              <a:buChar char="§"/>
              <a:defRPr sz="1600" kern="1200">
                <a:solidFill>
                  <a:srgbClr val="595959"/>
                </a:solidFill>
                <a:latin typeface="Trebuchet MS" panose="020B0603020202020204" pitchFamily="34" charset="0"/>
                <a:ea typeface="+mn-ea"/>
                <a:cs typeface="+mn-cs"/>
              </a:defRPr>
            </a:lvl1pPr>
            <a:lvl2pPr marL="492125" indent="-250825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chemeClr val="bg2"/>
              </a:buClr>
              <a:buFont typeface="Trebuchet MS" panose="020B0603020202020204" pitchFamily="34" charset="0"/>
              <a:buChar char="−"/>
              <a:defRPr sz="1400" kern="1200">
                <a:solidFill>
                  <a:srgbClr val="595959"/>
                </a:solidFill>
                <a:latin typeface="Trebuchet MS" panose="020B0603020202020204" pitchFamily="34" charset="0"/>
                <a:ea typeface="+mn-ea"/>
                <a:cs typeface="+mn-cs"/>
              </a:defRPr>
            </a:lvl2pPr>
            <a:lvl3pPr marL="755650" indent="-250825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chemeClr val="accent3"/>
              </a:buClr>
              <a:buFont typeface="Wingdings" panose="05000000000000000000" pitchFamily="2" charset="2"/>
              <a:buChar char="§"/>
              <a:defRPr sz="1200" kern="1200">
                <a:solidFill>
                  <a:srgbClr val="595959"/>
                </a:solidFill>
                <a:latin typeface="Trebuchet MS" panose="020B0603020202020204" pitchFamily="34" charset="0"/>
                <a:ea typeface="+mn-ea"/>
                <a:cs typeface="+mn-cs"/>
              </a:defRPr>
            </a:lvl3pPr>
            <a:lvl4pPr marL="755650" indent="-250825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chemeClr val="accent3"/>
              </a:buClr>
              <a:buFont typeface="Wingdings" panose="05000000000000000000" pitchFamily="2" charset="2"/>
              <a:buChar char="§"/>
              <a:defRPr sz="1200" kern="1200">
                <a:solidFill>
                  <a:srgbClr val="595959"/>
                </a:solidFill>
                <a:latin typeface="Trebuchet MS" panose="020B0603020202020204" pitchFamily="34" charset="0"/>
                <a:ea typeface="+mn-ea"/>
                <a:cs typeface="+mn-cs"/>
              </a:defRPr>
            </a:lvl4pPr>
            <a:lvl5pPr marL="755650" indent="-250825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chemeClr val="accent3"/>
              </a:buClr>
              <a:buFont typeface="Wingdings" panose="05000000000000000000" pitchFamily="2" charset="2"/>
              <a:buChar char="§"/>
              <a:defRPr sz="1200" kern="1200">
                <a:solidFill>
                  <a:srgbClr val="595959"/>
                </a:solidFill>
                <a:latin typeface="Trebuchet MS" panose="020B060302020202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defTabSz="914400">
              <a:buNone/>
            </a:pPr>
            <a:r>
              <a:rPr lang="en-US" sz="900" dirty="0"/>
              <a:t>Source: NEC </a:t>
            </a:r>
            <a:r>
              <a:rPr lang="el-GR" sz="900" dirty="0"/>
              <a:t>β</a:t>
            </a:r>
            <a:r>
              <a:rPr lang="fr-FR" sz="900" dirty="0"/>
              <a:t> </a:t>
            </a:r>
            <a:r>
              <a:rPr lang="en-GB" altLang="fr-FR" sz="900" dirty="0">
                <a:solidFill>
                  <a:srgbClr val="000000">
                    <a:lumMod val="65000"/>
                    <a:lumOff val="35000"/>
                  </a:srgbClr>
                </a:solidFill>
              </a:rPr>
              <a:t>Sycomore AM, </a:t>
            </a:r>
            <a:r>
              <a:rPr lang="en-GB" altLang="fr-FR" sz="900" dirty="0" err="1">
                <a:solidFill>
                  <a:srgbClr val="000000">
                    <a:lumMod val="65000"/>
                    <a:lumOff val="35000"/>
                  </a:srgbClr>
                </a:solidFill>
              </a:rPr>
              <a:t>Quantis</a:t>
            </a:r>
            <a:r>
              <a:rPr lang="en-GB" altLang="fr-FR" sz="900" dirty="0">
                <a:solidFill>
                  <a:srgbClr val="000000">
                    <a:lumMod val="65000"/>
                    <a:lumOff val="35000"/>
                  </a:srgbClr>
                </a:solidFill>
              </a:rPr>
              <a:t> and I </a:t>
            </a:r>
            <a:r>
              <a:rPr lang="en-GB" altLang="fr-FR" sz="900" dirty="0" err="1">
                <a:solidFill>
                  <a:srgbClr val="000000">
                    <a:lumMod val="65000"/>
                    <a:lumOff val="35000"/>
                  </a:srgbClr>
                </a:solidFill>
              </a:rPr>
              <a:t>Care&amp;Consult</a:t>
            </a:r>
            <a:r>
              <a:rPr lang="en-GB" sz="900" dirty="0"/>
              <a:t>, October 2018.</a:t>
            </a:r>
            <a:endParaRPr lang="en-GB" sz="900" dirty="0">
              <a:solidFill>
                <a:srgbClr val="000000">
                  <a:lumMod val="65000"/>
                  <a:lumOff val="35000"/>
                </a:srgbClr>
              </a:solidFill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xmlns="" id="{2E3BDDE5-5B99-47FF-A530-BD13BBE80D75}"/>
              </a:ext>
            </a:extLst>
          </p:cNvPr>
          <p:cNvSpPr/>
          <p:nvPr/>
        </p:nvSpPr>
        <p:spPr>
          <a:xfrm>
            <a:off x="1505656" y="5392566"/>
            <a:ext cx="2460930" cy="276999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algn="ctr"/>
            <a:r>
              <a:rPr lang="en-US" alt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Key issues for the impact domain</a:t>
            </a:r>
          </a:p>
        </p:txBody>
      </p:sp>
      <p:sp>
        <p:nvSpPr>
          <p:cNvPr id="24" name="Triangle isocèle 23">
            <a:extLst>
              <a:ext uri="{FF2B5EF4-FFF2-40B4-BE49-F238E27FC236}">
                <a16:creationId xmlns:a16="http://schemas.microsoft.com/office/drawing/2014/main" xmlns="" id="{E1D0305F-283F-4C2C-A51B-DE40D749C9F3}"/>
              </a:ext>
            </a:extLst>
          </p:cNvPr>
          <p:cNvSpPr/>
          <p:nvPr/>
        </p:nvSpPr>
        <p:spPr>
          <a:xfrm rot="5400000">
            <a:off x="2315805" y="6104613"/>
            <a:ext cx="413072" cy="192324"/>
          </a:xfrm>
          <a:prstGeom prst="triangle">
            <a:avLst/>
          </a:prstGeom>
          <a:solidFill>
            <a:schemeClr val="accent2"/>
          </a:solidFill>
          <a:ln w="12700" cap="flat" cmpd="sng" algn="ctr">
            <a:solidFill>
              <a:schemeClr val="accent2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kern="0" dirty="0">
              <a:solidFill>
                <a:prstClr val="white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959274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C82CA814-41D7-4249-AC22-33B695721401}" type="slidenum">
              <a:rPr lang="en-GB" smtClean="0"/>
              <a:pPr>
                <a:defRPr/>
              </a:pPr>
              <a:t>7</a:t>
            </a:fld>
            <a:endParaRPr lang="en-GB" dirty="0"/>
          </a:p>
        </p:txBody>
      </p:sp>
      <p:sp>
        <p:nvSpPr>
          <p:cNvPr id="3" name="Titre 55">
            <a:extLst>
              <a:ext uri="{FF2B5EF4-FFF2-40B4-BE49-F238E27FC236}">
                <a16:creationId xmlns:a16="http://schemas.microsoft.com/office/drawing/2014/main" xmlns="" id="{AB3C81BC-ADCD-4EA5-8AF1-31C22CDE92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8950" y="144463"/>
            <a:ext cx="8280400" cy="665162"/>
          </a:xfrm>
        </p:spPr>
        <p:txBody>
          <a:bodyPr/>
          <a:lstStyle/>
          <a:p>
            <a:r>
              <a:rPr lang="fr-FR" altLang="fr-FR" dirty="0" err="1">
                <a:solidFill>
                  <a:srgbClr val="000000">
                    <a:lumMod val="65000"/>
                    <a:lumOff val="35000"/>
                  </a:srgbClr>
                </a:solidFill>
              </a:rPr>
              <a:t>example</a:t>
            </a:r>
            <a:r>
              <a:rPr lang="fr-FR" altLang="fr-FR" dirty="0">
                <a:solidFill>
                  <a:srgbClr val="000000">
                    <a:lumMod val="65000"/>
                    <a:lumOff val="35000"/>
                  </a:srgbClr>
                </a:solidFill>
              </a:rPr>
              <a:t>: </a:t>
            </a:r>
            <a:r>
              <a:rPr lang="fr-FR" altLang="fr-FR" dirty="0" err="1">
                <a:solidFill>
                  <a:srgbClr val="000000">
                    <a:lumMod val="65000"/>
                    <a:lumOff val="35000"/>
                  </a:srgbClr>
                </a:solidFill>
              </a:rPr>
              <a:t>food</a:t>
            </a:r>
            <a:r>
              <a:rPr lang="fr-FR" altLang="fr-FR" dirty="0">
                <a:solidFill>
                  <a:srgbClr val="000000">
                    <a:lumMod val="65000"/>
                    <a:lumOff val="35000"/>
                  </a:srgbClr>
                </a:solidFill>
              </a:rPr>
              <a:t> </a:t>
            </a:r>
            <a:r>
              <a:rPr lang="fr-FR" altLang="fr-FR" dirty="0" err="1">
                <a:solidFill>
                  <a:srgbClr val="000000">
                    <a:lumMod val="65000"/>
                    <a:lumOff val="35000"/>
                  </a:srgbClr>
                </a:solidFill>
              </a:rPr>
              <a:t>products</a:t>
            </a:r>
            <a:endParaRPr lang="fr-FR" dirty="0"/>
          </a:p>
        </p:txBody>
      </p:sp>
      <p:sp>
        <p:nvSpPr>
          <p:cNvPr id="4" name="Espace réservé du texte 52">
            <a:extLst>
              <a:ext uri="{FF2B5EF4-FFF2-40B4-BE49-F238E27FC236}">
                <a16:creationId xmlns:a16="http://schemas.microsoft.com/office/drawing/2014/main" xmlns="" id="{53048EF3-8E69-49AA-B02D-A37333FD16FB}"/>
              </a:ext>
            </a:extLst>
          </p:cNvPr>
          <p:cNvSpPr txBox="1">
            <a:spLocks/>
          </p:cNvSpPr>
          <p:nvPr/>
        </p:nvSpPr>
        <p:spPr>
          <a:xfrm>
            <a:off x="488949" y="1001400"/>
            <a:ext cx="3487749" cy="1260000"/>
          </a:xfrm>
          <a:prstGeom prst="rect">
            <a:avLst/>
          </a:prstGeom>
        </p:spPr>
        <p:txBody>
          <a:bodyPr/>
          <a:lstStyle>
            <a:lvl1pPr marL="228600" indent="-250825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>
                <a:schemeClr val="bg2"/>
              </a:buClr>
              <a:buSzPct val="120000"/>
              <a:buFont typeface="Wingdings" panose="05000000000000000000" pitchFamily="2" charset="2"/>
              <a:buChar char="§"/>
              <a:defRPr sz="1600" kern="1200">
                <a:solidFill>
                  <a:srgbClr val="595959"/>
                </a:solidFill>
                <a:latin typeface="Trebuchet MS" panose="020B0603020202020204" pitchFamily="34" charset="0"/>
                <a:ea typeface="+mn-ea"/>
                <a:cs typeface="+mn-cs"/>
              </a:defRPr>
            </a:lvl1pPr>
            <a:lvl2pPr marL="492125" indent="-250825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chemeClr val="bg2"/>
              </a:buClr>
              <a:buFont typeface="Trebuchet MS" panose="020B0603020202020204" pitchFamily="34" charset="0"/>
              <a:buChar char="−"/>
              <a:defRPr sz="1400" kern="1200">
                <a:solidFill>
                  <a:srgbClr val="595959"/>
                </a:solidFill>
                <a:latin typeface="Trebuchet MS" panose="020B0603020202020204" pitchFamily="34" charset="0"/>
                <a:ea typeface="+mn-ea"/>
                <a:cs typeface="+mn-cs"/>
              </a:defRPr>
            </a:lvl2pPr>
            <a:lvl3pPr marL="755650" indent="-250825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chemeClr val="accent3"/>
              </a:buClr>
              <a:buFont typeface="Wingdings" panose="05000000000000000000" pitchFamily="2" charset="2"/>
              <a:buChar char="§"/>
              <a:defRPr sz="1200" kern="1200">
                <a:solidFill>
                  <a:srgbClr val="595959"/>
                </a:solidFill>
                <a:latin typeface="Trebuchet MS" panose="020B0603020202020204" pitchFamily="34" charset="0"/>
                <a:ea typeface="+mn-ea"/>
                <a:cs typeface="+mn-cs"/>
              </a:defRPr>
            </a:lvl3pPr>
            <a:lvl4pPr marL="755650" indent="-250825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chemeClr val="accent3"/>
              </a:buClr>
              <a:buFont typeface="Wingdings" panose="05000000000000000000" pitchFamily="2" charset="2"/>
              <a:buChar char="§"/>
              <a:defRPr sz="1200" kern="1200">
                <a:solidFill>
                  <a:srgbClr val="595959"/>
                </a:solidFill>
                <a:latin typeface="Trebuchet MS" panose="020B0603020202020204" pitchFamily="34" charset="0"/>
                <a:ea typeface="+mn-ea"/>
                <a:cs typeface="+mn-cs"/>
              </a:defRPr>
            </a:lvl4pPr>
            <a:lvl5pPr marL="755650" indent="-250825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1200" kern="1200">
                <a:solidFill>
                  <a:srgbClr val="595959"/>
                </a:solidFill>
                <a:latin typeface="Trebuchet MS" panose="020B060302020202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 defTabSz="914400">
              <a:buClr>
                <a:schemeClr val="accent2"/>
              </a:buClr>
              <a:buSzPct val="100000"/>
              <a:buFont typeface="Wingdings 3" panose="05040102010807070707" pitchFamily="18" charset="2"/>
              <a:buChar char="}"/>
            </a:pPr>
            <a:r>
              <a:rPr lang="fr-FR" dirty="0"/>
              <a:t>Main impacts in the value </a:t>
            </a:r>
            <a:r>
              <a:rPr lang="fr-FR" dirty="0" err="1"/>
              <a:t>chain</a:t>
            </a:r>
            <a:r>
              <a:rPr lang="fr-FR" dirty="0"/>
              <a:t>: </a:t>
            </a:r>
            <a:r>
              <a:rPr lang="fr-FR" dirty="0" err="1"/>
              <a:t>upstream</a:t>
            </a:r>
            <a:r>
              <a:rPr lang="fr-FR" dirty="0"/>
              <a:t> </a:t>
            </a:r>
          </a:p>
          <a:p>
            <a:pPr marL="285750" indent="-285750" defTabSz="914400">
              <a:buClr>
                <a:schemeClr val="accent2"/>
              </a:buClr>
              <a:buSzPct val="100000"/>
              <a:buFont typeface="Wingdings 3" panose="05040102010807070707" pitchFamily="18" charset="2"/>
              <a:buChar char="}"/>
            </a:pPr>
            <a:r>
              <a:rPr lang="fr-FR" dirty="0"/>
              <a:t>3 main environmental impacts: GHG, </a:t>
            </a:r>
            <a:r>
              <a:rPr lang="fr-FR" dirty="0" err="1"/>
              <a:t>biodiversity</a:t>
            </a:r>
            <a:r>
              <a:rPr lang="fr-FR" dirty="0"/>
              <a:t> and water</a:t>
            </a:r>
          </a:p>
          <a:p>
            <a:pPr marL="285750" indent="-285750" defTabSz="914400">
              <a:buClr>
                <a:schemeClr val="accent2"/>
              </a:buClr>
              <a:buSzPct val="100000"/>
              <a:buFont typeface="Wingdings 3" panose="05040102010807070707" pitchFamily="18" charset="2"/>
              <a:buChar char="}"/>
            </a:pPr>
            <a:r>
              <a:rPr lang="fr-FR" dirty="0"/>
              <a:t>Estimation of environmental impact per grams of </a:t>
            </a:r>
            <a:r>
              <a:rPr lang="fr-FR" dirty="0" err="1"/>
              <a:t>nutrient</a:t>
            </a:r>
            <a:endParaRPr lang="fr-FR" dirty="0"/>
          </a:p>
        </p:txBody>
      </p:sp>
      <p:grpSp>
        <p:nvGrpSpPr>
          <p:cNvPr id="5" name="Groupe 4">
            <a:extLst>
              <a:ext uri="{FF2B5EF4-FFF2-40B4-BE49-F238E27FC236}">
                <a16:creationId xmlns:a16="http://schemas.microsoft.com/office/drawing/2014/main" xmlns="" id="{38088F71-F294-46C6-B36F-6F8C26A79C5C}"/>
              </a:ext>
            </a:extLst>
          </p:cNvPr>
          <p:cNvGrpSpPr/>
          <p:nvPr/>
        </p:nvGrpSpPr>
        <p:grpSpPr>
          <a:xfrm>
            <a:off x="1298766" y="1828317"/>
            <a:ext cx="8422193" cy="4328006"/>
            <a:chOff x="1331312" y="1476628"/>
            <a:chExt cx="8422193" cy="4328006"/>
          </a:xfrm>
        </p:grpSpPr>
        <p:pic>
          <p:nvPicPr>
            <p:cNvPr id="6" name="Image 5">
              <a:extLst>
                <a:ext uri="{FF2B5EF4-FFF2-40B4-BE49-F238E27FC236}">
                  <a16:creationId xmlns:a16="http://schemas.microsoft.com/office/drawing/2014/main" xmlns="" id="{E739A145-4CCD-4C19-B8F3-FE0956D4C77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782380" y="1483713"/>
              <a:ext cx="453651" cy="389391"/>
            </a:xfrm>
            <a:prstGeom prst="rect">
              <a:avLst/>
            </a:prstGeom>
          </p:spPr>
        </p:pic>
        <p:pic>
          <p:nvPicPr>
            <p:cNvPr id="7" name="Image 6">
              <a:extLst>
                <a:ext uri="{FF2B5EF4-FFF2-40B4-BE49-F238E27FC236}">
                  <a16:creationId xmlns:a16="http://schemas.microsoft.com/office/drawing/2014/main" xmlns="" id="{557CAEF7-A135-40D8-9529-0691BE35919C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75395" y="2996149"/>
              <a:ext cx="597435" cy="272791"/>
            </a:xfrm>
            <a:prstGeom prst="rect">
              <a:avLst/>
            </a:prstGeom>
          </p:spPr>
        </p:pic>
        <p:pic>
          <p:nvPicPr>
            <p:cNvPr id="8" name="Image 7">
              <a:extLst>
                <a:ext uri="{FF2B5EF4-FFF2-40B4-BE49-F238E27FC236}">
                  <a16:creationId xmlns:a16="http://schemas.microsoft.com/office/drawing/2014/main" xmlns="" id="{B901A6B2-BB5C-4EEE-8C3E-F7E31A55ABD9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16873" y="2105094"/>
              <a:ext cx="346181" cy="494544"/>
            </a:xfrm>
            <a:prstGeom prst="rect">
              <a:avLst/>
            </a:prstGeom>
          </p:spPr>
        </p:pic>
        <p:pic>
          <p:nvPicPr>
            <p:cNvPr id="9" name="Image 8">
              <a:extLst>
                <a:ext uri="{FF2B5EF4-FFF2-40B4-BE49-F238E27FC236}">
                  <a16:creationId xmlns:a16="http://schemas.microsoft.com/office/drawing/2014/main" xmlns="" id="{2CDC1B1C-BE11-4284-B9EB-78830A46E9EA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693375" y="3260495"/>
              <a:ext cx="486436" cy="563554"/>
            </a:xfrm>
            <a:prstGeom prst="rect">
              <a:avLst/>
            </a:prstGeom>
          </p:spPr>
        </p:pic>
        <p:pic>
          <p:nvPicPr>
            <p:cNvPr id="10" name="Image 9">
              <a:extLst>
                <a:ext uri="{FF2B5EF4-FFF2-40B4-BE49-F238E27FC236}">
                  <a16:creationId xmlns:a16="http://schemas.microsoft.com/office/drawing/2014/main" xmlns="" id="{476015F6-661C-41E1-B2C6-E4F1AC0F558C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663803" y="5508040"/>
              <a:ext cx="457091" cy="293389"/>
            </a:xfrm>
            <a:prstGeom prst="rect">
              <a:avLst/>
            </a:prstGeom>
          </p:spPr>
        </p:pic>
        <p:pic>
          <p:nvPicPr>
            <p:cNvPr id="11" name="Image 10">
              <a:extLst>
                <a:ext uri="{FF2B5EF4-FFF2-40B4-BE49-F238E27FC236}">
                  <a16:creationId xmlns:a16="http://schemas.microsoft.com/office/drawing/2014/main" xmlns="" id="{9927134D-F114-450E-8BC3-9E08F650BC6C}"/>
                </a:ext>
              </a:extLst>
            </p:cNvPr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248906" y="4102650"/>
              <a:ext cx="420876" cy="405089"/>
            </a:xfrm>
            <a:prstGeom prst="rect">
              <a:avLst/>
            </a:prstGeom>
          </p:spPr>
        </p:pic>
        <p:pic>
          <p:nvPicPr>
            <p:cNvPr id="12" name="Image 11">
              <a:extLst>
                <a:ext uri="{FF2B5EF4-FFF2-40B4-BE49-F238E27FC236}">
                  <a16:creationId xmlns:a16="http://schemas.microsoft.com/office/drawing/2014/main" xmlns="" id="{2A4BB17B-103E-447C-A473-5867D5B7F210}"/>
                </a:ext>
              </a:extLst>
            </p:cNvPr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608232" y="4608728"/>
              <a:ext cx="420876" cy="405089"/>
            </a:xfrm>
            <a:prstGeom prst="rect">
              <a:avLst/>
            </a:prstGeom>
          </p:spPr>
        </p:pic>
        <p:sp>
          <p:nvSpPr>
            <p:cNvPr id="13" name="ZoneTexte 14">
              <a:extLst>
                <a:ext uri="{FF2B5EF4-FFF2-40B4-BE49-F238E27FC236}">
                  <a16:creationId xmlns:a16="http://schemas.microsoft.com/office/drawing/2014/main" xmlns="" id="{CC28A380-0D4E-4D30-B9A7-2F413BF3E398}"/>
                </a:ext>
              </a:extLst>
            </p:cNvPr>
            <p:cNvSpPr txBox="1"/>
            <p:nvPr/>
          </p:nvSpPr>
          <p:spPr>
            <a:xfrm>
              <a:off x="7236031" y="3492057"/>
              <a:ext cx="251747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fr-FR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1400" dirty="0">
                  <a:latin typeface="Trebuchet MS" panose="020B0603020202020204" pitchFamily="34" charset="0"/>
                </a:rPr>
                <a:t>Environmental performance</a:t>
              </a:r>
            </a:p>
          </p:txBody>
        </p:sp>
        <p:sp>
          <p:nvSpPr>
            <p:cNvPr id="14" name="ZoneTexte 31">
              <a:extLst>
                <a:ext uri="{FF2B5EF4-FFF2-40B4-BE49-F238E27FC236}">
                  <a16:creationId xmlns:a16="http://schemas.microsoft.com/office/drawing/2014/main" xmlns="" id="{F29056F4-35E4-484E-A0A5-FEDB80F98064}"/>
                </a:ext>
              </a:extLst>
            </p:cNvPr>
            <p:cNvSpPr txBox="1"/>
            <p:nvPr/>
          </p:nvSpPr>
          <p:spPr>
            <a:xfrm>
              <a:off x="6331042" y="2183136"/>
              <a:ext cx="252814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fr-FR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GB" sz="1200" i="1" dirty="0">
                  <a:latin typeface="Trebuchet MS" panose="020B0603020202020204" pitchFamily="34" charset="0"/>
                </a:rPr>
                <a:t>Organic veg. canned (97%)</a:t>
              </a:r>
            </a:p>
          </p:txBody>
        </p:sp>
        <p:cxnSp>
          <p:nvCxnSpPr>
            <p:cNvPr id="15" name="Connecteur droit 14">
              <a:extLst>
                <a:ext uri="{FF2B5EF4-FFF2-40B4-BE49-F238E27FC236}">
                  <a16:creationId xmlns:a16="http://schemas.microsoft.com/office/drawing/2014/main" xmlns="" id="{2DF7E623-3E14-4705-92DA-FD718915CAD6}"/>
                </a:ext>
              </a:extLst>
            </p:cNvPr>
            <p:cNvCxnSpPr>
              <a:cxnSpLocks/>
            </p:cNvCxnSpPr>
            <p:nvPr/>
          </p:nvCxnSpPr>
          <p:spPr>
            <a:xfrm>
              <a:off x="4665122" y="1958066"/>
              <a:ext cx="2268538" cy="0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Connecteur droit avec flèche 15">
              <a:extLst>
                <a:ext uri="{FF2B5EF4-FFF2-40B4-BE49-F238E27FC236}">
                  <a16:creationId xmlns:a16="http://schemas.microsoft.com/office/drawing/2014/main" xmlns="" id="{E58DA1EE-6B70-4F23-8747-4EA379317903}"/>
                </a:ext>
              </a:extLst>
            </p:cNvPr>
            <p:cNvCxnSpPr>
              <a:cxnSpLocks/>
              <a:endCxn id="13" idx="2"/>
            </p:cNvCxnSpPr>
            <p:nvPr/>
          </p:nvCxnSpPr>
          <p:spPr>
            <a:xfrm flipV="1">
              <a:off x="1530963" y="3799834"/>
              <a:ext cx="6963805" cy="45864"/>
            </a:xfrm>
            <a:prstGeom prst="straightConnector1">
              <a:avLst/>
            </a:prstGeom>
            <a:ln w="412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Connecteur droit avec flèche 16">
              <a:extLst>
                <a:ext uri="{FF2B5EF4-FFF2-40B4-BE49-F238E27FC236}">
                  <a16:creationId xmlns:a16="http://schemas.microsoft.com/office/drawing/2014/main" xmlns="" id="{8D770FEE-6D4A-49AB-8CCE-A67EF4270C4B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668001" y="1788670"/>
              <a:ext cx="0" cy="3960000"/>
            </a:xfrm>
            <a:prstGeom prst="straightConnector1">
              <a:avLst/>
            </a:prstGeom>
            <a:ln w="412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Connecteur droit 17">
              <a:extLst>
                <a:ext uri="{FF2B5EF4-FFF2-40B4-BE49-F238E27FC236}">
                  <a16:creationId xmlns:a16="http://schemas.microsoft.com/office/drawing/2014/main" xmlns="" id="{08AE3928-B029-4BFC-B3FE-F513C72A9F79}"/>
                </a:ext>
              </a:extLst>
            </p:cNvPr>
            <p:cNvCxnSpPr>
              <a:cxnSpLocks/>
            </p:cNvCxnSpPr>
            <p:nvPr/>
          </p:nvCxnSpPr>
          <p:spPr>
            <a:xfrm>
              <a:off x="1331312" y="5662301"/>
              <a:ext cx="1065273" cy="1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Connecteur droit 18">
              <a:extLst>
                <a:ext uri="{FF2B5EF4-FFF2-40B4-BE49-F238E27FC236}">
                  <a16:creationId xmlns:a16="http://schemas.microsoft.com/office/drawing/2014/main" xmlns="" id="{87AE5E34-F3A1-4FFB-B367-ABFB697770E1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396488" y="3852911"/>
              <a:ext cx="2269378" cy="1812306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Connecteur droit 19">
              <a:extLst>
                <a:ext uri="{FF2B5EF4-FFF2-40B4-BE49-F238E27FC236}">
                  <a16:creationId xmlns:a16="http://schemas.microsoft.com/office/drawing/2014/main" xmlns="" id="{B805E6A2-DDD6-403B-B0E1-FB66DB68FD96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396585" y="3875520"/>
              <a:ext cx="0" cy="1764000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ZoneTexte 33">
              <a:extLst>
                <a:ext uri="{FF2B5EF4-FFF2-40B4-BE49-F238E27FC236}">
                  <a16:creationId xmlns:a16="http://schemas.microsoft.com/office/drawing/2014/main" xmlns="" id="{D7FBDECE-D0CB-4ABC-8161-958220E5117F}"/>
                </a:ext>
              </a:extLst>
            </p:cNvPr>
            <p:cNvSpPr txBox="1"/>
            <p:nvPr/>
          </p:nvSpPr>
          <p:spPr>
            <a:xfrm>
              <a:off x="3893928" y="1476628"/>
              <a:ext cx="1529878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fr-FR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GB" sz="1600" dirty="0">
                  <a:latin typeface="Trebuchet MS" panose="020B0603020202020204" pitchFamily="34" charset="0"/>
                </a:rPr>
                <a:t>NEC</a:t>
              </a:r>
            </a:p>
          </p:txBody>
        </p:sp>
        <p:cxnSp>
          <p:nvCxnSpPr>
            <p:cNvPr id="22" name="Connecteur droit 21">
              <a:extLst>
                <a:ext uri="{FF2B5EF4-FFF2-40B4-BE49-F238E27FC236}">
                  <a16:creationId xmlns:a16="http://schemas.microsoft.com/office/drawing/2014/main" xmlns="" id="{0FAF15E6-2A4F-4201-9E10-8FB24AF7662D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665866" y="1958066"/>
              <a:ext cx="2283811" cy="1894846"/>
            </a:xfrm>
            <a:prstGeom prst="line">
              <a:avLst/>
            </a:prstGeom>
            <a:ln w="3810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ZoneTexte 31">
              <a:extLst>
                <a:ext uri="{FF2B5EF4-FFF2-40B4-BE49-F238E27FC236}">
                  <a16:creationId xmlns:a16="http://schemas.microsoft.com/office/drawing/2014/main" xmlns="" id="{6FD7D60E-B12E-47F1-B369-633CB87CA01C}"/>
                </a:ext>
              </a:extLst>
            </p:cNvPr>
            <p:cNvSpPr txBox="1"/>
            <p:nvPr/>
          </p:nvSpPr>
          <p:spPr>
            <a:xfrm>
              <a:off x="5554732" y="3061883"/>
              <a:ext cx="140194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fr-FR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GB" sz="1200" i="1" dirty="0">
                  <a:latin typeface="Trebuchet MS" panose="020B0603020202020204" pitchFamily="34" charset="0"/>
                </a:rPr>
                <a:t>Organic egg (33%)</a:t>
              </a:r>
            </a:p>
          </p:txBody>
        </p:sp>
        <p:cxnSp>
          <p:nvCxnSpPr>
            <p:cNvPr id="24" name="Connecteur droit 23">
              <a:extLst>
                <a:ext uri="{FF2B5EF4-FFF2-40B4-BE49-F238E27FC236}">
                  <a16:creationId xmlns:a16="http://schemas.microsoft.com/office/drawing/2014/main" xmlns="" id="{73393CA8-969C-4A7F-BAE3-4EAB9E565B02}"/>
                </a:ext>
              </a:extLst>
            </p:cNvPr>
            <p:cNvCxnSpPr/>
            <p:nvPr/>
          </p:nvCxnSpPr>
          <p:spPr>
            <a:xfrm>
              <a:off x="2413642" y="5554999"/>
              <a:ext cx="0" cy="144000"/>
            </a:xfrm>
            <a:prstGeom prst="line">
              <a:avLst/>
            </a:prstGeom>
            <a:ln w="28575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Connecteur droit 24">
              <a:extLst>
                <a:ext uri="{FF2B5EF4-FFF2-40B4-BE49-F238E27FC236}">
                  <a16:creationId xmlns:a16="http://schemas.microsoft.com/office/drawing/2014/main" xmlns="" id="{AD8ACA4A-33FE-4EB9-999F-46338BFA3C0F}"/>
                </a:ext>
              </a:extLst>
            </p:cNvPr>
            <p:cNvCxnSpPr/>
            <p:nvPr/>
          </p:nvCxnSpPr>
          <p:spPr>
            <a:xfrm>
              <a:off x="4366932" y="4008763"/>
              <a:ext cx="0" cy="144000"/>
            </a:xfrm>
            <a:prstGeom prst="line">
              <a:avLst/>
            </a:prstGeom>
            <a:ln w="28575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Connecteur droit 25">
              <a:extLst>
                <a:ext uri="{FF2B5EF4-FFF2-40B4-BE49-F238E27FC236}">
                  <a16:creationId xmlns:a16="http://schemas.microsoft.com/office/drawing/2014/main" xmlns="" id="{F28E140F-787D-4CFF-AF07-C1E140D3404F}"/>
                </a:ext>
              </a:extLst>
            </p:cNvPr>
            <p:cNvCxnSpPr/>
            <p:nvPr/>
          </p:nvCxnSpPr>
          <p:spPr>
            <a:xfrm>
              <a:off x="6228029" y="2478130"/>
              <a:ext cx="0" cy="144000"/>
            </a:xfrm>
            <a:prstGeom prst="line">
              <a:avLst/>
            </a:prstGeom>
            <a:ln w="28575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Connecteur droit 26">
              <a:extLst>
                <a:ext uri="{FF2B5EF4-FFF2-40B4-BE49-F238E27FC236}">
                  <a16:creationId xmlns:a16="http://schemas.microsoft.com/office/drawing/2014/main" xmlns="" id="{C6EA1129-8377-400D-B2C8-B7DC86A76010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949677" y="1976726"/>
              <a:ext cx="1367485" cy="0"/>
            </a:xfrm>
            <a:prstGeom prst="line">
              <a:avLst/>
            </a:prstGeom>
            <a:ln w="3810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ZoneTexte 31">
              <a:extLst>
                <a:ext uri="{FF2B5EF4-FFF2-40B4-BE49-F238E27FC236}">
                  <a16:creationId xmlns:a16="http://schemas.microsoft.com/office/drawing/2014/main" xmlns="" id="{F30FDAAA-96F5-4916-BC9D-F29EC4A1E0C7}"/>
                </a:ext>
              </a:extLst>
            </p:cNvPr>
            <p:cNvSpPr txBox="1"/>
            <p:nvPr/>
          </p:nvSpPr>
          <p:spPr>
            <a:xfrm>
              <a:off x="4512394" y="2549956"/>
              <a:ext cx="166784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fr-FR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GB" sz="1200" i="1" dirty="0">
                  <a:latin typeface="Trebuchet MS" panose="020B0603020202020204" pitchFamily="34" charset="0"/>
                </a:rPr>
                <a:t>Organic milk(53%)</a:t>
              </a:r>
            </a:p>
          </p:txBody>
        </p:sp>
        <p:sp>
          <p:nvSpPr>
            <p:cNvPr id="29" name="ZoneTexte 32">
              <a:extLst>
                <a:ext uri="{FF2B5EF4-FFF2-40B4-BE49-F238E27FC236}">
                  <a16:creationId xmlns:a16="http://schemas.microsoft.com/office/drawing/2014/main" xmlns="" id="{E48205DC-AFF6-441F-B764-3E4EBCDBD62D}"/>
                </a:ext>
              </a:extLst>
            </p:cNvPr>
            <p:cNvSpPr txBox="1"/>
            <p:nvPr/>
          </p:nvSpPr>
          <p:spPr>
            <a:xfrm>
              <a:off x="3049006" y="3919500"/>
              <a:ext cx="132466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fr-FR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GB" sz="1200" i="1" dirty="0">
                  <a:latin typeface="Trebuchet MS" panose="020B0603020202020204" pitchFamily="34" charset="0"/>
                </a:rPr>
                <a:t>Organic chicken (-7%)</a:t>
              </a:r>
            </a:p>
          </p:txBody>
        </p:sp>
        <p:sp>
          <p:nvSpPr>
            <p:cNvPr id="30" name="ZoneTexte 33">
              <a:extLst>
                <a:ext uri="{FF2B5EF4-FFF2-40B4-BE49-F238E27FC236}">
                  <a16:creationId xmlns:a16="http://schemas.microsoft.com/office/drawing/2014/main" xmlns="" id="{AFF0FEB7-B121-461E-A611-996EF6A5C710}"/>
                </a:ext>
              </a:extLst>
            </p:cNvPr>
            <p:cNvSpPr txBox="1"/>
            <p:nvPr/>
          </p:nvSpPr>
          <p:spPr>
            <a:xfrm>
              <a:off x="1526419" y="5373911"/>
              <a:ext cx="106527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fr-FR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GB" sz="1200" i="1" dirty="0">
                  <a:latin typeface="Trebuchet MS" panose="020B0603020202020204" pitchFamily="34" charset="0"/>
                </a:rPr>
                <a:t>Beef (-100%)</a:t>
              </a:r>
            </a:p>
          </p:txBody>
        </p:sp>
        <p:cxnSp>
          <p:nvCxnSpPr>
            <p:cNvPr id="31" name="Connecteur droit 30">
              <a:extLst>
                <a:ext uri="{FF2B5EF4-FFF2-40B4-BE49-F238E27FC236}">
                  <a16:creationId xmlns:a16="http://schemas.microsoft.com/office/drawing/2014/main" xmlns="" id="{068BFECF-C4BE-4476-B4AA-32D44DDAEA9B}"/>
                </a:ext>
              </a:extLst>
            </p:cNvPr>
            <p:cNvCxnSpPr/>
            <p:nvPr/>
          </p:nvCxnSpPr>
          <p:spPr>
            <a:xfrm>
              <a:off x="4658867" y="3731520"/>
              <a:ext cx="0" cy="144000"/>
            </a:xfrm>
            <a:prstGeom prst="line">
              <a:avLst/>
            </a:prstGeom>
            <a:ln w="28575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Connecteur droit 31">
              <a:extLst>
                <a:ext uri="{FF2B5EF4-FFF2-40B4-BE49-F238E27FC236}">
                  <a16:creationId xmlns:a16="http://schemas.microsoft.com/office/drawing/2014/main" xmlns="" id="{A954CAC5-18C1-449F-90A2-1BE8BD857FCE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935977" y="2036544"/>
              <a:ext cx="0" cy="1764000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Connecteur droit 32">
              <a:extLst>
                <a:ext uri="{FF2B5EF4-FFF2-40B4-BE49-F238E27FC236}">
                  <a16:creationId xmlns:a16="http://schemas.microsoft.com/office/drawing/2014/main" xmlns="" id="{71FD2E47-B271-4519-BF6C-73ABF73ACE6C}"/>
                </a:ext>
              </a:extLst>
            </p:cNvPr>
            <p:cNvCxnSpPr>
              <a:cxnSpLocks/>
            </p:cNvCxnSpPr>
            <p:nvPr/>
          </p:nvCxnSpPr>
          <p:spPr>
            <a:xfrm>
              <a:off x="2412664" y="5662301"/>
              <a:ext cx="2268538" cy="0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Connecteur droit 33">
              <a:extLst>
                <a:ext uri="{FF2B5EF4-FFF2-40B4-BE49-F238E27FC236}">
                  <a16:creationId xmlns:a16="http://schemas.microsoft.com/office/drawing/2014/main" xmlns="" id="{DEEA7A76-D89D-4686-981A-B19B320D8DDF}"/>
                </a:ext>
              </a:extLst>
            </p:cNvPr>
            <p:cNvCxnSpPr/>
            <p:nvPr/>
          </p:nvCxnSpPr>
          <p:spPr>
            <a:xfrm>
              <a:off x="5848196" y="2776230"/>
              <a:ext cx="0" cy="144000"/>
            </a:xfrm>
            <a:prstGeom prst="line">
              <a:avLst/>
            </a:prstGeom>
            <a:ln w="28575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5" name="ZoneTexte 31">
              <a:extLst>
                <a:ext uri="{FF2B5EF4-FFF2-40B4-BE49-F238E27FC236}">
                  <a16:creationId xmlns:a16="http://schemas.microsoft.com/office/drawing/2014/main" xmlns="" id="{5F78DEE9-A6EF-433E-BE5A-96840EB684A8}"/>
                </a:ext>
              </a:extLst>
            </p:cNvPr>
            <p:cNvSpPr txBox="1"/>
            <p:nvPr/>
          </p:nvSpPr>
          <p:spPr>
            <a:xfrm>
              <a:off x="6204320" y="2418073"/>
              <a:ext cx="213892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fr-FR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GB" sz="1200" i="1" dirty="0">
                  <a:latin typeface="Trebuchet MS" panose="020B0603020202020204" pitchFamily="34" charset="0"/>
                </a:rPr>
                <a:t>Standard veg. canned (64%)</a:t>
              </a:r>
            </a:p>
          </p:txBody>
        </p:sp>
        <p:cxnSp>
          <p:nvCxnSpPr>
            <p:cNvPr id="36" name="Connecteur droit 35">
              <a:extLst>
                <a:ext uri="{FF2B5EF4-FFF2-40B4-BE49-F238E27FC236}">
                  <a16:creationId xmlns:a16="http://schemas.microsoft.com/office/drawing/2014/main" xmlns="" id="{41E7DBF5-9555-40CE-AA9C-0D50496C9126}"/>
                </a:ext>
              </a:extLst>
            </p:cNvPr>
            <p:cNvCxnSpPr/>
            <p:nvPr/>
          </p:nvCxnSpPr>
          <p:spPr>
            <a:xfrm>
              <a:off x="5175905" y="3340493"/>
              <a:ext cx="0" cy="144000"/>
            </a:xfrm>
            <a:prstGeom prst="line">
              <a:avLst/>
            </a:prstGeom>
            <a:ln w="28575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7" name="ZoneTexte 31">
              <a:extLst>
                <a:ext uri="{FF2B5EF4-FFF2-40B4-BE49-F238E27FC236}">
                  <a16:creationId xmlns:a16="http://schemas.microsoft.com/office/drawing/2014/main" xmlns="" id="{760C5480-93ED-4F68-8DA4-DC192555E130}"/>
                </a:ext>
              </a:extLst>
            </p:cNvPr>
            <p:cNvSpPr txBox="1"/>
            <p:nvPr/>
          </p:nvSpPr>
          <p:spPr>
            <a:xfrm>
              <a:off x="5086141" y="3530282"/>
              <a:ext cx="140194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fr-FR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1200" i="1" dirty="0">
                  <a:latin typeface="Trebuchet MS" panose="020B0603020202020204" pitchFamily="34" charset="0"/>
                </a:rPr>
                <a:t>Milk (22%)</a:t>
              </a:r>
            </a:p>
          </p:txBody>
        </p:sp>
        <p:sp>
          <p:nvSpPr>
            <p:cNvPr id="38" name="Rectangle 18">
              <a:extLst>
                <a:ext uri="{FF2B5EF4-FFF2-40B4-BE49-F238E27FC236}">
                  <a16:creationId xmlns:a16="http://schemas.microsoft.com/office/drawing/2014/main" xmlns="" id="{AF0445D0-58B8-47C2-B76E-0F4AAF47186F}"/>
                </a:ext>
              </a:extLst>
            </p:cNvPr>
            <p:cNvSpPr/>
            <p:nvPr/>
          </p:nvSpPr>
          <p:spPr>
            <a:xfrm>
              <a:off x="2440758" y="2824161"/>
              <a:ext cx="1599368" cy="608445"/>
            </a:xfrm>
            <a:prstGeom prst="wedgeRectCallout">
              <a:avLst>
                <a:gd name="adj1" fmla="val 88061"/>
                <a:gd name="adj2" fmla="val 111918"/>
              </a:avLst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fr-FR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GB" sz="1200" dirty="0">
                  <a:solidFill>
                    <a:schemeClr val="tx1"/>
                  </a:solidFill>
                  <a:latin typeface="Trebuchet MS" panose="020B0603020202020204" pitchFamily="34" charset="0"/>
                </a:rPr>
                <a:t>Average footprint</a:t>
              </a:r>
            </a:p>
          </p:txBody>
        </p:sp>
        <p:sp>
          <p:nvSpPr>
            <p:cNvPr id="39" name="ZoneTexte 38">
              <a:extLst>
                <a:ext uri="{FF2B5EF4-FFF2-40B4-BE49-F238E27FC236}">
                  <a16:creationId xmlns:a16="http://schemas.microsoft.com/office/drawing/2014/main" xmlns="" id="{D54762C8-B7CE-47B3-A7C2-299D3800EB68}"/>
                </a:ext>
              </a:extLst>
            </p:cNvPr>
            <p:cNvSpPr txBox="1"/>
            <p:nvPr/>
          </p:nvSpPr>
          <p:spPr>
            <a:xfrm>
              <a:off x="4663716" y="5527635"/>
              <a:ext cx="57419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200" dirty="0">
                  <a:solidFill>
                    <a:srgbClr val="FF0000"/>
                  </a:solidFill>
                  <a:latin typeface="Trebuchet MS" panose="020B0603020202020204" pitchFamily="34" charset="0"/>
                </a:rPr>
                <a:t>-100%</a:t>
              </a:r>
            </a:p>
          </p:txBody>
        </p:sp>
        <p:sp>
          <p:nvSpPr>
            <p:cNvPr id="40" name="ZoneTexte 39">
              <a:extLst>
                <a:ext uri="{FF2B5EF4-FFF2-40B4-BE49-F238E27FC236}">
                  <a16:creationId xmlns:a16="http://schemas.microsoft.com/office/drawing/2014/main" xmlns="" id="{17B02683-9F64-477E-8613-62B729C9CD09}"/>
                </a:ext>
              </a:extLst>
            </p:cNvPr>
            <p:cNvSpPr txBox="1"/>
            <p:nvPr/>
          </p:nvSpPr>
          <p:spPr>
            <a:xfrm>
              <a:off x="4116642" y="1820383"/>
              <a:ext cx="59824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200" dirty="0">
                  <a:solidFill>
                    <a:srgbClr val="00B050"/>
                  </a:solidFill>
                  <a:latin typeface="Trebuchet MS" panose="020B0603020202020204" pitchFamily="34" charset="0"/>
                </a:rPr>
                <a:t>+100%</a:t>
              </a:r>
            </a:p>
          </p:txBody>
        </p:sp>
        <p:cxnSp>
          <p:nvCxnSpPr>
            <p:cNvPr id="41" name="Connecteur droit 40">
              <a:extLst>
                <a:ext uri="{FF2B5EF4-FFF2-40B4-BE49-F238E27FC236}">
                  <a16:creationId xmlns:a16="http://schemas.microsoft.com/office/drawing/2014/main" xmlns="" id="{1E69165C-897D-4248-A5F5-54306497E235}"/>
                </a:ext>
              </a:extLst>
            </p:cNvPr>
            <p:cNvCxnSpPr/>
            <p:nvPr/>
          </p:nvCxnSpPr>
          <p:spPr>
            <a:xfrm>
              <a:off x="5515195" y="3048871"/>
              <a:ext cx="0" cy="144000"/>
            </a:xfrm>
            <a:prstGeom prst="line">
              <a:avLst/>
            </a:prstGeom>
            <a:ln w="28575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2" name="ZoneTexte 31">
              <a:extLst>
                <a:ext uri="{FF2B5EF4-FFF2-40B4-BE49-F238E27FC236}">
                  <a16:creationId xmlns:a16="http://schemas.microsoft.com/office/drawing/2014/main" xmlns="" id="{643EDE66-D6A1-47D5-AA1D-C90949230DD7}"/>
                </a:ext>
              </a:extLst>
            </p:cNvPr>
            <p:cNvSpPr txBox="1"/>
            <p:nvPr/>
          </p:nvSpPr>
          <p:spPr>
            <a:xfrm>
              <a:off x="4618628" y="3830214"/>
              <a:ext cx="154442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fr-FR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GB" sz="1200" i="1" dirty="0">
                  <a:latin typeface="Trebuchet MS" panose="020B0603020202020204" pitchFamily="34" charset="0"/>
                </a:rPr>
                <a:t>Standard egg (0%)</a:t>
              </a:r>
            </a:p>
          </p:txBody>
        </p:sp>
        <p:sp>
          <p:nvSpPr>
            <p:cNvPr id="43" name="ZoneTexte 31">
              <a:extLst>
                <a:ext uri="{FF2B5EF4-FFF2-40B4-BE49-F238E27FC236}">
                  <a16:creationId xmlns:a16="http://schemas.microsoft.com/office/drawing/2014/main" xmlns="" id="{524B559C-1AAB-4932-BBF2-A66452E76D51}"/>
                </a:ext>
              </a:extLst>
            </p:cNvPr>
            <p:cNvSpPr txBox="1"/>
            <p:nvPr/>
          </p:nvSpPr>
          <p:spPr>
            <a:xfrm>
              <a:off x="1744068" y="4576607"/>
              <a:ext cx="190128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fr-FR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GB" sz="1200" i="1" dirty="0">
                  <a:latin typeface="Trebuchet MS" panose="020B0603020202020204" pitchFamily="34" charset="0"/>
                </a:rPr>
                <a:t>Chicken (-41%)</a:t>
              </a:r>
            </a:p>
          </p:txBody>
        </p:sp>
        <p:cxnSp>
          <p:nvCxnSpPr>
            <p:cNvPr id="44" name="Connecteur droit 43">
              <a:extLst>
                <a:ext uri="{FF2B5EF4-FFF2-40B4-BE49-F238E27FC236}">
                  <a16:creationId xmlns:a16="http://schemas.microsoft.com/office/drawing/2014/main" xmlns="" id="{582F766C-357F-4A1C-A8A7-B5C8889AC9F7}"/>
                </a:ext>
              </a:extLst>
            </p:cNvPr>
            <p:cNvCxnSpPr/>
            <p:nvPr/>
          </p:nvCxnSpPr>
          <p:spPr>
            <a:xfrm>
              <a:off x="3551385" y="4657299"/>
              <a:ext cx="0" cy="144000"/>
            </a:xfrm>
            <a:prstGeom prst="line">
              <a:avLst/>
            </a:prstGeom>
            <a:ln w="28575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Connecteur droit 44">
              <a:extLst>
                <a:ext uri="{FF2B5EF4-FFF2-40B4-BE49-F238E27FC236}">
                  <a16:creationId xmlns:a16="http://schemas.microsoft.com/office/drawing/2014/main" xmlns="" id="{E2C3A320-4E77-4399-8906-C4B91D79874B}"/>
                </a:ext>
              </a:extLst>
            </p:cNvPr>
            <p:cNvCxnSpPr/>
            <p:nvPr/>
          </p:nvCxnSpPr>
          <p:spPr>
            <a:xfrm>
              <a:off x="6837626" y="1981601"/>
              <a:ext cx="0" cy="144000"/>
            </a:xfrm>
            <a:prstGeom prst="line">
              <a:avLst/>
            </a:prstGeom>
            <a:ln w="28575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Connecteur droit 45">
              <a:extLst>
                <a:ext uri="{FF2B5EF4-FFF2-40B4-BE49-F238E27FC236}">
                  <a16:creationId xmlns:a16="http://schemas.microsoft.com/office/drawing/2014/main" xmlns="" id="{E62FA900-F70F-42B5-B53D-47A2D780DF5D}"/>
                </a:ext>
              </a:extLst>
            </p:cNvPr>
            <p:cNvCxnSpPr/>
            <p:nvPr/>
          </p:nvCxnSpPr>
          <p:spPr>
            <a:xfrm>
              <a:off x="7942002" y="1908533"/>
              <a:ext cx="0" cy="144000"/>
            </a:xfrm>
            <a:prstGeom prst="line">
              <a:avLst/>
            </a:prstGeom>
            <a:ln w="28575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7" name="ZoneTexte 31">
              <a:extLst>
                <a:ext uri="{FF2B5EF4-FFF2-40B4-BE49-F238E27FC236}">
                  <a16:creationId xmlns:a16="http://schemas.microsoft.com/office/drawing/2014/main" xmlns="" id="{0E5F3AAB-357D-4895-A73C-299B78C73D10}"/>
                </a:ext>
              </a:extLst>
            </p:cNvPr>
            <p:cNvSpPr txBox="1"/>
            <p:nvPr/>
          </p:nvSpPr>
          <p:spPr>
            <a:xfrm>
              <a:off x="7814754" y="1944782"/>
              <a:ext cx="127678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fr-FR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GB" sz="1200" i="1" dirty="0">
                  <a:latin typeface="Trebuchet MS" panose="020B0603020202020204" pitchFamily="34" charset="0"/>
                </a:rPr>
                <a:t>Organic pulses</a:t>
              </a:r>
            </a:p>
          </p:txBody>
        </p:sp>
        <p:sp>
          <p:nvSpPr>
            <p:cNvPr id="48" name="ZoneTexte 31">
              <a:extLst>
                <a:ext uri="{FF2B5EF4-FFF2-40B4-BE49-F238E27FC236}">
                  <a16:creationId xmlns:a16="http://schemas.microsoft.com/office/drawing/2014/main" xmlns="" id="{A881F697-C921-4C5F-B8F8-E8C781D1D4BE}"/>
                </a:ext>
              </a:extLst>
            </p:cNvPr>
            <p:cNvSpPr txBox="1"/>
            <p:nvPr/>
          </p:nvSpPr>
          <p:spPr>
            <a:xfrm>
              <a:off x="6782380" y="1592527"/>
              <a:ext cx="252814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fr-FR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GB" sz="1200" i="1" dirty="0">
                  <a:latin typeface="Trebuchet MS" panose="020B0603020202020204" pitchFamily="34" charset="0"/>
                </a:rPr>
                <a:t>Organic veg. unpacked</a:t>
              </a:r>
            </a:p>
          </p:txBody>
        </p:sp>
        <p:cxnSp>
          <p:nvCxnSpPr>
            <p:cNvPr id="49" name="Connecteur droit 48">
              <a:extLst>
                <a:ext uri="{FF2B5EF4-FFF2-40B4-BE49-F238E27FC236}">
                  <a16:creationId xmlns:a16="http://schemas.microsoft.com/office/drawing/2014/main" xmlns="" id="{52716C2D-7FD0-4038-BA7D-9E0F15B84E4F}"/>
                </a:ext>
              </a:extLst>
            </p:cNvPr>
            <p:cNvCxnSpPr/>
            <p:nvPr/>
          </p:nvCxnSpPr>
          <p:spPr>
            <a:xfrm>
              <a:off x="7367894" y="1910621"/>
              <a:ext cx="0" cy="144000"/>
            </a:xfrm>
            <a:prstGeom prst="line">
              <a:avLst/>
            </a:prstGeom>
            <a:ln w="28575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Connecteur droit 49">
              <a:extLst>
                <a:ext uri="{FF2B5EF4-FFF2-40B4-BE49-F238E27FC236}">
                  <a16:creationId xmlns:a16="http://schemas.microsoft.com/office/drawing/2014/main" xmlns="" id="{EEF2BA2A-1A8D-4F9F-AF36-EF6EC1FA832F}"/>
                </a:ext>
              </a:extLst>
            </p:cNvPr>
            <p:cNvCxnSpPr/>
            <p:nvPr/>
          </p:nvCxnSpPr>
          <p:spPr>
            <a:xfrm>
              <a:off x="5288549" y="3234474"/>
              <a:ext cx="0" cy="144000"/>
            </a:xfrm>
            <a:prstGeom prst="line">
              <a:avLst/>
            </a:prstGeom>
            <a:ln w="28575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1" name="ZoneTexte 31">
              <a:extLst>
                <a:ext uri="{FF2B5EF4-FFF2-40B4-BE49-F238E27FC236}">
                  <a16:creationId xmlns:a16="http://schemas.microsoft.com/office/drawing/2014/main" xmlns="" id="{42AD7A8D-21B1-4CCA-A40B-C4EBDA4449DE}"/>
                </a:ext>
              </a:extLst>
            </p:cNvPr>
            <p:cNvSpPr txBox="1"/>
            <p:nvPr/>
          </p:nvSpPr>
          <p:spPr>
            <a:xfrm>
              <a:off x="5380437" y="3285124"/>
              <a:ext cx="146571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fr-FR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1200" i="1" dirty="0">
                  <a:latin typeface="Trebuchet MS" panose="020B0603020202020204" pitchFamily="34" charset="0"/>
                </a:rPr>
                <a:t>Organic fish (24%)</a:t>
              </a:r>
            </a:p>
          </p:txBody>
        </p:sp>
      </p:grpSp>
      <p:sp>
        <p:nvSpPr>
          <p:cNvPr id="52" name="Espace réservé du texte 66">
            <a:extLst>
              <a:ext uri="{FF2B5EF4-FFF2-40B4-BE49-F238E27FC236}">
                <a16:creationId xmlns:a16="http://schemas.microsoft.com/office/drawing/2014/main" xmlns="" id="{68C008CD-EFCF-42F9-8115-2D4956E50F87}"/>
              </a:ext>
            </a:extLst>
          </p:cNvPr>
          <p:cNvSpPr txBox="1">
            <a:spLocks/>
          </p:cNvSpPr>
          <p:nvPr/>
        </p:nvSpPr>
        <p:spPr>
          <a:xfrm>
            <a:off x="392885" y="6404084"/>
            <a:ext cx="5737623" cy="301971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50825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>
                <a:schemeClr val="bg2"/>
              </a:buClr>
              <a:buSzPct val="120000"/>
              <a:buFont typeface="Wingdings" panose="05000000000000000000" pitchFamily="2" charset="2"/>
              <a:buChar char="§"/>
              <a:defRPr sz="1600" kern="1200">
                <a:solidFill>
                  <a:srgbClr val="595959"/>
                </a:solidFill>
                <a:latin typeface="Trebuchet MS" panose="020B0603020202020204" pitchFamily="34" charset="0"/>
                <a:ea typeface="+mn-ea"/>
                <a:cs typeface="+mn-cs"/>
              </a:defRPr>
            </a:lvl1pPr>
            <a:lvl2pPr marL="492125" indent="-250825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chemeClr val="bg2"/>
              </a:buClr>
              <a:buFont typeface="Trebuchet MS" panose="020B0603020202020204" pitchFamily="34" charset="0"/>
              <a:buChar char="−"/>
              <a:defRPr sz="1400" kern="1200">
                <a:solidFill>
                  <a:srgbClr val="595959"/>
                </a:solidFill>
                <a:latin typeface="Trebuchet MS" panose="020B0603020202020204" pitchFamily="34" charset="0"/>
                <a:ea typeface="+mn-ea"/>
                <a:cs typeface="+mn-cs"/>
              </a:defRPr>
            </a:lvl2pPr>
            <a:lvl3pPr marL="755650" indent="-250825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chemeClr val="accent3"/>
              </a:buClr>
              <a:buFont typeface="Wingdings" panose="05000000000000000000" pitchFamily="2" charset="2"/>
              <a:buChar char="§"/>
              <a:defRPr sz="1200" kern="1200">
                <a:solidFill>
                  <a:srgbClr val="595959"/>
                </a:solidFill>
                <a:latin typeface="Trebuchet MS" panose="020B0603020202020204" pitchFamily="34" charset="0"/>
                <a:ea typeface="+mn-ea"/>
                <a:cs typeface="+mn-cs"/>
              </a:defRPr>
            </a:lvl3pPr>
            <a:lvl4pPr marL="755650" indent="-250825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chemeClr val="accent3"/>
              </a:buClr>
              <a:buFont typeface="Wingdings" panose="05000000000000000000" pitchFamily="2" charset="2"/>
              <a:buChar char="§"/>
              <a:defRPr sz="1200" kern="1200">
                <a:solidFill>
                  <a:srgbClr val="595959"/>
                </a:solidFill>
                <a:latin typeface="Trebuchet MS" panose="020B0603020202020204" pitchFamily="34" charset="0"/>
                <a:ea typeface="+mn-ea"/>
                <a:cs typeface="+mn-cs"/>
              </a:defRPr>
            </a:lvl4pPr>
            <a:lvl5pPr marL="755650" indent="-250825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chemeClr val="accent3"/>
              </a:buClr>
              <a:buFont typeface="Wingdings" panose="05000000000000000000" pitchFamily="2" charset="2"/>
              <a:buChar char="§"/>
              <a:defRPr sz="1200" kern="1200">
                <a:solidFill>
                  <a:srgbClr val="595959"/>
                </a:solidFill>
                <a:latin typeface="Trebuchet MS" panose="020B060302020202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defTabSz="914400">
              <a:buNone/>
            </a:pPr>
            <a:r>
              <a:rPr lang="en-US" sz="900" dirty="0"/>
              <a:t>Source: </a:t>
            </a:r>
            <a:r>
              <a:rPr lang="en-US" sz="900" dirty="0" err="1"/>
              <a:t>Quantis</a:t>
            </a:r>
            <a:r>
              <a:rPr lang="en-US" sz="900" dirty="0"/>
              <a:t> and Sycomore AM calculations, 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3 main quantifiable environmental issues: GHG, biodiversity and water and main impacts during the production phase, Food &amp; Beverages framework, NEC 1.0.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1043967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C82CA814-41D7-4249-AC22-33B695721401}" type="slidenum">
              <a:rPr lang="en-GB" smtClean="0"/>
              <a:pPr>
                <a:defRPr/>
              </a:pPr>
              <a:t>8</a:t>
            </a:fld>
            <a:endParaRPr lang="en-GB" dirty="0"/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xmlns="" id="{EF31C8FE-F31E-4E62-91F0-4BB0BD25C4C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88950" y="144463"/>
            <a:ext cx="8280400" cy="6651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algn="l" eaLnBrk="1" hangingPunct="1"/>
            <a:r>
              <a:rPr lang="fr-FR" altLang="en-US" dirty="0" err="1"/>
              <a:t>delivering</a:t>
            </a:r>
            <a:r>
              <a:rPr lang="fr-FR" altLang="en-US" dirty="0"/>
              <a:t> </a:t>
            </a:r>
            <a:r>
              <a:rPr lang="fr-FR" altLang="en-US" dirty="0" err="1"/>
              <a:t>manageable</a:t>
            </a:r>
            <a:r>
              <a:rPr lang="fr-FR" altLang="en-US" dirty="0"/>
              <a:t> results</a:t>
            </a:r>
          </a:p>
        </p:txBody>
      </p:sp>
      <p:sp>
        <p:nvSpPr>
          <p:cNvPr id="4" name="Espace réservé du texte 2">
            <a:extLst>
              <a:ext uri="{FF2B5EF4-FFF2-40B4-BE49-F238E27FC236}">
                <a16:creationId xmlns:a16="http://schemas.microsoft.com/office/drawing/2014/main" xmlns="" id="{E421BF62-7839-4401-B8A5-258908395030}"/>
              </a:ext>
            </a:extLst>
          </p:cNvPr>
          <p:cNvSpPr txBox="1">
            <a:spLocks/>
          </p:cNvSpPr>
          <p:nvPr/>
        </p:nvSpPr>
        <p:spPr>
          <a:xfrm>
            <a:off x="398331" y="6415450"/>
            <a:ext cx="5359671" cy="268607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50825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>
                <a:schemeClr val="bg2"/>
              </a:buClr>
              <a:buSzPct val="120000"/>
              <a:buFont typeface="Wingdings" panose="05000000000000000000" pitchFamily="2" charset="2"/>
              <a:buChar char="§"/>
              <a:defRPr sz="1600" kern="1200">
                <a:solidFill>
                  <a:srgbClr val="595959"/>
                </a:solidFill>
                <a:latin typeface="Trebuchet MS" panose="020B0603020202020204" pitchFamily="34" charset="0"/>
                <a:ea typeface="+mn-ea"/>
                <a:cs typeface="+mn-cs"/>
              </a:defRPr>
            </a:lvl1pPr>
            <a:lvl2pPr marL="492125" indent="-250825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chemeClr val="bg2"/>
              </a:buClr>
              <a:buFont typeface="Trebuchet MS" panose="020B0603020202020204" pitchFamily="34" charset="0"/>
              <a:buChar char="−"/>
              <a:defRPr sz="1400" kern="1200">
                <a:solidFill>
                  <a:srgbClr val="595959"/>
                </a:solidFill>
                <a:latin typeface="Trebuchet MS" panose="020B0603020202020204" pitchFamily="34" charset="0"/>
                <a:ea typeface="+mn-ea"/>
                <a:cs typeface="+mn-cs"/>
              </a:defRPr>
            </a:lvl2pPr>
            <a:lvl3pPr marL="755650" indent="-250825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chemeClr val="accent3"/>
              </a:buClr>
              <a:buFont typeface="Wingdings" panose="05000000000000000000" pitchFamily="2" charset="2"/>
              <a:buChar char="§"/>
              <a:defRPr sz="1200" kern="1200">
                <a:solidFill>
                  <a:srgbClr val="595959"/>
                </a:solidFill>
                <a:latin typeface="Trebuchet MS" panose="020B0603020202020204" pitchFamily="34" charset="0"/>
                <a:ea typeface="+mn-ea"/>
                <a:cs typeface="+mn-cs"/>
              </a:defRPr>
            </a:lvl3pPr>
            <a:lvl4pPr marL="755650" indent="-250825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chemeClr val="accent3"/>
              </a:buClr>
              <a:buFont typeface="Wingdings" panose="05000000000000000000" pitchFamily="2" charset="2"/>
              <a:buChar char="§"/>
              <a:defRPr sz="1200" kern="1200">
                <a:solidFill>
                  <a:srgbClr val="595959"/>
                </a:solidFill>
                <a:latin typeface="Trebuchet MS" panose="020B0603020202020204" pitchFamily="34" charset="0"/>
                <a:ea typeface="+mn-ea"/>
                <a:cs typeface="+mn-cs"/>
              </a:defRPr>
            </a:lvl4pPr>
            <a:lvl5pPr marL="755650" indent="-250825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1200" kern="1200">
                <a:solidFill>
                  <a:srgbClr val="595959"/>
                </a:solidFill>
                <a:latin typeface="Trebuchet MS" panose="020B060302020202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defTabSz="914400">
              <a:buNone/>
            </a:pPr>
            <a:r>
              <a:rPr lang="en-US" sz="900" dirty="0"/>
              <a:t>Source: NEC 1.0 of a selection of listed equities and of MSCI Europe Net Return (reinvested dividends), calculated by</a:t>
            </a:r>
            <a:r>
              <a:rPr lang="en-GB" altLang="fr-FR" sz="900" dirty="0">
                <a:solidFill>
                  <a:srgbClr val="000000">
                    <a:lumMod val="65000"/>
                    <a:lumOff val="35000"/>
                  </a:srgbClr>
                </a:solidFill>
              </a:rPr>
              <a:t> Sycomore AM, </a:t>
            </a:r>
            <a:r>
              <a:rPr lang="en-GB" altLang="fr-FR" sz="900" dirty="0" err="1">
                <a:solidFill>
                  <a:srgbClr val="000000">
                    <a:lumMod val="65000"/>
                    <a:lumOff val="35000"/>
                  </a:srgbClr>
                </a:solidFill>
              </a:rPr>
              <a:t>Quantis</a:t>
            </a:r>
            <a:r>
              <a:rPr lang="en-GB" altLang="fr-FR" sz="900" dirty="0">
                <a:solidFill>
                  <a:srgbClr val="000000">
                    <a:lumMod val="65000"/>
                    <a:lumOff val="35000"/>
                  </a:srgbClr>
                </a:solidFill>
              </a:rPr>
              <a:t> and I </a:t>
            </a:r>
            <a:r>
              <a:rPr lang="en-GB" altLang="fr-FR" sz="900" dirty="0" err="1">
                <a:solidFill>
                  <a:srgbClr val="000000">
                    <a:lumMod val="65000"/>
                    <a:lumOff val="35000"/>
                  </a:srgbClr>
                </a:solidFill>
              </a:rPr>
              <a:t>Care&amp;Consult</a:t>
            </a:r>
            <a:r>
              <a:rPr lang="en-GB" altLang="fr-FR" sz="900" dirty="0">
                <a:solidFill>
                  <a:srgbClr val="000000">
                    <a:lumMod val="65000"/>
                    <a:lumOff val="35000"/>
                  </a:srgbClr>
                </a:solidFill>
              </a:rPr>
              <a:t> o</a:t>
            </a:r>
            <a:r>
              <a:rPr lang="en-GB" sz="900" dirty="0"/>
              <a:t>n 2017 data, October 2018.</a:t>
            </a:r>
            <a:endParaRPr lang="en-GB" sz="900" dirty="0">
              <a:solidFill>
                <a:srgbClr val="000000">
                  <a:lumMod val="65000"/>
                  <a:lumOff val="35000"/>
                </a:srgbClr>
              </a:solidFill>
            </a:endParaRPr>
          </a:p>
        </p:txBody>
      </p:sp>
      <p:cxnSp>
        <p:nvCxnSpPr>
          <p:cNvPr id="5" name="Connecteur droit 4">
            <a:extLst>
              <a:ext uri="{FF2B5EF4-FFF2-40B4-BE49-F238E27FC236}">
                <a16:creationId xmlns:a16="http://schemas.microsoft.com/office/drawing/2014/main" xmlns="" id="{BAC5E132-E9BC-409D-8BF1-0876A549852F}"/>
              </a:ext>
            </a:extLst>
          </p:cNvPr>
          <p:cNvCxnSpPr>
            <a:cxnSpLocks/>
          </p:cNvCxnSpPr>
          <p:nvPr/>
        </p:nvCxnSpPr>
        <p:spPr>
          <a:xfrm>
            <a:off x="3150398" y="5531792"/>
            <a:ext cx="0" cy="275616"/>
          </a:xfrm>
          <a:prstGeom prst="line">
            <a:avLst/>
          </a:prstGeom>
          <a:noFill/>
          <a:ln w="28575" cap="flat" cmpd="sng" algn="ctr">
            <a:solidFill>
              <a:srgbClr val="FF0000"/>
            </a:solidFill>
            <a:prstDash val="sysDot"/>
            <a:miter lim="800000"/>
          </a:ln>
          <a:effectLst/>
        </p:spPr>
      </p:cxnSp>
      <p:pic>
        <p:nvPicPr>
          <p:cNvPr id="6" name="Picture 4" descr="http://www.lafargeholcim.com/sites/lafargeholcim.com/files/logolh62_0.jpg">
            <a:extLst>
              <a:ext uri="{FF2B5EF4-FFF2-40B4-BE49-F238E27FC236}">
                <a16:creationId xmlns:a16="http://schemas.microsoft.com/office/drawing/2014/main" xmlns="" id="{837C11AC-0FAE-4C5A-A560-3050EB32F33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40836" y="2443386"/>
            <a:ext cx="1038225" cy="5524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7" name="Connecteur droit 6">
            <a:extLst>
              <a:ext uri="{FF2B5EF4-FFF2-40B4-BE49-F238E27FC236}">
                <a16:creationId xmlns:a16="http://schemas.microsoft.com/office/drawing/2014/main" xmlns="" id="{BD4F5A0F-6D4E-45A9-B3CF-D65259D8E9F2}"/>
              </a:ext>
            </a:extLst>
          </p:cNvPr>
          <p:cNvCxnSpPr>
            <a:cxnSpLocks/>
          </p:cNvCxnSpPr>
          <p:nvPr/>
        </p:nvCxnSpPr>
        <p:spPr>
          <a:xfrm>
            <a:off x="4952243" y="2319121"/>
            <a:ext cx="0" cy="3466261"/>
          </a:xfrm>
          <a:prstGeom prst="line">
            <a:avLst/>
          </a:prstGeom>
          <a:noFill/>
          <a:ln w="28575" cap="flat" cmpd="sng" algn="ctr">
            <a:solidFill>
              <a:srgbClr val="FF9999"/>
            </a:solidFill>
            <a:prstDash val="sysDot"/>
            <a:miter lim="800000"/>
          </a:ln>
          <a:effectLst/>
        </p:spPr>
      </p:cxnSp>
      <p:pic>
        <p:nvPicPr>
          <p:cNvPr id="8" name="Image 7">
            <a:extLst>
              <a:ext uri="{FF2B5EF4-FFF2-40B4-BE49-F238E27FC236}">
                <a16:creationId xmlns:a16="http://schemas.microsoft.com/office/drawing/2014/main" xmlns="" id="{163CBEA2-A201-4F30-8C78-05B94740D31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99828" y="4590014"/>
            <a:ext cx="944743" cy="580105"/>
          </a:xfrm>
          <a:prstGeom prst="rect">
            <a:avLst/>
          </a:prstGeom>
        </p:spPr>
      </p:pic>
      <p:pic>
        <p:nvPicPr>
          <p:cNvPr id="9" name="Image 8">
            <a:extLst>
              <a:ext uri="{FF2B5EF4-FFF2-40B4-BE49-F238E27FC236}">
                <a16:creationId xmlns:a16="http://schemas.microsoft.com/office/drawing/2014/main" xmlns="" id="{DA9FBCC8-707F-45B6-8285-BB3BB2172121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2802" y="3085856"/>
            <a:ext cx="1103265" cy="367755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3583AA32-D6E9-420C-AE19-DF70AFA046B0}"/>
              </a:ext>
            </a:extLst>
          </p:cNvPr>
          <p:cNvSpPr/>
          <p:nvPr/>
        </p:nvSpPr>
        <p:spPr>
          <a:xfrm>
            <a:off x="872943" y="1842220"/>
            <a:ext cx="8280400" cy="462454"/>
          </a:xfrm>
          <a:prstGeom prst="rect">
            <a:avLst/>
          </a:prstGeom>
          <a:gradFill>
            <a:gsLst>
              <a:gs pos="39000">
                <a:srgbClr val="EE9292"/>
              </a:gs>
              <a:gs pos="48000">
                <a:schemeClr val="bg1"/>
              </a:gs>
              <a:gs pos="0">
                <a:srgbClr val="FF0000"/>
              </a:gs>
              <a:gs pos="61000">
                <a:srgbClr val="70AD47">
                  <a:lumMod val="20000"/>
                  <a:lumOff val="80000"/>
                </a:srgbClr>
              </a:gs>
              <a:gs pos="100000">
                <a:srgbClr val="548235"/>
              </a:gs>
            </a:gsLst>
            <a:lin ang="0" scaled="1"/>
          </a:gradFill>
          <a:ln w="12700" cap="flat" cmpd="sng" algn="ctr">
            <a:noFill/>
            <a:prstDash val="solid"/>
            <a:miter lim="800000"/>
          </a:ln>
          <a:effectLst/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 sz="1200" kern="0" dirty="0">
              <a:solidFill>
                <a:prstClr val="black">
                  <a:lumMod val="65000"/>
                  <a:lumOff val="35000"/>
                </a:prstClr>
              </a:solidFill>
              <a:latin typeface="Trebuchet MS" panose="020B0603020202020204" pitchFamily="34" charset="0"/>
            </a:endParaRPr>
          </a:p>
        </p:txBody>
      </p:sp>
      <p:sp>
        <p:nvSpPr>
          <p:cNvPr id="11" name="ZoneTexte 3">
            <a:extLst>
              <a:ext uri="{FF2B5EF4-FFF2-40B4-BE49-F238E27FC236}">
                <a16:creationId xmlns:a16="http://schemas.microsoft.com/office/drawing/2014/main" xmlns="" id="{94D3C9B3-4311-420E-B51B-7F41EA02A7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36002" y="2049154"/>
            <a:ext cx="519113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fr-FR" altLang="fr-FR" sz="1400" b="1" dirty="0">
                <a:solidFill>
                  <a:srgbClr val="595959"/>
                </a:solidFill>
                <a:latin typeface="Trebuchet MS" panose="020B0603020202020204" pitchFamily="34" charset="0"/>
              </a:rPr>
              <a:t>0%</a:t>
            </a:r>
          </a:p>
        </p:txBody>
      </p:sp>
      <p:cxnSp>
        <p:nvCxnSpPr>
          <p:cNvPr id="12" name="Connecteur droit 11">
            <a:extLst>
              <a:ext uri="{FF2B5EF4-FFF2-40B4-BE49-F238E27FC236}">
                <a16:creationId xmlns:a16="http://schemas.microsoft.com/office/drawing/2014/main" xmlns="" id="{5FC0BA75-F7E5-43A1-8FD5-5DBDB46E64F7}"/>
              </a:ext>
            </a:extLst>
          </p:cNvPr>
          <p:cNvCxnSpPr>
            <a:cxnSpLocks/>
          </p:cNvCxnSpPr>
          <p:nvPr/>
        </p:nvCxnSpPr>
        <p:spPr>
          <a:xfrm>
            <a:off x="5019942" y="2309900"/>
            <a:ext cx="0" cy="3475480"/>
          </a:xfrm>
          <a:prstGeom prst="line">
            <a:avLst/>
          </a:prstGeom>
          <a:noFill/>
          <a:ln w="28575" cap="flat" cmpd="sng" algn="ctr">
            <a:solidFill>
              <a:sysClr val="windowText" lastClr="000000">
                <a:lumMod val="65000"/>
                <a:lumOff val="35000"/>
              </a:sysClr>
            </a:solidFill>
            <a:prstDash val="sysDot"/>
            <a:miter lim="800000"/>
          </a:ln>
          <a:effectLst/>
        </p:spPr>
      </p:cxnSp>
      <p:pic>
        <p:nvPicPr>
          <p:cNvPr id="13" name="Image 12">
            <a:extLst>
              <a:ext uri="{FF2B5EF4-FFF2-40B4-BE49-F238E27FC236}">
                <a16:creationId xmlns:a16="http://schemas.microsoft.com/office/drawing/2014/main" xmlns="" id="{276F5035-BE71-46E9-8140-08B5DD18238C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45865" y="4324680"/>
            <a:ext cx="697113" cy="419029"/>
          </a:xfrm>
          <a:prstGeom prst="rect">
            <a:avLst/>
          </a:prstGeom>
        </p:spPr>
      </p:pic>
      <p:pic>
        <p:nvPicPr>
          <p:cNvPr id="14" name="Image 15">
            <a:extLst>
              <a:ext uri="{FF2B5EF4-FFF2-40B4-BE49-F238E27FC236}">
                <a16:creationId xmlns:a16="http://schemas.microsoft.com/office/drawing/2014/main" xmlns="" id="{CC2E4322-D095-44C8-90F8-DBFCF05A497D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0000" b="5899"/>
          <a:stretch>
            <a:fillRect/>
          </a:stretch>
        </p:blipFill>
        <p:spPr bwMode="auto">
          <a:xfrm>
            <a:off x="8148364" y="2310759"/>
            <a:ext cx="929808" cy="3933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Image 14">
            <a:extLst>
              <a:ext uri="{FF2B5EF4-FFF2-40B4-BE49-F238E27FC236}">
                <a16:creationId xmlns:a16="http://schemas.microsoft.com/office/drawing/2014/main" xmlns="" id="{5DA39949-E459-4FED-967F-BA1C0AAA826E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514052" y="2807113"/>
            <a:ext cx="890414" cy="217222"/>
          </a:xfrm>
          <a:prstGeom prst="rect">
            <a:avLst/>
          </a:prstGeom>
        </p:spPr>
      </p:pic>
      <p:pic>
        <p:nvPicPr>
          <p:cNvPr id="16" name="Image 7">
            <a:extLst>
              <a:ext uri="{FF2B5EF4-FFF2-40B4-BE49-F238E27FC236}">
                <a16:creationId xmlns:a16="http://schemas.microsoft.com/office/drawing/2014/main" xmlns="" id="{C7FDDFA8-B845-4F0A-B2C2-3D863B612BD1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85851" y="2969468"/>
            <a:ext cx="619328" cy="5446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" name="Image 16">
            <a:extLst>
              <a:ext uri="{FF2B5EF4-FFF2-40B4-BE49-F238E27FC236}">
                <a16:creationId xmlns:a16="http://schemas.microsoft.com/office/drawing/2014/main" xmlns="" id="{BB1FE78F-A507-4DB1-811B-7F6FCCEA1992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90676" y="3322556"/>
            <a:ext cx="603018" cy="263349"/>
          </a:xfrm>
          <a:prstGeom prst="rect">
            <a:avLst/>
          </a:prstGeom>
        </p:spPr>
      </p:pic>
      <p:pic>
        <p:nvPicPr>
          <p:cNvPr id="18" name="Image 4">
            <a:extLst>
              <a:ext uri="{FF2B5EF4-FFF2-40B4-BE49-F238E27FC236}">
                <a16:creationId xmlns:a16="http://schemas.microsoft.com/office/drawing/2014/main" xmlns="" id="{EB9ECB0E-3A24-453B-838A-6AE25EDD4BFD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7017" y="2590485"/>
            <a:ext cx="984408" cy="2806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" name="Image 8">
            <a:extLst>
              <a:ext uri="{FF2B5EF4-FFF2-40B4-BE49-F238E27FC236}">
                <a16:creationId xmlns:a16="http://schemas.microsoft.com/office/drawing/2014/main" xmlns="" id="{6C560EC1-6426-4CD7-955E-7B4FA9F48463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9059" y="3071378"/>
            <a:ext cx="399862" cy="397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" name="Picture 2" descr="http://brasil.efeagro.com/wp-content/blogs.dir/3/files_mf/cache/th_a42a72a425c164dd4407cbac84a3d92a_JBS-logo.jpg">
            <a:extLst>
              <a:ext uri="{FF2B5EF4-FFF2-40B4-BE49-F238E27FC236}">
                <a16:creationId xmlns:a16="http://schemas.microsoft.com/office/drawing/2014/main" xmlns="" id="{79E4110F-AECE-4044-94FD-63513634C54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15" t="23133" r="3786" b="14859"/>
          <a:stretch/>
        </p:blipFill>
        <p:spPr bwMode="auto">
          <a:xfrm>
            <a:off x="1676134" y="4041691"/>
            <a:ext cx="895498" cy="4195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Image 20">
            <a:extLst>
              <a:ext uri="{FF2B5EF4-FFF2-40B4-BE49-F238E27FC236}">
                <a16:creationId xmlns:a16="http://schemas.microsoft.com/office/drawing/2014/main" xmlns="" id="{E06B5AE2-797D-4E6E-9EF2-2B059317540B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42023" y="3299594"/>
            <a:ext cx="1168228" cy="353973"/>
          </a:xfrm>
          <a:prstGeom prst="rect">
            <a:avLst/>
          </a:prstGeom>
        </p:spPr>
      </p:pic>
      <p:pic>
        <p:nvPicPr>
          <p:cNvPr id="22" name="Picture 2" descr="Southwest - link to home page">
            <a:hlinkClick r:id="rId14" tooltip="Southwest - link to home page"/>
            <a:extLst>
              <a:ext uri="{FF2B5EF4-FFF2-40B4-BE49-F238E27FC236}">
                <a16:creationId xmlns:a16="http://schemas.microsoft.com/office/drawing/2014/main" xmlns="" id="{9519C905-5620-4E22-9CB4-249EE7A4D91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5252" y="2538237"/>
            <a:ext cx="1200970" cy="1853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" name="ZoneTexte 21">
            <a:extLst>
              <a:ext uri="{FF2B5EF4-FFF2-40B4-BE49-F238E27FC236}">
                <a16:creationId xmlns:a16="http://schemas.microsoft.com/office/drawing/2014/main" xmlns="" id="{212125B0-A65F-46D3-833F-4CFF7D43E1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0044" y="2040902"/>
            <a:ext cx="87312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fr-FR" altLang="fr-FR" sz="1400" b="1" dirty="0">
                <a:solidFill>
                  <a:srgbClr val="FFFFFF"/>
                </a:solidFill>
                <a:latin typeface="Trebuchet MS" panose="020B0603020202020204" pitchFamily="34" charset="0"/>
              </a:rPr>
              <a:t>-100%</a:t>
            </a:r>
          </a:p>
        </p:txBody>
      </p:sp>
      <p:cxnSp>
        <p:nvCxnSpPr>
          <p:cNvPr id="24" name="Connecteur droit 23">
            <a:extLst>
              <a:ext uri="{FF2B5EF4-FFF2-40B4-BE49-F238E27FC236}">
                <a16:creationId xmlns:a16="http://schemas.microsoft.com/office/drawing/2014/main" xmlns="" id="{49249CAF-B6C0-4009-9B32-16FE7489F9A8}"/>
              </a:ext>
            </a:extLst>
          </p:cNvPr>
          <p:cNvCxnSpPr>
            <a:cxnSpLocks/>
            <a:endCxn id="41" idx="0"/>
          </p:cNvCxnSpPr>
          <p:nvPr/>
        </p:nvCxnSpPr>
        <p:spPr>
          <a:xfrm flipH="1">
            <a:off x="857769" y="1220283"/>
            <a:ext cx="6034" cy="4628690"/>
          </a:xfrm>
          <a:prstGeom prst="line">
            <a:avLst/>
          </a:prstGeom>
          <a:noFill/>
          <a:ln w="28575" cap="flat" cmpd="sng" algn="ctr">
            <a:solidFill>
              <a:srgbClr val="FF0000"/>
            </a:solidFill>
            <a:prstDash val="sysDot"/>
            <a:miter lim="800000"/>
          </a:ln>
          <a:effectLst/>
        </p:spPr>
      </p:cxnSp>
      <p:cxnSp>
        <p:nvCxnSpPr>
          <p:cNvPr id="25" name="Connecteur droit 24">
            <a:extLst>
              <a:ext uri="{FF2B5EF4-FFF2-40B4-BE49-F238E27FC236}">
                <a16:creationId xmlns:a16="http://schemas.microsoft.com/office/drawing/2014/main" xmlns="" id="{B34EB2AC-AD1B-4E4A-8E04-0F1A714D4FDA}"/>
              </a:ext>
            </a:extLst>
          </p:cNvPr>
          <p:cNvCxnSpPr/>
          <p:nvPr/>
        </p:nvCxnSpPr>
        <p:spPr>
          <a:xfrm>
            <a:off x="9162035" y="1213380"/>
            <a:ext cx="0" cy="4572000"/>
          </a:xfrm>
          <a:prstGeom prst="line">
            <a:avLst/>
          </a:prstGeom>
          <a:noFill/>
          <a:ln w="28575" cap="flat" cmpd="sng" algn="ctr">
            <a:solidFill>
              <a:srgbClr val="385723"/>
            </a:solidFill>
            <a:prstDash val="sysDot"/>
            <a:miter lim="800000"/>
          </a:ln>
          <a:effectLst/>
        </p:spPr>
      </p:cxnSp>
      <p:sp>
        <p:nvSpPr>
          <p:cNvPr id="26" name="ZoneTexte 21">
            <a:extLst>
              <a:ext uri="{FF2B5EF4-FFF2-40B4-BE49-F238E27FC236}">
                <a16:creationId xmlns:a16="http://schemas.microsoft.com/office/drawing/2014/main" xmlns="" id="{766B5390-2950-4E33-9FAA-AF475C111C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95518" y="2044031"/>
            <a:ext cx="977967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fr-FR" altLang="fr-FR" sz="1400" b="1" dirty="0">
                <a:solidFill>
                  <a:srgbClr val="FFFFFF"/>
                </a:solidFill>
                <a:latin typeface="Trebuchet MS" panose="020B0603020202020204" pitchFamily="34" charset="0"/>
              </a:rPr>
              <a:t>+100%</a:t>
            </a:r>
          </a:p>
        </p:txBody>
      </p:sp>
      <p:pic>
        <p:nvPicPr>
          <p:cNvPr id="27" name="Image 26">
            <a:extLst>
              <a:ext uri="{FF2B5EF4-FFF2-40B4-BE49-F238E27FC236}">
                <a16:creationId xmlns:a16="http://schemas.microsoft.com/office/drawing/2014/main" xmlns="" id="{6CE8E14E-5B2B-4408-A647-AB94BF031263}"/>
              </a:ext>
            </a:extLst>
          </p:cNvPr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21290" y="4639457"/>
            <a:ext cx="590467" cy="346472"/>
          </a:xfrm>
          <a:prstGeom prst="rect">
            <a:avLst/>
          </a:prstGeom>
        </p:spPr>
      </p:pic>
      <p:pic>
        <p:nvPicPr>
          <p:cNvPr id="28" name="Image 27">
            <a:extLst>
              <a:ext uri="{FF2B5EF4-FFF2-40B4-BE49-F238E27FC236}">
                <a16:creationId xmlns:a16="http://schemas.microsoft.com/office/drawing/2014/main" xmlns="" id="{005C6F40-6813-4959-9F05-AF24E1BF34C5}"/>
              </a:ext>
            </a:extLst>
          </p:cNvPr>
          <p:cNvPicPr>
            <a:picLocks noChangeAspect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1593" y="3933800"/>
            <a:ext cx="749321" cy="532851"/>
          </a:xfrm>
          <a:prstGeom prst="rect">
            <a:avLst/>
          </a:prstGeom>
        </p:spPr>
      </p:pic>
      <p:pic>
        <p:nvPicPr>
          <p:cNvPr id="29" name="Picture 20" descr="Résultat de recherche d'images pour &quot;bonduelle png&quot;">
            <a:extLst>
              <a:ext uri="{FF2B5EF4-FFF2-40B4-BE49-F238E27FC236}">
                <a16:creationId xmlns:a16="http://schemas.microsoft.com/office/drawing/2014/main" xmlns="" id="{50646D71-7C02-4F26-8109-A9469376C20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6780" y="3914965"/>
            <a:ext cx="944742" cy="4048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" name="Picture 18" descr="Résultat de recherche d'images pour &quot;alstom logo&quot;">
            <a:extLst>
              <a:ext uri="{FF2B5EF4-FFF2-40B4-BE49-F238E27FC236}">
                <a16:creationId xmlns:a16="http://schemas.microsoft.com/office/drawing/2014/main" xmlns="" id="{8B4B6CEC-D439-4804-AFF8-20782F54764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30403" y="5264819"/>
            <a:ext cx="845881" cy="1958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" name="Image 30">
            <a:extLst>
              <a:ext uri="{FF2B5EF4-FFF2-40B4-BE49-F238E27FC236}">
                <a16:creationId xmlns:a16="http://schemas.microsoft.com/office/drawing/2014/main" xmlns="" id="{E3087D34-89C3-42DB-A96E-ACA4FABA1703}"/>
              </a:ext>
            </a:extLst>
          </p:cNvPr>
          <p:cNvPicPr>
            <a:picLocks noChangeAspect="1"/>
          </p:cNvPicPr>
          <p:nvPr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33130" y="1080597"/>
            <a:ext cx="1324872" cy="674581"/>
          </a:xfrm>
          <a:prstGeom prst="rect">
            <a:avLst/>
          </a:prstGeom>
        </p:spPr>
      </p:pic>
      <p:sp>
        <p:nvSpPr>
          <p:cNvPr id="32" name="ZoneTexte 31">
            <a:extLst>
              <a:ext uri="{FF2B5EF4-FFF2-40B4-BE49-F238E27FC236}">
                <a16:creationId xmlns:a16="http://schemas.microsoft.com/office/drawing/2014/main" xmlns="" id="{127F34A2-9B29-4B54-B5A1-68EEDCAF0802}"/>
              </a:ext>
            </a:extLst>
          </p:cNvPr>
          <p:cNvSpPr txBox="1"/>
          <p:nvPr/>
        </p:nvSpPr>
        <p:spPr>
          <a:xfrm>
            <a:off x="867548" y="1161092"/>
            <a:ext cx="1851357" cy="535531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>
              <a:lnSpc>
                <a:spcPct val="90000"/>
              </a:lnSpc>
              <a:spcBef>
                <a:spcPts val="1000"/>
              </a:spcBef>
              <a:buClr>
                <a:srgbClr val="15ACB7"/>
              </a:buClr>
            </a:pPr>
            <a:r>
              <a:rPr lang="fr-FR" sz="1600" b="1" dirty="0">
                <a:solidFill>
                  <a:srgbClr val="FF0000"/>
                </a:solidFill>
                <a:latin typeface="Trebuchet MS" panose="020B0603020202020204" pitchFamily="34" charset="0"/>
              </a:rPr>
              <a:t>More transition </a:t>
            </a:r>
            <a:r>
              <a:rPr lang="fr-FR" sz="1600" b="1" dirty="0" err="1">
                <a:solidFill>
                  <a:srgbClr val="FF0000"/>
                </a:solidFill>
                <a:latin typeface="Trebuchet MS" panose="020B0603020202020204" pitchFamily="34" charset="0"/>
              </a:rPr>
              <a:t>risks</a:t>
            </a:r>
            <a:r>
              <a:rPr lang="fr-FR" sz="1600" b="1" dirty="0">
                <a:solidFill>
                  <a:srgbClr val="FF0000"/>
                </a:solidFill>
                <a:latin typeface="Trebuchet MS" panose="020B0603020202020204" pitchFamily="34" charset="0"/>
              </a:rPr>
              <a:t>…</a:t>
            </a:r>
          </a:p>
        </p:txBody>
      </p:sp>
      <p:sp>
        <p:nvSpPr>
          <p:cNvPr id="33" name="ZoneTexte 32">
            <a:extLst>
              <a:ext uri="{FF2B5EF4-FFF2-40B4-BE49-F238E27FC236}">
                <a16:creationId xmlns:a16="http://schemas.microsoft.com/office/drawing/2014/main" xmlns="" id="{55EC6707-B34A-4DC4-8C2A-A7DA80E42A5F}"/>
              </a:ext>
            </a:extLst>
          </p:cNvPr>
          <p:cNvSpPr txBox="1"/>
          <p:nvPr/>
        </p:nvSpPr>
        <p:spPr>
          <a:xfrm>
            <a:off x="6589819" y="1164448"/>
            <a:ext cx="2600642" cy="486287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algn="r">
              <a:lnSpc>
                <a:spcPct val="80000"/>
              </a:lnSpc>
              <a:spcBef>
                <a:spcPts val="1000"/>
              </a:spcBef>
              <a:buClr>
                <a:srgbClr val="15ACB7"/>
              </a:buClr>
            </a:pPr>
            <a:r>
              <a:rPr lang="fr-FR" sz="1600" b="1" dirty="0">
                <a:solidFill>
                  <a:srgbClr val="23620B"/>
                </a:solidFill>
                <a:latin typeface="Trebuchet MS" panose="020B0603020202020204" pitchFamily="34" charset="0"/>
              </a:rPr>
              <a:t>More </a:t>
            </a:r>
            <a:r>
              <a:rPr lang="fr-FR" sz="1600" b="1" dirty="0" err="1">
                <a:solidFill>
                  <a:srgbClr val="23620B"/>
                </a:solidFill>
                <a:latin typeface="Trebuchet MS" panose="020B0603020202020204" pitchFamily="34" charset="0"/>
              </a:rPr>
              <a:t>resilience</a:t>
            </a:r>
            <a:r>
              <a:rPr lang="fr-FR" sz="1600" b="1" dirty="0">
                <a:solidFill>
                  <a:srgbClr val="23620B"/>
                </a:solidFill>
                <a:latin typeface="Trebuchet MS" panose="020B0603020202020204" pitchFamily="34" charset="0"/>
              </a:rPr>
              <a:t> and </a:t>
            </a:r>
            <a:r>
              <a:rPr lang="fr-FR" sz="1600" b="1" dirty="0" err="1">
                <a:solidFill>
                  <a:srgbClr val="23620B"/>
                </a:solidFill>
                <a:latin typeface="Trebuchet MS" panose="020B0603020202020204" pitchFamily="34" charset="0"/>
              </a:rPr>
              <a:t>sustainable</a:t>
            </a:r>
            <a:r>
              <a:rPr lang="fr-FR" sz="1600" b="1" dirty="0">
                <a:solidFill>
                  <a:srgbClr val="23620B"/>
                </a:solidFill>
                <a:latin typeface="Trebuchet MS" panose="020B0603020202020204" pitchFamily="34" charset="0"/>
              </a:rPr>
              <a:t> </a:t>
            </a:r>
            <a:r>
              <a:rPr lang="fr-FR" sz="1600" b="1" dirty="0" err="1">
                <a:solidFill>
                  <a:srgbClr val="23620B"/>
                </a:solidFill>
                <a:latin typeface="Trebuchet MS" panose="020B0603020202020204" pitchFamily="34" charset="0"/>
              </a:rPr>
              <a:t>growth</a:t>
            </a:r>
            <a:r>
              <a:rPr lang="fr-FR" sz="1600" b="1" dirty="0">
                <a:solidFill>
                  <a:srgbClr val="23620B"/>
                </a:solidFill>
                <a:latin typeface="Trebuchet MS" panose="020B0603020202020204" pitchFamily="34" charset="0"/>
              </a:rPr>
              <a:t>…</a:t>
            </a:r>
          </a:p>
        </p:txBody>
      </p:sp>
      <p:sp>
        <p:nvSpPr>
          <p:cNvPr id="34" name="ZoneTexte 33">
            <a:extLst>
              <a:ext uri="{FF2B5EF4-FFF2-40B4-BE49-F238E27FC236}">
                <a16:creationId xmlns:a16="http://schemas.microsoft.com/office/drawing/2014/main" xmlns="" id="{7D86C855-DA92-4F6A-9862-5FE2E15DB439}"/>
              </a:ext>
            </a:extLst>
          </p:cNvPr>
          <p:cNvSpPr txBox="1"/>
          <p:nvPr/>
        </p:nvSpPr>
        <p:spPr>
          <a:xfrm>
            <a:off x="8816570" y="5848973"/>
            <a:ext cx="697113" cy="244682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>
              <a:lnSpc>
                <a:spcPct val="90000"/>
              </a:lnSpc>
              <a:spcBef>
                <a:spcPts val="1000"/>
              </a:spcBef>
              <a:buClr>
                <a:srgbClr val="15ACB7"/>
              </a:buClr>
            </a:pPr>
            <a:r>
              <a:rPr lang="fr-FR" sz="1100" b="1" dirty="0">
                <a:solidFill>
                  <a:srgbClr val="006600"/>
                </a:solidFill>
                <a:latin typeface="Trebuchet MS" panose="020B0603020202020204" pitchFamily="34" charset="0"/>
              </a:rPr>
              <a:t>+100%</a:t>
            </a:r>
          </a:p>
        </p:txBody>
      </p:sp>
      <p:cxnSp>
        <p:nvCxnSpPr>
          <p:cNvPr id="35" name="Connecteur droit 34">
            <a:extLst>
              <a:ext uri="{FF2B5EF4-FFF2-40B4-BE49-F238E27FC236}">
                <a16:creationId xmlns:a16="http://schemas.microsoft.com/office/drawing/2014/main" xmlns="" id="{9AB2BAB8-BF63-4E55-A131-2CF940B8923D}"/>
              </a:ext>
            </a:extLst>
          </p:cNvPr>
          <p:cNvCxnSpPr>
            <a:cxnSpLocks/>
          </p:cNvCxnSpPr>
          <p:nvPr/>
        </p:nvCxnSpPr>
        <p:spPr>
          <a:xfrm>
            <a:off x="6949006" y="5511336"/>
            <a:ext cx="0" cy="274044"/>
          </a:xfrm>
          <a:prstGeom prst="line">
            <a:avLst/>
          </a:prstGeom>
          <a:noFill/>
          <a:ln w="28575" cap="flat" cmpd="sng" algn="ctr">
            <a:solidFill>
              <a:srgbClr val="339966">
                <a:alpha val="72941"/>
              </a:srgbClr>
            </a:solidFill>
            <a:prstDash val="sysDot"/>
            <a:miter lim="800000"/>
          </a:ln>
          <a:effectLst/>
        </p:spPr>
      </p:cxnSp>
      <p:pic>
        <p:nvPicPr>
          <p:cNvPr id="37" name="Picture 4" descr="RÃ©sultat de recherche d'images pour &quot;logo zalando png&quot;">
            <a:extLst>
              <a:ext uri="{FF2B5EF4-FFF2-40B4-BE49-F238E27FC236}">
                <a16:creationId xmlns:a16="http://schemas.microsoft.com/office/drawing/2014/main" xmlns="" id="{2DC9AB49-B9F0-4104-874A-AC5BDC97201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489" t="35540" r="10183" b="37133"/>
          <a:stretch/>
        </p:blipFill>
        <p:spPr bwMode="auto">
          <a:xfrm>
            <a:off x="2628090" y="5210981"/>
            <a:ext cx="1066764" cy="2756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8" name="Picture 2" descr="RÃ©sultat de recherche d'images pour &quot;logo ferrari png&quot;">
            <a:extLst>
              <a:ext uri="{FF2B5EF4-FFF2-40B4-BE49-F238E27FC236}">
                <a16:creationId xmlns:a16="http://schemas.microsoft.com/office/drawing/2014/main" xmlns="" id="{6976E3DC-04E4-47E8-BD15-9B7D3AF34A0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221" t="15358" r="37365" b="15589"/>
          <a:stretch/>
        </p:blipFill>
        <p:spPr bwMode="auto">
          <a:xfrm>
            <a:off x="636304" y="4963867"/>
            <a:ext cx="462484" cy="7068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9" name="Picture 6" descr="RÃ©sultat de recherche d'images pour &quot;logo veoliapng&quot;">
            <a:extLst>
              <a:ext uri="{FF2B5EF4-FFF2-40B4-BE49-F238E27FC236}">
                <a16:creationId xmlns:a16="http://schemas.microsoft.com/office/drawing/2014/main" xmlns="" id="{8F64FE20-C702-4948-B65C-CF196BC39D1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877" t="22891" r="9516" b="24809"/>
          <a:stretch/>
        </p:blipFill>
        <p:spPr bwMode="auto">
          <a:xfrm>
            <a:off x="6450913" y="5217117"/>
            <a:ext cx="994528" cy="2633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0" name="ZoneTexte 39">
            <a:extLst>
              <a:ext uri="{FF2B5EF4-FFF2-40B4-BE49-F238E27FC236}">
                <a16:creationId xmlns:a16="http://schemas.microsoft.com/office/drawing/2014/main" xmlns="" id="{8F482BB6-A196-4CDC-9F14-AD0B36A3E055}"/>
              </a:ext>
            </a:extLst>
          </p:cNvPr>
          <p:cNvSpPr txBox="1"/>
          <p:nvPr/>
        </p:nvSpPr>
        <p:spPr>
          <a:xfrm>
            <a:off x="2851014" y="5848973"/>
            <a:ext cx="598768" cy="244682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>
              <a:lnSpc>
                <a:spcPct val="90000"/>
              </a:lnSpc>
              <a:spcBef>
                <a:spcPts val="1000"/>
              </a:spcBef>
              <a:buClr>
                <a:srgbClr val="15ACB7"/>
              </a:buClr>
            </a:pPr>
            <a:r>
              <a:rPr lang="fr-FR" sz="1100" b="1" dirty="0">
                <a:solidFill>
                  <a:srgbClr val="FF0000"/>
                </a:solidFill>
                <a:latin typeface="Trebuchet MS" panose="020B0603020202020204" pitchFamily="34" charset="0"/>
              </a:rPr>
              <a:t>-40%</a:t>
            </a:r>
          </a:p>
        </p:txBody>
      </p:sp>
      <p:sp>
        <p:nvSpPr>
          <p:cNvPr id="41" name="ZoneTexte 40">
            <a:extLst>
              <a:ext uri="{FF2B5EF4-FFF2-40B4-BE49-F238E27FC236}">
                <a16:creationId xmlns:a16="http://schemas.microsoft.com/office/drawing/2014/main" xmlns="" id="{E4C2A29A-0F09-4C64-ABFE-94FD40AF4377}"/>
              </a:ext>
            </a:extLst>
          </p:cNvPr>
          <p:cNvSpPr txBox="1"/>
          <p:nvPr/>
        </p:nvSpPr>
        <p:spPr>
          <a:xfrm>
            <a:off x="541871" y="5848973"/>
            <a:ext cx="631796" cy="244682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>
              <a:lnSpc>
                <a:spcPct val="90000"/>
              </a:lnSpc>
              <a:spcBef>
                <a:spcPts val="1000"/>
              </a:spcBef>
              <a:buClr>
                <a:srgbClr val="15ACB7"/>
              </a:buClr>
            </a:pPr>
            <a:r>
              <a:rPr lang="fr-FR" sz="1100" b="1" dirty="0">
                <a:solidFill>
                  <a:srgbClr val="FF0000"/>
                </a:solidFill>
                <a:latin typeface="Trebuchet MS" panose="020B0603020202020204" pitchFamily="34" charset="0"/>
              </a:rPr>
              <a:t>-100%</a:t>
            </a:r>
          </a:p>
        </p:txBody>
      </p:sp>
      <p:sp>
        <p:nvSpPr>
          <p:cNvPr id="42" name="ZoneTexte 41">
            <a:extLst>
              <a:ext uri="{FF2B5EF4-FFF2-40B4-BE49-F238E27FC236}">
                <a16:creationId xmlns:a16="http://schemas.microsoft.com/office/drawing/2014/main" xmlns="" id="{7B3C46BC-AF66-4064-970D-8D4142D08AF8}"/>
              </a:ext>
            </a:extLst>
          </p:cNvPr>
          <p:cNvSpPr txBox="1"/>
          <p:nvPr/>
        </p:nvSpPr>
        <p:spPr>
          <a:xfrm>
            <a:off x="6666817" y="5848973"/>
            <a:ext cx="586268" cy="244682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>
              <a:lnSpc>
                <a:spcPct val="90000"/>
              </a:lnSpc>
              <a:spcBef>
                <a:spcPts val="1000"/>
              </a:spcBef>
              <a:buClr>
                <a:srgbClr val="15ACB7"/>
              </a:buClr>
            </a:pPr>
            <a:r>
              <a:rPr lang="fr-FR" sz="1100" b="1" dirty="0">
                <a:solidFill>
                  <a:schemeClr val="accent2"/>
                </a:solidFill>
                <a:latin typeface="Trebuchet MS" panose="020B0603020202020204" pitchFamily="34" charset="0"/>
              </a:rPr>
              <a:t>+43%</a:t>
            </a:r>
          </a:p>
        </p:txBody>
      </p:sp>
      <p:sp>
        <p:nvSpPr>
          <p:cNvPr id="43" name="ZoneTexte 42">
            <a:extLst>
              <a:ext uri="{FF2B5EF4-FFF2-40B4-BE49-F238E27FC236}">
                <a16:creationId xmlns:a16="http://schemas.microsoft.com/office/drawing/2014/main" xmlns="" id="{DD1197FE-A570-4796-B64C-143CCB4B22A1}"/>
              </a:ext>
            </a:extLst>
          </p:cNvPr>
          <p:cNvSpPr txBox="1"/>
          <p:nvPr/>
        </p:nvSpPr>
        <p:spPr>
          <a:xfrm>
            <a:off x="4450540" y="5848973"/>
            <a:ext cx="1745524" cy="244682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>
              <a:lnSpc>
                <a:spcPct val="90000"/>
              </a:lnSpc>
              <a:spcBef>
                <a:spcPts val="1000"/>
              </a:spcBef>
              <a:buClr>
                <a:srgbClr val="15ACB7"/>
              </a:buClr>
            </a:pPr>
            <a:r>
              <a:rPr lang="fr-FR" sz="1100" b="1" dirty="0">
                <a:solidFill>
                  <a:srgbClr val="FF0000"/>
                </a:solidFill>
                <a:latin typeface="Trebuchet MS" panose="020B0603020202020204" pitchFamily="34" charset="0"/>
              </a:rPr>
              <a:t>-3%, MSCI Europe NR*</a:t>
            </a:r>
          </a:p>
        </p:txBody>
      </p:sp>
      <p:pic>
        <p:nvPicPr>
          <p:cNvPr id="44" name="Image 43">
            <a:extLst>
              <a:ext uri="{FF2B5EF4-FFF2-40B4-BE49-F238E27FC236}">
                <a16:creationId xmlns:a16="http://schemas.microsoft.com/office/drawing/2014/main" xmlns="" id="{D24DBB55-9DEA-481B-8CBD-875169BED58C}"/>
              </a:ext>
            </a:extLst>
          </p:cNvPr>
          <p:cNvPicPr>
            <a:picLocks noChangeAspect="1"/>
          </p:cNvPicPr>
          <p:nvPr/>
        </p:nvPicPr>
        <p:blipFill>
          <a:blip r:embed="rId24"/>
          <a:stretch>
            <a:fillRect/>
          </a:stretch>
        </p:blipFill>
        <p:spPr>
          <a:xfrm>
            <a:off x="4367719" y="3546361"/>
            <a:ext cx="336470" cy="371060"/>
          </a:xfrm>
          <a:prstGeom prst="rect">
            <a:avLst/>
          </a:prstGeom>
        </p:spPr>
      </p:pic>
      <p:pic>
        <p:nvPicPr>
          <p:cNvPr id="45" name="Picture 2" descr="Résultat de recherche d'images pour &quot;bp logo&quot;">
            <a:extLst>
              <a:ext uri="{FF2B5EF4-FFF2-40B4-BE49-F238E27FC236}">
                <a16:creationId xmlns:a16="http://schemas.microsoft.com/office/drawing/2014/main" xmlns="" id="{CD056F1C-BFC4-4345-AA8C-3AFC3702EF4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82706" y="4191337"/>
            <a:ext cx="616387" cy="5859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6" name="Image 45">
            <a:extLst>
              <a:ext uri="{FF2B5EF4-FFF2-40B4-BE49-F238E27FC236}">
                <a16:creationId xmlns:a16="http://schemas.microsoft.com/office/drawing/2014/main" xmlns="" id="{1F7A19BB-DFB6-4EA1-88AC-DF5F2BD93793}"/>
              </a:ext>
            </a:extLst>
          </p:cNvPr>
          <p:cNvPicPr>
            <a:picLocks noChangeAspect="1"/>
          </p:cNvPicPr>
          <p:nvPr/>
        </p:nvPicPr>
        <p:blipFill rotWithShape="1">
          <a:blip r:embed="rId2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003" b="16744"/>
          <a:stretch/>
        </p:blipFill>
        <p:spPr>
          <a:xfrm>
            <a:off x="6204282" y="4344934"/>
            <a:ext cx="1064467" cy="244682"/>
          </a:xfrm>
          <a:prstGeom prst="rect">
            <a:avLst/>
          </a:prstGeom>
        </p:spPr>
      </p:pic>
      <p:pic>
        <p:nvPicPr>
          <p:cNvPr id="47" name="Picture 2" descr="RÃ©sultat de recherche d'images pour &quot;getlink png&quot;">
            <a:extLst>
              <a:ext uri="{FF2B5EF4-FFF2-40B4-BE49-F238E27FC236}">
                <a16:creationId xmlns:a16="http://schemas.microsoft.com/office/drawing/2014/main" xmlns="" id="{BCCC5E06-46E0-4CE2-94E7-3CAC55DF6C4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9947" y="3162769"/>
            <a:ext cx="918999" cy="6137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8" name="Picture 8" descr="RÃ©sultat de recherche d'images pour &quot;kingspan&quot;">
            <a:extLst>
              <a:ext uri="{FF2B5EF4-FFF2-40B4-BE49-F238E27FC236}">
                <a16:creationId xmlns:a16="http://schemas.microsoft.com/office/drawing/2014/main" xmlns="" id="{3BD83C99-31A5-4D74-BBEB-53ECB35A924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72282" y="3689129"/>
            <a:ext cx="621718" cy="3419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741789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ZoneTexte 24"/>
          <p:cNvSpPr txBox="1"/>
          <p:nvPr/>
        </p:nvSpPr>
        <p:spPr>
          <a:xfrm>
            <a:off x="284185" y="1120467"/>
            <a:ext cx="8801761" cy="441068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algn="l">
              <a:lnSpc>
                <a:spcPct val="90000"/>
              </a:lnSpc>
              <a:spcBef>
                <a:spcPts val="1000"/>
              </a:spcBef>
              <a:buClr>
                <a:schemeClr val="bg2"/>
              </a:buClr>
            </a:pPr>
            <a:r>
              <a:rPr lang="en-GB" sz="2400" cap="small" dirty="0" smtClean="0">
                <a:solidFill>
                  <a:schemeClr val="accent2"/>
                </a:solidFill>
                <a:latin typeface="Trebuchet MS" panose="020B0603020202020204" pitchFamily="34" charset="0"/>
              </a:rPr>
              <a:t>universe</a:t>
            </a:r>
            <a:endParaRPr lang="en-GB" dirty="0" smtClean="0">
              <a:solidFill>
                <a:schemeClr val="accent3"/>
              </a:solidFill>
              <a:latin typeface="Trebuchet MS" panose="020B0603020202020204" pitchFamily="34" charset="0"/>
            </a:endParaRPr>
          </a:p>
        </p:txBody>
      </p:sp>
      <p:sp>
        <p:nvSpPr>
          <p:cNvPr id="8" name="Rectangle à coins arrondis 7"/>
          <p:cNvSpPr/>
          <p:nvPr/>
        </p:nvSpPr>
        <p:spPr>
          <a:xfrm>
            <a:off x="488950" y="3745862"/>
            <a:ext cx="9100253" cy="1252434"/>
          </a:xfrm>
          <a:prstGeom prst="roundRect">
            <a:avLst/>
          </a:prstGeom>
          <a:noFill/>
          <a:ln w="285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sz="1600" dirty="0">
              <a:latin typeface="Trebuchet MS" panose="020B0603020202020204" pitchFamily="34" charset="0"/>
            </a:endParaRPr>
          </a:p>
        </p:txBody>
      </p:sp>
      <p:sp>
        <p:nvSpPr>
          <p:cNvPr id="5" name="Rectangle à coins arrondis 4"/>
          <p:cNvSpPr/>
          <p:nvPr/>
        </p:nvSpPr>
        <p:spPr>
          <a:xfrm>
            <a:off x="488950" y="1614696"/>
            <a:ext cx="8572672" cy="1179319"/>
          </a:xfrm>
          <a:prstGeom prst="roundRect">
            <a:avLst/>
          </a:prstGeom>
          <a:noFill/>
          <a:ln w="285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sz="1600" dirty="0">
              <a:latin typeface="Trebuchet MS" panose="020B0603020202020204" pitchFamily="34" charset="0"/>
            </a:endParaRPr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C82CA814-41D7-4249-AC22-33B695721401}" type="slidenum">
              <a:rPr lang="en-GB" smtClean="0"/>
              <a:pPr>
                <a:defRPr/>
              </a:pPr>
              <a:t>9</a:t>
            </a:fld>
            <a:endParaRPr lang="en-GB" dirty="0"/>
          </a:p>
        </p:txBody>
      </p:sp>
      <p:sp>
        <p:nvSpPr>
          <p:cNvPr id="3" name="Titre 1">
            <a:extLst>
              <a:ext uri="{FF2B5EF4-FFF2-40B4-BE49-F238E27FC236}">
                <a16:creationId xmlns:a16="http://schemas.microsoft.com/office/drawing/2014/main" xmlns="" id="{E52D4F9A-6DC3-4BFC-A542-F986149F92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8950" y="144463"/>
            <a:ext cx="8280400" cy="665162"/>
          </a:xfrm>
        </p:spPr>
        <p:txBody>
          <a:bodyPr/>
          <a:lstStyle/>
          <a:p>
            <a:r>
              <a:rPr lang="en-GB" altLang="fr-FR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tested data set</a:t>
            </a:r>
            <a:endParaRPr lang="en-GB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2" name="Espace réservé du texte 2">
            <a:extLst>
              <a:ext uri="{FF2B5EF4-FFF2-40B4-BE49-F238E27FC236}">
                <a16:creationId xmlns:a16="http://schemas.microsoft.com/office/drawing/2014/main" xmlns="" id="{40408177-C0FF-44B0-B882-384D1AB37CB1}"/>
              </a:ext>
            </a:extLst>
          </p:cNvPr>
          <p:cNvSpPr txBox="1">
            <a:spLocks/>
          </p:cNvSpPr>
          <p:nvPr/>
        </p:nvSpPr>
        <p:spPr>
          <a:xfrm>
            <a:off x="391206" y="6524588"/>
            <a:ext cx="9024732" cy="289000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50825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>
                <a:schemeClr val="bg2"/>
              </a:buClr>
              <a:buSzPct val="120000"/>
              <a:buFont typeface="Wingdings" panose="05000000000000000000" pitchFamily="2" charset="2"/>
              <a:buChar char="§"/>
              <a:defRPr sz="1600" kern="1200">
                <a:solidFill>
                  <a:srgbClr val="595959"/>
                </a:solidFill>
                <a:latin typeface="Trebuchet MS" panose="020B0603020202020204" pitchFamily="34" charset="0"/>
                <a:ea typeface="+mn-ea"/>
                <a:cs typeface="+mn-cs"/>
              </a:defRPr>
            </a:lvl1pPr>
            <a:lvl2pPr marL="492125" indent="-250825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chemeClr val="bg2"/>
              </a:buClr>
              <a:buFont typeface="Trebuchet MS" panose="020B0603020202020204" pitchFamily="34" charset="0"/>
              <a:buChar char="−"/>
              <a:defRPr sz="1400" kern="1200">
                <a:solidFill>
                  <a:srgbClr val="595959"/>
                </a:solidFill>
                <a:latin typeface="Trebuchet MS" panose="020B0603020202020204" pitchFamily="34" charset="0"/>
                <a:ea typeface="+mn-ea"/>
                <a:cs typeface="+mn-cs"/>
              </a:defRPr>
            </a:lvl2pPr>
            <a:lvl3pPr marL="755650" indent="-250825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chemeClr val="accent3"/>
              </a:buClr>
              <a:buFont typeface="Wingdings" panose="05000000000000000000" pitchFamily="2" charset="2"/>
              <a:buChar char="§"/>
              <a:defRPr sz="1200" kern="1200">
                <a:solidFill>
                  <a:srgbClr val="595959"/>
                </a:solidFill>
                <a:latin typeface="Trebuchet MS" panose="020B0603020202020204" pitchFamily="34" charset="0"/>
                <a:ea typeface="+mn-ea"/>
                <a:cs typeface="+mn-cs"/>
              </a:defRPr>
            </a:lvl3pPr>
            <a:lvl4pPr marL="755650" indent="-250825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chemeClr val="accent3"/>
              </a:buClr>
              <a:buFont typeface="Wingdings" panose="05000000000000000000" pitchFamily="2" charset="2"/>
              <a:buChar char="§"/>
              <a:defRPr sz="1200" kern="1200">
                <a:solidFill>
                  <a:srgbClr val="595959"/>
                </a:solidFill>
                <a:latin typeface="Trebuchet MS" panose="020B0603020202020204" pitchFamily="34" charset="0"/>
                <a:ea typeface="+mn-ea"/>
                <a:cs typeface="+mn-cs"/>
              </a:defRPr>
            </a:lvl4pPr>
            <a:lvl5pPr marL="755650" indent="-250825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chemeClr val="accent3"/>
              </a:buClr>
              <a:buFont typeface="Wingdings" panose="05000000000000000000" pitchFamily="2" charset="2"/>
              <a:buChar char="§"/>
              <a:defRPr sz="1200" kern="1200">
                <a:solidFill>
                  <a:srgbClr val="595959"/>
                </a:solidFill>
                <a:latin typeface="Trebuchet MS" panose="020B060302020202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defTabSz="914400">
              <a:buNone/>
            </a:pPr>
            <a:r>
              <a:rPr lang="en-GB" sz="9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Source: NEC β </a:t>
            </a:r>
            <a:r>
              <a:rPr lang="en-GB" altLang="fr-FR" sz="9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Sycomore AM, </a:t>
            </a:r>
            <a:r>
              <a:rPr lang="en-GB" altLang="fr-FR" sz="9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Quantis</a:t>
            </a:r>
            <a:r>
              <a:rPr lang="en-GB" altLang="fr-FR" sz="9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and I </a:t>
            </a:r>
            <a:r>
              <a:rPr lang="en-GB" altLang="fr-FR" sz="9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Care&amp;Consult</a:t>
            </a:r>
            <a:r>
              <a:rPr lang="en-GB" sz="9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, October 2018.</a:t>
            </a:r>
            <a:endParaRPr lang="en-GB" sz="9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13633" y="1737354"/>
            <a:ext cx="8463350" cy="9684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lnSpc>
                <a:spcPct val="90000"/>
              </a:lnSpc>
              <a:spcBef>
                <a:spcPts val="1000"/>
              </a:spcBef>
              <a:buClr>
                <a:schemeClr val="accent2"/>
              </a:buClr>
              <a:buFont typeface="Wingdings 3" panose="05040102010807070707" pitchFamily="18" charset="2"/>
              <a:buChar char="}"/>
            </a:pPr>
            <a:r>
              <a:rPr lang="en-GB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Companies in the </a:t>
            </a:r>
            <a:r>
              <a:rPr lang="en-GB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Stoxx</a:t>
            </a:r>
            <a:r>
              <a:rPr lang="en-GB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 Europe 600 (all market capitalization </a:t>
            </a:r>
            <a:r>
              <a:rPr lang="en-GB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accross</a:t>
            </a:r>
            <a:r>
              <a:rPr lang="en-GB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 17 countries) which have a NEC score (570 companies)</a:t>
            </a:r>
          </a:p>
          <a:p>
            <a:pPr marL="285750" lvl="0" indent="-285750">
              <a:lnSpc>
                <a:spcPct val="90000"/>
              </a:lnSpc>
              <a:spcBef>
                <a:spcPts val="1000"/>
              </a:spcBef>
              <a:buClr>
                <a:schemeClr val="accent2"/>
              </a:buClr>
              <a:buFont typeface="Wingdings 3" panose="05040102010807070707" pitchFamily="18" charset="2"/>
              <a:buChar char="}"/>
            </a:pPr>
            <a:r>
              <a:rPr lang="en-GB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Testing period of 1 year / 3 years  / 5 years</a:t>
            </a:r>
            <a:endParaRPr lang="en-GB" dirty="0">
              <a:solidFill>
                <a:schemeClr val="tx1">
                  <a:lumMod val="65000"/>
                  <a:lumOff val="35000"/>
                </a:schemeClr>
              </a:solidFill>
              <a:latin typeface="Trebuchet MS" panose="020B060302020202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45809" y="3243268"/>
            <a:ext cx="1879041" cy="4247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90000"/>
              </a:lnSpc>
              <a:spcBef>
                <a:spcPts val="1000"/>
              </a:spcBef>
              <a:buClr>
                <a:schemeClr val="bg2"/>
              </a:buClr>
            </a:pPr>
            <a:r>
              <a:rPr lang="en-GB" sz="2400" cap="small" dirty="0" smtClean="0">
                <a:solidFill>
                  <a:schemeClr val="accent2"/>
                </a:solidFill>
                <a:latin typeface="Trebuchet MS" panose="020B0603020202020204" pitchFamily="34" charset="0"/>
              </a:rPr>
              <a:t>methodology</a:t>
            </a:r>
            <a:endParaRPr lang="en-GB" sz="2400" cap="small" dirty="0">
              <a:solidFill>
                <a:schemeClr val="accent2"/>
              </a:solidFill>
              <a:latin typeface="Trebuchet MS" panose="020B0603020202020204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13633" y="3823724"/>
            <a:ext cx="8802305" cy="10967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90000"/>
              </a:lnSpc>
              <a:spcBef>
                <a:spcPts val="1000"/>
              </a:spcBef>
              <a:buClr>
                <a:schemeClr val="accent2"/>
              </a:buClr>
              <a:buFont typeface="Wingdings 3" panose="05040102010807070707" pitchFamily="18" charset="2"/>
              <a:buChar char="}"/>
            </a:pPr>
            <a:r>
              <a:rPr lang="en-GB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Extraction of the weekly close prices</a:t>
            </a:r>
          </a:p>
          <a:p>
            <a:pPr marL="285750" indent="-285750">
              <a:lnSpc>
                <a:spcPct val="90000"/>
              </a:lnSpc>
              <a:spcBef>
                <a:spcPts val="1000"/>
              </a:spcBef>
              <a:buClr>
                <a:schemeClr val="accent2"/>
              </a:buClr>
              <a:buFont typeface="Wingdings 3" panose="05040102010807070707" pitchFamily="18" charset="2"/>
              <a:buChar char="}"/>
            </a:pPr>
            <a:r>
              <a:rPr lang="en-GB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Risk/Performance analysis on different strategies and different time frames</a:t>
            </a:r>
          </a:p>
          <a:p>
            <a:pPr marL="285750" indent="-285750">
              <a:lnSpc>
                <a:spcPct val="90000"/>
              </a:lnSpc>
              <a:spcBef>
                <a:spcPts val="1000"/>
              </a:spcBef>
              <a:buClr>
                <a:schemeClr val="accent2"/>
              </a:buClr>
              <a:buFont typeface="Wingdings 3" panose="05040102010807070707" pitchFamily="18" charset="2"/>
              <a:buChar char="}"/>
            </a:pPr>
            <a:r>
              <a:rPr lang="en-GB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NEC scores computed from June 2017 to February 2018, mainly with 2016 data</a:t>
            </a:r>
            <a:endParaRPr lang="en-GB" dirty="0">
              <a:solidFill>
                <a:schemeClr val="tx1">
                  <a:lumMod val="65000"/>
                  <a:lumOff val="35000"/>
                </a:schemeClr>
              </a:solidFill>
              <a:latin typeface="Trebuchet MS" panose="020B0603020202020204" pitchFamily="34" charset="0"/>
            </a:endParaRP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xmlns="" id="{21480E0F-9FBC-4FED-B20A-35DEC155F6BF}"/>
              </a:ext>
            </a:extLst>
          </p:cNvPr>
          <p:cNvSpPr txBox="1"/>
          <p:nvPr/>
        </p:nvSpPr>
        <p:spPr>
          <a:xfrm>
            <a:off x="2343898" y="5963712"/>
            <a:ext cx="53903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  <a:buClr>
                <a:srgbClr val="43690B"/>
              </a:buClr>
              <a:tabLst>
                <a:tab pos="1703388" algn="l"/>
              </a:tabLst>
            </a:pPr>
            <a:r>
              <a:rPr lang="en-US" altLang="fr-FR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A </a:t>
            </a:r>
            <a:r>
              <a:rPr lang="en-US" altLang="fr-FR" sz="2000" dirty="0" smtClean="0">
                <a:solidFill>
                  <a:schemeClr val="accent2"/>
                </a:solidFill>
                <a:latin typeface="Trebuchet MS" panose="020B0603020202020204" pitchFamily="34" charset="0"/>
              </a:rPr>
              <a:t>company data </a:t>
            </a:r>
            <a:r>
              <a:rPr lang="en-US" altLang="fr-FR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centered on a </a:t>
            </a:r>
            <a:r>
              <a:rPr lang="en-US" altLang="fr-FR" sz="2000" dirty="0" smtClean="0">
                <a:solidFill>
                  <a:schemeClr val="accent2"/>
                </a:solidFill>
                <a:latin typeface="Trebuchet MS" panose="020B0603020202020204" pitchFamily="34" charset="0"/>
              </a:rPr>
              <a:t>2016 picture</a:t>
            </a:r>
            <a:endParaRPr lang="en-US" altLang="fr-FR" sz="2000" dirty="0">
              <a:solidFill>
                <a:schemeClr val="accent2"/>
              </a:solidFill>
              <a:latin typeface="Trebuchet MS" panose="020B0603020202020204" pitchFamily="34" charset="0"/>
            </a:endParaRPr>
          </a:p>
        </p:txBody>
      </p:sp>
      <p:sp>
        <p:nvSpPr>
          <p:cNvPr id="13" name="Triangle isocèle 12">
            <a:extLst>
              <a:ext uri="{FF2B5EF4-FFF2-40B4-BE49-F238E27FC236}">
                <a16:creationId xmlns:a16="http://schemas.microsoft.com/office/drawing/2014/main" xmlns="" id="{E1D0305F-283F-4C2C-A51B-DE40D749C9F3}"/>
              </a:ext>
            </a:extLst>
          </p:cNvPr>
          <p:cNvSpPr/>
          <p:nvPr/>
        </p:nvSpPr>
        <p:spPr>
          <a:xfrm rot="5400000">
            <a:off x="1985599" y="6104613"/>
            <a:ext cx="413072" cy="192324"/>
          </a:xfrm>
          <a:prstGeom prst="triangle">
            <a:avLst/>
          </a:prstGeom>
          <a:solidFill>
            <a:schemeClr val="accent2"/>
          </a:solidFill>
          <a:ln w="12700" cap="flat" cmpd="sng" algn="ctr">
            <a:solidFill>
              <a:schemeClr val="accent2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kern="0" dirty="0">
              <a:solidFill>
                <a:prstClr val="white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007464265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UPSLIDETOCALGOID" val="Standard"/>
  <p:tag name="UPSLIDETOCMASTERID" val="TOC thematic7 12 2017"/>
  <p:tag name="UPSLIDETOCMASTERNAME" val="TOC thematic"/>
  <p:tag name="UPSLIDETOCMASTERLASTEDITIONDATE" val="636354775954549237"/>
  <p:tag name="UPSLIDETOCOPTIONS" val="&lt;?xml version=&quot;1.0&quot; encoding=&quot;utf-16&quot;?&gt;&#10;&lt;TocContentOptions xmlns:xsi=&quot;http://www.w3.org/2001/XMLSchema-instance&quot; xmlns:xsd=&quot;http://www.w3.org/2001/XMLSchema&quot;&gt;&#10;  &lt;TocSlidesOptions&gt;&#10;    &lt;ContainsSubSectionTitles&gt;false&lt;/ContainsSubSectionTitles&gt;&#10;    &lt;ContainsSlideTitles&gt;false&lt;/ContainsSlideTitles&gt;&#10;    &lt;ContainsParentLessSlidesTitles&gt;false&lt;/ContainsParentLessSlidesTitles&gt;&#10;    &lt;ContainsPrentLessSubsections&gt;true&lt;/ContainsPrentLessSubsections&gt;&#10;    &lt;ContainsAppendix&gt;true&lt;/ContainsAppendix&gt;&#10;    &lt;ContainsUnNumberedSections&gt;true&lt;/ContainsUnNumberedSections&gt;&#10;    &lt;SlideTitle /&gt;&#10;  &lt;/TocSlidesOptions&gt;&#10;  &lt;SectionSlideOptions&gt;&#10;    &lt;ContainsOwnSubSection&gt;false&lt;/ContainsOwnSubSection&gt;&#10;    &lt;ContainsOwnSlide&gt;false&lt;/ContainsOwnSlide&gt;&#10;    &lt;ContainsOtherSections&gt;true&lt;/ContainsOtherSections&gt;&#10;    &lt;ContainsOthersSubsection&gt;false&lt;/ContainsOthersSubsection&gt;&#10;    &lt;containsAppendix&gt;true&lt;/containsAppendix&gt;&#10;    &lt;containsUnnumberedSections&gt;true&lt;/containsUnnumberedSections&gt;&#10;    &lt;SlideTitle /&gt;&#10;  &lt;/SectionSlideOptions&gt;&#10;  &lt;SubSectionSlideOptions&gt;&#10;    &lt;ContainsOtherSubsections&gt;false&lt;/ContainsOtherSubsections&gt;&#10;    &lt;ContainsOwnSlides&gt;false&lt;/ContainsOwnSlides&gt;&#10;    &lt;ContainsParentSection&gt;true&lt;/ContainsParentSection&gt;&#10;    &lt;ContainsOtherSections&gt;false&lt;/ContainsOtherSections&gt;&#10;    &lt;containsAppendix&gt;false&lt;/containsAppendix&gt;&#10;    &lt;containsUnnumberedSections&gt;true&lt;/containsUnnumberedSections&gt;&#10;    &lt;SlideTitle /&gt;&#10;  &lt;/SubSectionSlideOptions&gt;&#10;  &lt;UsedSlideLayouts&gt;&#10;    &lt;TocSlidesLayout&gt;&#10;      &lt;DesignName&gt;Sycomore&lt;/DesignName&gt;&#10;      &lt;LayoutName&gt;Titre de section&lt;/LayoutName&gt;&#10;    &lt;/TocSlidesLayout&gt;&#10;    &lt;SectionLayout&gt;&#10;      &lt;DesignName&gt;Sycomore&lt;/DesignName&gt;&#10;      &lt;LayoutName&gt;Titre de section&lt;/LayoutName&gt;&#10;    &lt;/SectionLayout&gt;&#10;    &lt;SubsectionLayout&gt;&#10;      &lt;DesignName&gt;Sycomore&lt;/DesignName&gt;&#10;      &lt;LayoutName&gt;Titre de section&lt;/LayoutName&gt;&#10;    &lt;/SubsectionLayout&gt;&#10;    &lt;TitleSliLayout&gt;&#10;      &lt;DesignName&gt;Sycomore&lt;/DesignName&gt;&#10;      &lt;LayoutName&gt;Diapositive de titre&lt;/LayoutName&gt;&#10;    &lt;/TitleSliLayout&gt;&#10;  &lt;/UsedSlideLayouts&gt;&#10;  &lt;ActiveReminders /&gt;&#10;  &lt;CustomAlgoOptions&gt;&#10;    &lt;CustomBaseAlgoOptions&gt;&#10;      &lt;UseSlideTitleAsSubSectionMarker&gt;false&lt;/UseSlideTitleAsSubSectionMarker&gt;&#10;      &lt;SlideTitleAsSectionMarker&gt;&#10;        &lt;UseTitleAsReminder&gt;false&lt;/UseTitleAsReminder&gt;&#10;      &lt;/SlideTitleAsSectionMarker&gt;&#10;      &lt;ShowSectionNums&gt;false&lt;/ShowSectionNums&gt;&#10;      &lt;ShowSlideIndex&gt;true&lt;/ShowSlideIndex&gt;&#10;      &lt;myColorOfNonCurrentItems&gt;&#10;        &lt;UseFixedColor&gt;true&lt;/UseFixedColor&gt;&#10;        &lt;R&gt;89&lt;/R&gt;&#10;        &lt;G&gt;89&lt;/G&gt;&#10;        &lt;B&gt;89&lt;/B&gt;&#10;      &lt;/myColorOfNonCurrentItems&gt;&#10;      &lt;currentItemFormat&gt;&#10;        &lt;UseBanner&gt;false&lt;/UseBanner&gt;&#10;        &lt;BannerFillR&gt;240&lt;/BannerFillR&gt;&#10;        &lt;BannerFillG&gt;240&lt;/BannerFillG&gt;&#10;        &lt;BannerFillB&gt;240&lt;/BannerFillB&gt;&#10;        &lt;ForceBold&gt;false&lt;/ForceBold&gt;&#10;        &lt;ApplyToSubSections&gt;false&lt;/ApplyToSubSections&gt;&#10;        &lt;ApplyToSectionsOnSubSectionDividers&gt;false&lt;/ApplyToSectionsOnSubSectionDividers&gt;&#10;        &lt;UseSubSecSpecificBanner&gt;true&lt;/UseSubSecSpecificBanner&gt;&#10;        &lt;SubSecBannerFillR&gt;240&lt;/SubSecBannerFillR&gt;&#10;        &lt;SubSecBannerFillG&gt;240&lt;/SubSecBannerFillG&gt;&#10;        &lt;SubSecBannerFillB&gt;240&lt;/SubSecBannerFillB&gt;&#10;      &lt;/currentItemFormat&gt;&#10;      &lt;nonCurrentItemAttenuation&gt;&#10;        &lt;Shading&gt;1&lt;/Shading&gt;&#10;      &lt;/nonCurrentItemAttenuation&gt;&#10;      &lt;ForceDisplayTOCOnTwocolumns&gt;false&lt;/ForceDisplayTOCOnTwocolumns&gt;&#10;      &lt;DisplayTOCOnTwocolumns&gt;true&lt;/DisplayTOCOnTwocolumns&gt;&#10;      &lt;Scripts&gt;&#10;        &lt;BeforeSubSecTitle /&gt;&#10;        &lt;BeforeSlideIndex /&gt;&#10;        &lt;AfterSecNum /&gt;&#10;        &lt;BeforeSecNum /&gt;&#10;        &lt;AfterSubSecNum /&gt;&#10;        &lt;BeforeSubSecNum /&gt;&#10;      &lt;/Scripts&gt;&#10;      &lt;Lines&gt;&#10;        &lt;UseLineBelowSections&gt;false&lt;/UseLineBelowSections&gt;&#10;        &lt;LineBelowSection&gt;&#10;          &lt;XOffset&gt;0&lt;/XOffset&gt;&#10;          &lt;YOffset&gt;0&lt;/YOffset&gt;&#10;          &lt;Weight&gt;1&lt;/Weight&gt;&#10;          &lt;R&gt;236&lt;/R&gt;&#10;          &lt;G&gt;119&lt;/G&gt;&#10;          &lt;B&gt;2&lt;/B&gt;&#10;          &lt;LineStyle&gt;1&lt;/LineStyle&gt;&#10;        &lt;/LineBelowSection&gt;&#10;      &lt;/Lines&gt;&#10;      &lt;ManVerticalSpacing&gt;&#10;        &lt;UseManualSpacing&gt;true&lt;/UseManualSpacing&gt;&#10;        &lt;ManualSpacing&gt;&#10;          &lt;SpaceBeforeSections&gt;0&lt;/SpaceBeforeSections&gt;&#10;          &lt;SpaceBeforeSubSections&gt;0&lt;/SpaceBeforeSubSections&gt;&#10;          &lt;SpaceBeforeSlides&gt;0&lt;/SpaceBeforeSlides&gt;&#10;        &lt;/ManualSpacing&gt;&#10;        &lt;ManualSpacingSections&gt;&#10;          &lt;SpaceBeforeSections&gt;0&lt;/SpaceBeforeSections&gt;&#10;          &lt;SpaceBeforeSubSections&gt;5&lt;/SpaceBeforeSubSections&gt;&#10;          &lt;SpaceBeforeSlides&gt;0&lt;/SpaceBeforeSlides&gt;&#10;        &lt;/ManualSpacingSections&gt;&#10;        &lt;ManualSpacingSubSections&gt;&#10;          &lt;SpaceBeforeSections&gt;0&lt;/SpaceBeforeSections&gt;&#10;          &lt;SpaceBeforeSubSections&gt;5&lt;/SpaceBeforeSubSections&gt;&#10;          &lt;SpaceBeforeSlides&gt;0&lt;/SpaceBeforeSlides&gt;&#10;        &lt;/ManualSpacingSubSections&gt;&#10;        &lt;UseSpecificSpacingForSecDivider&gt;true&lt;/UseSpecificSpacingForSecDivider&gt;&#10;        &lt;UseSpecificSpacingForSubSecDivider&gt;true&lt;/UseSpecificSpacingForSubSecDivider&gt;&#10;      &lt;/ManVerticalSpacing&gt;&#10;    &lt;/CustomBaseAlgoOptions&gt;&#10;  &lt;/CustomAlgoOptions&gt;&#10;  &lt;XmlSubSectionsHaveSlide&gt;false&lt;/XmlSubSectionsHaveSlide&gt;&#10;  &lt;AllowDuplicateTitleSlides&gt;true&lt;/AllowDuplicateTitleSlides&gt;&#10;  &lt;ShowEmptySlideTitles&gt;false&lt;/ShowEmptySlideTitles&gt;&#10;  &lt;NumberingOption&gt;&#10;    &lt;NumType&gt;RomanAndArabic&lt;/NumType&gt;&#10;  &lt;/NumberingOption&gt;&#10;  &lt;NumberingOptionForAppendix&gt;&#10;    &lt;NumType&gt;RomanAndLetters&lt;/NumType&gt;&#10;  &lt;/NumberingOptionForAppendix&gt;&#10;&lt;/TocContentOptions&gt;"/>
  <p:tag name="FOOTERSCRIPT" val="&lt;%titre%&gt;"/>
  <p:tag name="TEMPLATESHORTNAMETAG" val="Thematic template"/>
  <p:tag name="TEMPLATEFULLNAMETAG" val="Thematic template"/>
  <p:tag name="UPSLIDE" val="Soc02292_Thematic template_12-07-2017"/>
  <p:tag name="VISIBLEUPSLIDESLIDELIBPARTS" val="System.Collections.Generic.List`1[System.String]"/>
  <p:tag name="UPSLIDEVERSION" val="5.1.4.5"/>
  <p:tag name="UPSLIDELINKMODE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UPSLIDEHYPERLINKSBACKUP" val="&lt;HyperlinksBackup xmlns=&quot;http://schemas.datacontract.org/2004/07/UpSlide.Engine.ImportExcel.ExportPrintMode&quot; xmlns:i=&quot;http://www.w3.org/2001/XMLSchema-instance&quot;&gt;&lt;Hyperlinks&gt;&lt;HyperlinkData&gt;&lt;ExportId&gt;#_#4#_#247947110.878151#_#131246212741.999292#_#F:\MARKETING\UpSlide\PRESENTATIONS FINALES LIEES\EcoSolutions\Upslide_SES.xlsm#_#audrey.duverger#_#Novembre 2017#_##-#Param&lt;/ExportId&gt;&lt;Length&gt;13&lt;/Length&gt;&lt;Start&gt;1&lt;/Start&gt;&lt;/HyperlinkData&gt;&lt;/Hyperlinks&gt;&lt;OriginalContent&gt;Novembre 2017&lt;/OriginalContent&gt;&lt;/HyperlinksBackup&gt;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OCSHAPE" val="AA"/>
</p:tagLst>
</file>

<file path=ppt/theme/theme1.xml><?xml version="1.0" encoding="utf-8"?>
<a:theme xmlns:a="http://schemas.openxmlformats.org/drawingml/2006/main" name="Sycomore">
  <a:themeElements>
    <a:clrScheme name="Sycomore">
      <a:dk1>
        <a:sysClr val="windowText" lastClr="000000"/>
      </a:dk1>
      <a:lt1>
        <a:sysClr val="window" lastClr="FFFFFF"/>
      </a:lt1>
      <a:dk2>
        <a:srgbClr val="ED018A"/>
      </a:dk2>
      <a:lt2>
        <a:srgbClr val="15ACB7"/>
      </a:lt2>
      <a:accent1>
        <a:srgbClr val="236273"/>
      </a:accent1>
      <a:accent2>
        <a:srgbClr val="81CB14"/>
      </a:accent2>
      <a:accent3>
        <a:srgbClr val="595959"/>
      </a:accent3>
      <a:accent4>
        <a:srgbClr val="FFC000"/>
      </a:accent4>
      <a:accent5>
        <a:srgbClr val="7D60A0"/>
      </a:accent5>
      <a:accent6>
        <a:srgbClr val="F58021"/>
      </a:accent6>
      <a:hlink>
        <a:srgbClr val="7F7F7F"/>
      </a:hlink>
      <a:folHlink>
        <a:srgbClr val="954F72"/>
      </a:folHlink>
    </a:clrScheme>
    <a:fontScheme name="Sycomore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2"/>
        </a:solidFill>
        <a:ln>
          <a:noFill/>
        </a:ln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 sz="1600" dirty="0">
            <a:latin typeface="Trebuchet MS" panose="020B0603020202020204" pitchFamily="34" charset="0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accent3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vert="horz" wrap="square" rtlCol="0">
        <a:spAutoFit/>
      </a:bodyPr>
      <a:lstStyle>
        <a:defPPr marL="230400" indent="-252000" algn="l">
          <a:lnSpc>
            <a:spcPct val="90000"/>
          </a:lnSpc>
          <a:spcBef>
            <a:spcPts val="1000"/>
          </a:spcBef>
          <a:buClr>
            <a:schemeClr val="bg2"/>
          </a:buClr>
          <a:buFont typeface="Wingdings 3" panose="05040102010807070707" pitchFamily="18" charset="2"/>
          <a:buChar char=""/>
          <a:defRPr sz="1600" dirty="0">
            <a:solidFill>
              <a:schemeClr val="accent3"/>
            </a:solidFill>
            <a:latin typeface="Trebuchet MS" panose="020B0603020202020204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9147</TotalTime>
  <Words>1487</Words>
  <Application>Microsoft Office PowerPoint</Application>
  <PresentationFormat>Format A4 (210 x 297 mm)</PresentationFormat>
  <Paragraphs>251</Paragraphs>
  <Slides>15</Slides>
  <Notes>2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15</vt:i4>
      </vt:variant>
    </vt:vector>
  </HeadingPairs>
  <TitlesOfParts>
    <vt:vector size="16" baseType="lpstr">
      <vt:lpstr>Sycomore</vt:lpstr>
      <vt:lpstr>Présentation PowerPoint</vt:lpstr>
      <vt:lpstr>what does the carbon footprint tell us?</vt:lpstr>
      <vt:lpstr>what does the carbon footprint tell us?</vt:lpstr>
      <vt:lpstr>the need for integrating environmental issues</vt:lpstr>
      <vt:lpstr>NEC: a new advanced metric</vt:lpstr>
      <vt:lpstr>integrating key environmental issues</vt:lpstr>
      <vt:lpstr>example: food products</vt:lpstr>
      <vt:lpstr>delivering manageable results</vt:lpstr>
      <vt:lpstr>tested data set</vt:lpstr>
      <vt:lpstr>what is the difference between NEC and E ratings?</vt:lpstr>
      <vt:lpstr>6 Tested NEC-based investment strategies</vt:lpstr>
      <vt:lpstr>what is the difference between NEC and E ratings?</vt:lpstr>
      <vt:lpstr>Présentation PowerPoint</vt:lpstr>
      <vt:lpstr>Présentation PowerPoint</vt:lpstr>
      <vt:lpstr>key take away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Bourguet</dc:creator>
  <cp:lastModifiedBy>_lsaudiofdl01</cp:lastModifiedBy>
  <cp:revision>479</cp:revision>
  <cp:lastPrinted>2019-03-18T10:08:33Z</cp:lastPrinted>
  <dcterms:created xsi:type="dcterms:W3CDTF">2017-07-06T16:49:18Z</dcterms:created>
  <dcterms:modified xsi:type="dcterms:W3CDTF">2019-03-18T15:59:02Z</dcterms:modified>
</cp:coreProperties>
</file>