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87"/>
  </p:notesMasterIdLst>
  <p:sldIdLst>
    <p:sldId id="304" r:id="rId2"/>
    <p:sldId id="308" r:id="rId3"/>
    <p:sldId id="418" r:id="rId4"/>
    <p:sldId id="437" r:id="rId5"/>
    <p:sldId id="419" r:id="rId6"/>
    <p:sldId id="423" r:id="rId7"/>
    <p:sldId id="438" r:id="rId8"/>
    <p:sldId id="424" r:id="rId9"/>
    <p:sldId id="432" r:id="rId10"/>
    <p:sldId id="427" r:id="rId11"/>
    <p:sldId id="422" r:id="rId12"/>
    <p:sldId id="434" r:id="rId13"/>
    <p:sldId id="433" r:id="rId14"/>
    <p:sldId id="426" r:id="rId15"/>
    <p:sldId id="399" r:id="rId16"/>
    <p:sldId id="387" r:id="rId17"/>
    <p:sldId id="388" r:id="rId18"/>
    <p:sldId id="389" r:id="rId19"/>
    <p:sldId id="322" r:id="rId20"/>
    <p:sldId id="315" r:id="rId21"/>
    <p:sldId id="355" r:id="rId22"/>
    <p:sldId id="385" r:id="rId23"/>
    <p:sldId id="319" r:id="rId24"/>
    <p:sldId id="310" r:id="rId25"/>
    <p:sldId id="311" r:id="rId26"/>
    <p:sldId id="357" r:id="rId27"/>
    <p:sldId id="358" r:id="rId28"/>
    <p:sldId id="318" r:id="rId29"/>
    <p:sldId id="421" r:id="rId30"/>
    <p:sldId id="428" r:id="rId31"/>
    <p:sldId id="420" r:id="rId32"/>
    <p:sldId id="429" r:id="rId33"/>
    <p:sldId id="444" r:id="rId34"/>
    <p:sldId id="312" r:id="rId35"/>
    <p:sldId id="392" r:id="rId36"/>
    <p:sldId id="313" r:id="rId37"/>
    <p:sldId id="430" r:id="rId38"/>
    <p:sldId id="445" r:id="rId39"/>
    <p:sldId id="446" r:id="rId40"/>
    <p:sldId id="447" r:id="rId41"/>
    <p:sldId id="448" r:id="rId42"/>
    <p:sldId id="449" r:id="rId43"/>
    <p:sldId id="450" r:id="rId44"/>
    <p:sldId id="451" r:id="rId45"/>
    <p:sldId id="452" r:id="rId46"/>
    <p:sldId id="453" r:id="rId47"/>
    <p:sldId id="454" r:id="rId48"/>
    <p:sldId id="455" r:id="rId49"/>
    <p:sldId id="456" r:id="rId50"/>
    <p:sldId id="457" r:id="rId51"/>
    <p:sldId id="458" r:id="rId52"/>
    <p:sldId id="459" r:id="rId53"/>
    <p:sldId id="460" r:id="rId54"/>
    <p:sldId id="461" r:id="rId55"/>
    <p:sldId id="462" r:id="rId56"/>
    <p:sldId id="463" r:id="rId57"/>
    <p:sldId id="464" r:id="rId58"/>
    <p:sldId id="465" r:id="rId59"/>
    <p:sldId id="466" r:id="rId60"/>
    <p:sldId id="467" r:id="rId61"/>
    <p:sldId id="468" r:id="rId62"/>
    <p:sldId id="469" r:id="rId63"/>
    <p:sldId id="470" r:id="rId64"/>
    <p:sldId id="471" r:id="rId65"/>
    <p:sldId id="472" r:id="rId66"/>
    <p:sldId id="473" r:id="rId67"/>
    <p:sldId id="474" r:id="rId68"/>
    <p:sldId id="475" r:id="rId69"/>
    <p:sldId id="476" r:id="rId70"/>
    <p:sldId id="477" r:id="rId71"/>
    <p:sldId id="478" r:id="rId72"/>
    <p:sldId id="479" r:id="rId73"/>
    <p:sldId id="480" r:id="rId74"/>
    <p:sldId id="481" r:id="rId75"/>
    <p:sldId id="482" r:id="rId76"/>
    <p:sldId id="483" r:id="rId77"/>
    <p:sldId id="484" r:id="rId78"/>
    <p:sldId id="485" r:id="rId79"/>
    <p:sldId id="486" r:id="rId80"/>
    <p:sldId id="487" r:id="rId81"/>
    <p:sldId id="488" r:id="rId82"/>
    <p:sldId id="489" r:id="rId83"/>
    <p:sldId id="490" r:id="rId84"/>
    <p:sldId id="491" r:id="rId85"/>
    <p:sldId id="492" r:id="rId86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  <a:srgbClr val="E3EBF5"/>
    <a:srgbClr val="DAE5F2"/>
    <a:srgbClr val="EAEAEA"/>
    <a:srgbClr val="FF4B00"/>
    <a:srgbClr val="003299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8455" autoAdjust="0"/>
  </p:normalViewPr>
  <p:slideViewPr>
    <p:cSldViewPr>
      <p:cViewPr>
        <p:scale>
          <a:sx n="100" d="100"/>
          <a:sy n="100" d="100"/>
        </p:scale>
        <p:origin x="-1046" y="504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F883DE-D1F6-4939-AB2F-CC1B090544BA}" type="datetimeFigureOut">
              <a:rPr lang="en-GB"/>
              <a:pPr>
                <a:defRPr/>
              </a:pPr>
              <a:t>13/03/2019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C9DCD0-651E-4DFE-82E1-C6C05BD5E3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280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9DCD0-651E-4DFE-82E1-C6C05BD5E375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66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9DCD0-651E-4DFE-82E1-C6C05BD5E375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13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9DCD0-651E-4DFE-82E1-C6C05BD5E375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64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ndero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181225"/>
            <a:ext cx="3816350" cy="3240087"/>
          </a:xfrm>
        </p:spPr>
        <p:txBody>
          <a:bodyPr/>
          <a:lstStyle>
            <a:lvl1pPr marL="0" indent="0">
              <a:buFontTx/>
              <a:buNone/>
              <a:defRPr lang="en-US" sz="16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984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59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20787" indent="0">
              <a:buFontTx/>
              <a:buNone/>
              <a:defRPr lang="en-GB" sz="16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 baseline="0">
                <a:solidFill>
                  <a:schemeClr val="tx2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77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CCC4864-1E59-492E-9FA8-2EF09B49C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CC4301B-02B2-42E0-9D58-57C9A0574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9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3A0EBB0-86A1-4075-BEEB-83A789178B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5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3E3DCD6-0D09-4275-8730-44D48952C9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1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en-GB" sz="900">
                <a:solidFill>
                  <a:srgbClr val="004B95"/>
                </a:solidFill>
              </a:rPr>
              <a:t>www.ecb.europa.eu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ED5559E-0307-471C-AB66-918D7FEFC4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2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0E914B3-6DDB-4446-8050-B49A815FA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8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4D6A4DE-0414-400F-A90F-4525309067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3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D8CC094-2EC1-4A26-B965-A1A00742D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7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0948003-AE08-4A37-88D9-9334C95C8C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2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76694D9-2E79-422F-B8C5-8A0B9B85F4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07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1F6D65B-818D-48F5-A41D-0EC8D75DEE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60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GB">
                <a:solidFill>
                  <a:srgbClr val="FFFFFF"/>
                </a:solidFill>
                <a:ea typeface="ヒラギノ角ゴ Pro W3" charset="-128"/>
              </a:rPr>
              <a:t>Rubric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477000"/>
            <a:ext cx="32131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spcBef>
                <a:spcPct val="0"/>
              </a:spcBef>
              <a:defRPr sz="900">
                <a:solidFill>
                  <a:srgbClr val="004B95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>
                <a:solidFill>
                  <a:srgbClr val="585858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fld id="{45E51D99-DDB9-461A-90AB-D0D46E7070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en-GB" sz="900">
                <a:solidFill>
                  <a:srgbClr val="004B95"/>
                </a:solidFill>
              </a:rPr>
              <a:t>www.ecb.europa.eu © 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4778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>
              <a:solidFill>
                <a:srgbClr val="585858"/>
              </a:solidFill>
              <a:ea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5" r:id="rId5"/>
    <p:sldLayoutId id="2147483766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0" fontAlgn="base" hangingPunct="0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ctrTitle"/>
          </p:nvPr>
        </p:nvSpPr>
        <p:spPr>
          <a:xfrm>
            <a:off x="3995936" y="2060848"/>
            <a:ext cx="4932040" cy="29146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</a:rPr>
              <a:t>Unconventional Monetary </a:t>
            </a:r>
            <a:r>
              <a:rPr lang="en-US" sz="2800" dirty="0">
                <a:latin typeface="Arial" pitchFamily="34" charset="0"/>
              </a:rPr>
              <a:t>P</a:t>
            </a:r>
            <a:r>
              <a:rPr lang="en-US" sz="2800" dirty="0" smtClean="0">
                <a:latin typeface="Arial" pitchFamily="34" charset="0"/>
              </a:rPr>
              <a:t>olicy and Credit </a:t>
            </a:r>
            <a:r>
              <a:rPr lang="en-US" sz="2800" dirty="0">
                <a:latin typeface="Arial" pitchFamily="34" charset="0"/>
              </a:rPr>
              <a:t>Rating Dynamics: Evidence from a </a:t>
            </a:r>
            <a:r>
              <a:rPr lang="en-US" sz="2800" dirty="0" smtClean="0">
                <a:latin typeface="Arial" pitchFamily="34" charset="0"/>
              </a:rPr>
              <a:t>Natural Experiment</a:t>
            </a:r>
            <a:endParaRPr lang="en-GB" sz="2800" dirty="0" smtClean="0">
              <a:latin typeface="Arial" pitchFamily="34" charset="0"/>
            </a:endParaRPr>
          </a:p>
        </p:txBody>
      </p:sp>
      <p:sp>
        <p:nvSpPr>
          <p:cNvPr id="22531" name="Subtitle 4"/>
          <p:cNvSpPr>
            <a:spLocks noGrp="1"/>
          </p:cNvSpPr>
          <p:nvPr>
            <p:ph type="subTitle" idx="1"/>
          </p:nvPr>
        </p:nvSpPr>
        <p:spPr>
          <a:xfrm>
            <a:off x="3995936" y="4463579"/>
            <a:ext cx="4464496" cy="909637"/>
          </a:xfrm>
        </p:spPr>
        <p:txBody>
          <a:bodyPr/>
          <a:lstStyle/>
          <a:p>
            <a:pPr eaLnBrk="1" hangingPunct="1"/>
            <a:r>
              <a:rPr lang="en-US" dirty="0" smtClean="0"/>
              <a:t>18-19 March 2019</a:t>
            </a:r>
            <a:endParaRPr lang="en-US" dirty="0" smtClean="0"/>
          </a:p>
          <a:p>
            <a:pPr eaLnBrk="1" hangingPunct="1"/>
            <a:r>
              <a:rPr lang="en-US" dirty="0" smtClean="0"/>
              <a:t>12th </a:t>
            </a:r>
            <a:r>
              <a:rPr lang="en-US" dirty="0"/>
              <a:t>Financial Risks INTERNATIONAL FORUM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0825" y="2181225"/>
            <a:ext cx="3816350" cy="3240088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GB" dirty="0" smtClean="0"/>
              <a:t>Nordine Abidi</a:t>
            </a:r>
            <a:endParaRPr lang="en-GB" dirty="0"/>
          </a:p>
          <a:p>
            <a:pPr eaLnBrk="1" hangingPunct="1">
              <a:spcBef>
                <a:spcPts val="0"/>
              </a:spcBef>
              <a:defRPr/>
            </a:pPr>
            <a:r>
              <a:rPr lang="en-GB" b="0" dirty="0" smtClean="0"/>
              <a:t>European Central Bank</a:t>
            </a:r>
            <a:endParaRPr lang="en-GB" b="0" dirty="0"/>
          </a:p>
          <a:p>
            <a:pPr eaLnBrk="1" hangingPunct="1">
              <a:spcBef>
                <a:spcPts val="0"/>
              </a:spcBef>
              <a:defRPr/>
            </a:pPr>
            <a:endParaRPr lang="en-GB" dirty="0"/>
          </a:p>
          <a:p>
            <a:pPr eaLnBrk="1" hangingPunct="1">
              <a:spcBef>
                <a:spcPts val="0"/>
              </a:spcBef>
              <a:defRPr/>
            </a:pPr>
            <a:r>
              <a:rPr lang="en-GB" dirty="0" smtClean="0"/>
              <a:t>Matteo Falagiarda</a:t>
            </a:r>
            <a:endParaRPr lang="en-GB" dirty="0"/>
          </a:p>
          <a:p>
            <a:pPr eaLnBrk="1" hangingPunct="1">
              <a:spcBef>
                <a:spcPts val="0"/>
              </a:spcBef>
              <a:defRPr/>
            </a:pPr>
            <a:r>
              <a:rPr lang="en-GB" b="0" dirty="0" smtClean="0"/>
              <a:t>European Central Bank</a:t>
            </a:r>
          </a:p>
          <a:p>
            <a:pPr eaLnBrk="1" hangingPunct="1">
              <a:spcBef>
                <a:spcPts val="0"/>
              </a:spcBef>
              <a:defRPr/>
            </a:pPr>
            <a:endParaRPr lang="en-GB" b="0" dirty="0"/>
          </a:p>
          <a:p>
            <a:pPr eaLnBrk="1" hangingPunct="1">
              <a:spcBef>
                <a:spcPts val="0"/>
              </a:spcBef>
              <a:defRPr/>
            </a:pPr>
            <a:r>
              <a:rPr lang="en-GB" dirty="0" smtClean="0"/>
              <a:t>Ixart Miquel-Flores</a:t>
            </a:r>
            <a:endParaRPr lang="en-GB" dirty="0"/>
          </a:p>
          <a:p>
            <a:pPr eaLnBrk="1" hangingPunct="1">
              <a:spcBef>
                <a:spcPts val="0"/>
              </a:spcBef>
              <a:defRPr/>
            </a:pPr>
            <a:r>
              <a:rPr lang="en-GB" b="0" dirty="0"/>
              <a:t>European Central Bank</a:t>
            </a:r>
          </a:p>
          <a:p>
            <a:pPr eaLnBrk="1" hangingPunct="1">
              <a:spcBef>
                <a:spcPts val="0"/>
              </a:spcBef>
              <a:defRPr/>
            </a:pPr>
            <a:endParaRPr lang="en-GB" b="0" dirty="0" smtClean="0"/>
          </a:p>
          <a:p>
            <a:pPr eaLnBrk="1" hangingPunct="1">
              <a:spcBef>
                <a:spcPts val="0"/>
              </a:spcBef>
              <a:defRPr/>
            </a:pPr>
            <a:endParaRPr lang="en-GB" b="0" dirty="0"/>
          </a:p>
          <a:p>
            <a:pPr eaLnBrk="1" hangingPunct="1">
              <a:spcBef>
                <a:spcPts val="0"/>
              </a:spcBef>
              <a:defRPr/>
            </a:pPr>
            <a:endParaRPr lang="en-GB" b="0" dirty="0" smtClean="0"/>
          </a:p>
        </p:txBody>
      </p:sp>
      <p:sp>
        <p:nvSpPr>
          <p:cNvPr id="5" name="Subtitle 4"/>
          <p:cNvSpPr txBox="1">
            <a:spLocks/>
          </p:cNvSpPr>
          <p:nvPr/>
        </p:nvSpPr>
        <p:spPr bwMode="auto">
          <a:xfrm>
            <a:off x="0" y="5949280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200" dirty="0"/>
              <a:t>The views expressed are those of the authors and do not necessarily reflect those of the European Central </a:t>
            </a:r>
            <a:r>
              <a:rPr lang="en-US" sz="1200" dirty="0" smtClean="0"/>
              <a:t>Bank or the </a:t>
            </a:r>
            <a:r>
              <a:rPr lang="en-US" sz="1200" dirty="0" err="1" smtClean="0"/>
              <a:t>Eurosystem</a:t>
            </a:r>
            <a:r>
              <a:rPr lang="en-US" sz="1200" dirty="0" smtClean="0"/>
              <a:t>.</a:t>
            </a:r>
            <a:endParaRPr lang="en-US" sz="1200" dirty="0"/>
          </a:p>
          <a:p>
            <a:pPr algn="ctr" eaLnBrk="1" hangingPunct="1">
              <a:spcBef>
                <a:spcPts val="0"/>
              </a:spcBef>
              <a:defRPr/>
            </a:pP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10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This paper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764704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</a:rPr>
              <a:t>Well known critical friction related to CRAs: </a:t>
            </a:r>
            <a:r>
              <a:rPr lang="en-US" sz="2000" b="1" dirty="0">
                <a:solidFill>
                  <a:srgbClr val="003399"/>
                </a:solidFill>
              </a:rPr>
              <a:t>reliance on fees from issuers</a:t>
            </a:r>
            <a:r>
              <a:rPr lang="en-US" sz="2000" dirty="0">
                <a:solidFill>
                  <a:srgbClr val="003399"/>
                </a:solidFill>
              </a:rPr>
              <a:t> as a main source of revenue (Bolton et al., 2012)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399"/>
                </a:solidFill>
              </a:rPr>
              <a:t>Institutionalized CRAs oligopoly</a:t>
            </a:r>
            <a:endParaRPr lang="en-US" sz="2000" dirty="0">
              <a:solidFill>
                <a:srgbClr val="00339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</a:rPr>
              <a:t>First-best rating </a:t>
            </a:r>
            <a:r>
              <a:rPr lang="en-GB" sz="2000" b="1" dirty="0" smtClean="0">
                <a:solidFill>
                  <a:srgbClr val="003399"/>
                </a:solidFill>
              </a:rPr>
              <a:t>rule:</a:t>
            </a:r>
            <a:r>
              <a:rPr lang="en-GB" sz="2000" dirty="0" smtClean="0">
                <a:solidFill>
                  <a:srgbClr val="003399"/>
                </a:solidFill>
              </a:rPr>
              <a:t> </a:t>
            </a:r>
            <a:r>
              <a:rPr lang="en-GB" sz="2000" dirty="0">
                <a:solidFill>
                  <a:srgbClr val="003399"/>
                </a:solidFill>
              </a:rPr>
              <a:t>at least BBB- for at least one of the CRAs</a:t>
            </a:r>
          </a:p>
          <a:p>
            <a:pPr algn="ctr"/>
            <a:endParaRPr lang="en-US" sz="2000" dirty="0">
              <a:solidFill>
                <a:srgbClr val="0033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11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This paper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76470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</a:rPr>
              <a:t>Well known critical friction related to CRAs: </a:t>
            </a:r>
            <a:r>
              <a:rPr lang="en-US" sz="2000" b="1" dirty="0">
                <a:solidFill>
                  <a:srgbClr val="003399"/>
                </a:solidFill>
              </a:rPr>
              <a:t>reliance on fees from issuers</a:t>
            </a:r>
            <a:r>
              <a:rPr lang="en-US" sz="2000" dirty="0">
                <a:solidFill>
                  <a:srgbClr val="003399"/>
                </a:solidFill>
              </a:rPr>
              <a:t> as a main source of revenue (Bolton et al., 2012)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399"/>
                </a:solidFill>
              </a:rPr>
              <a:t>Institutionalized CRAs oligopoly</a:t>
            </a:r>
            <a:endParaRPr lang="en-US" sz="2000" dirty="0">
              <a:solidFill>
                <a:srgbClr val="00339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3399"/>
                </a:solidFill>
              </a:rPr>
              <a:t>First-best rating rule:</a:t>
            </a:r>
            <a:r>
              <a:rPr lang="en-GB" sz="2000" dirty="0" smtClean="0">
                <a:solidFill>
                  <a:srgbClr val="003399"/>
                </a:solidFill>
              </a:rPr>
              <a:t> </a:t>
            </a:r>
            <a:r>
              <a:rPr lang="en-GB" sz="2000" dirty="0">
                <a:solidFill>
                  <a:srgbClr val="003399"/>
                </a:solidFill>
              </a:rPr>
              <a:t>at least BBB- for at least one of the CRAs</a:t>
            </a:r>
          </a:p>
          <a:p>
            <a:pPr algn="ctr"/>
            <a:endParaRPr lang="en-US" sz="2000" dirty="0">
              <a:solidFill>
                <a:srgbClr val="003399"/>
              </a:solidFill>
            </a:endParaRPr>
          </a:p>
          <a:p>
            <a:pPr algn="ctr"/>
            <a:endParaRPr lang="en-US" sz="2000" dirty="0" smtClean="0">
              <a:solidFill>
                <a:srgbClr val="003399"/>
              </a:solidFill>
            </a:endParaRPr>
          </a:p>
          <a:p>
            <a:pPr algn="ctr"/>
            <a:endParaRPr lang="en-US" sz="2000" dirty="0">
              <a:solidFill>
                <a:srgbClr val="003399"/>
              </a:solidFill>
            </a:endParaRPr>
          </a:p>
          <a:p>
            <a:pPr algn="ctr"/>
            <a:endParaRPr lang="en-US" sz="2000" dirty="0">
              <a:solidFill>
                <a:srgbClr val="003399"/>
              </a:solidFill>
            </a:endParaRPr>
          </a:p>
          <a:p>
            <a:pPr algn="ctr"/>
            <a:r>
              <a:rPr lang="en-US" sz="2400" dirty="0" smtClean="0">
                <a:solidFill>
                  <a:srgbClr val="003399"/>
                </a:solidFill>
              </a:rPr>
              <a:t>Distortions </a:t>
            </a:r>
            <a:r>
              <a:rPr lang="en-US" sz="2400" dirty="0">
                <a:solidFill>
                  <a:srgbClr val="003399"/>
                </a:solidFill>
              </a:rPr>
              <a:t>in the typical</a:t>
            </a:r>
          </a:p>
          <a:p>
            <a:pPr algn="ctr"/>
            <a:r>
              <a:rPr lang="en-US" sz="2400" dirty="0">
                <a:solidFill>
                  <a:srgbClr val="003399"/>
                </a:solidFill>
              </a:rPr>
              <a:t>trade-off faced by CRAs?</a:t>
            </a:r>
          </a:p>
          <a:p>
            <a:pPr algn="ctr"/>
            <a:endParaRPr lang="en-US" sz="1200" dirty="0">
              <a:solidFill>
                <a:srgbClr val="003399"/>
              </a:solidFill>
            </a:endParaRP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QE eligibility premium </a:t>
            </a:r>
            <a:r>
              <a:rPr lang="en-US" sz="2400" dirty="0">
                <a:solidFill>
                  <a:srgbClr val="003399"/>
                </a:solidFill>
              </a:rPr>
              <a:t>vs.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reputational costs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</p:txBody>
      </p:sp>
      <p:sp>
        <p:nvSpPr>
          <p:cNvPr id="2" name="Bent-Up Arrow 1"/>
          <p:cNvSpPr/>
          <p:nvPr/>
        </p:nvSpPr>
        <p:spPr bwMode="auto">
          <a:xfrm rot="5400000">
            <a:off x="242783" y="2781054"/>
            <a:ext cx="2376265" cy="2232000"/>
          </a:xfrm>
          <a:prstGeom prst="bentUpArrow">
            <a:avLst>
              <a:gd name="adj1" fmla="val 10825"/>
              <a:gd name="adj2" fmla="val 24560"/>
              <a:gd name="adj3" fmla="val 25000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3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12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E</a:t>
            </a:r>
            <a:r>
              <a:rPr lang="en-US" sz="2800" dirty="0" smtClean="0"/>
              <a:t>xample</a:t>
            </a:r>
            <a:endParaRPr lang="en-GB" sz="28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499992" y="764704"/>
            <a:ext cx="72008" cy="540060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4499992" y="817548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299"/>
                </a:solidFill>
              </a:rPr>
              <a:t>(Potentially) eligible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817548"/>
            <a:ext cx="449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299"/>
                </a:solidFill>
              </a:rPr>
              <a:t>Non-eligible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2977788"/>
            <a:ext cx="4535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299"/>
                </a:solidFill>
              </a:rPr>
              <a:t>[BB+; BB+; BB+; #</a:t>
            </a:r>
            <a:r>
              <a:rPr lang="en-US" sz="2800" dirty="0">
                <a:solidFill>
                  <a:srgbClr val="003299"/>
                </a:solidFill>
              </a:rPr>
              <a:t>NA]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4536504" y="2977788"/>
            <a:ext cx="4607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3299"/>
                </a:solidFill>
              </a:rPr>
              <a:t>[</a:t>
            </a:r>
            <a:r>
              <a:rPr lang="en-US" sz="2800" dirty="0" smtClean="0">
                <a:solidFill>
                  <a:srgbClr val="003299"/>
                </a:solidFill>
              </a:rPr>
              <a:t>BBB-; BB+; BB+; #</a:t>
            </a:r>
            <a:r>
              <a:rPr lang="en-US" sz="2800" dirty="0">
                <a:solidFill>
                  <a:srgbClr val="003299"/>
                </a:solidFill>
              </a:rPr>
              <a:t>NA]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72008" y="5642084"/>
            <a:ext cx="449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299"/>
                </a:solidFill>
              </a:rPr>
              <a:t>First-best rating BB+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4608512" y="5642084"/>
            <a:ext cx="449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299"/>
                </a:solidFill>
              </a:rPr>
              <a:t>First-best rating BBB-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80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13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E</a:t>
            </a:r>
            <a:r>
              <a:rPr lang="en-US" sz="2800" dirty="0" smtClean="0"/>
              <a:t>xample</a:t>
            </a:r>
            <a:endParaRPr lang="en-GB" sz="28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499992" y="764704"/>
            <a:ext cx="72008" cy="540060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4499992" y="817548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299"/>
                </a:solidFill>
              </a:rPr>
              <a:t>(Potentially) eligible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817548"/>
            <a:ext cx="449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299"/>
                </a:solidFill>
              </a:rPr>
              <a:t>Non-eligible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2977788"/>
            <a:ext cx="4535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299"/>
                </a:solidFill>
              </a:rPr>
              <a:t>[BB+; BB+; BB+; #</a:t>
            </a:r>
            <a:r>
              <a:rPr lang="en-US" sz="2800" dirty="0">
                <a:solidFill>
                  <a:srgbClr val="003299"/>
                </a:solidFill>
              </a:rPr>
              <a:t>NA]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4536504" y="2977788"/>
            <a:ext cx="4607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3299"/>
                </a:solidFill>
              </a:rPr>
              <a:t>[</a:t>
            </a:r>
            <a:r>
              <a:rPr lang="en-US" sz="2800" dirty="0" smtClean="0">
                <a:solidFill>
                  <a:srgbClr val="003299"/>
                </a:solidFill>
              </a:rPr>
              <a:t>BBB-; BB+; BB+; #</a:t>
            </a:r>
            <a:r>
              <a:rPr lang="en-US" sz="2800" dirty="0">
                <a:solidFill>
                  <a:srgbClr val="003299"/>
                </a:solidFill>
              </a:rPr>
              <a:t>NA]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72008" y="5642084"/>
            <a:ext cx="449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299"/>
                </a:solidFill>
              </a:rPr>
              <a:t>First-best rating BB+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4608512" y="5642084"/>
            <a:ext cx="449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299"/>
                </a:solidFill>
              </a:rPr>
              <a:t>First-best rating BBB-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395536" y="4005064"/>
            <a:ext cx="3726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QE eligibility premium</a:t>
            </a:r>
          </a:p>
          <a:p>
            <a:pPr algn="ctr"/>
            <a:r>
              <a:rPr lang="en-US" sz="2800" dirty="0">
                <a:solidFill>
                  <a:srgbClr val="003299"/>
                </a:solidFill>
              </a:rPr>
              <a:t>&gt; </a:t>
            </a:r>
            <a:r>
              <a:rPr lang="en-US" sz="2800" dirty="0">
                <a:solidFill>
                  <a:srgbClr val="FF0000"/>
                </a:solidFill>
              </a:rPr>
              <a:t>reputational costs</a:t>
            </a:r>
          </a:p>
        </p:txBody>
      </p:sp>
    </p:spTree>
    <p:extLst>
      <p:ext uri="{BB962C8B-B14F-4D97-AF65-F5344CB8AC3E}">
        <p14:creationId xmlns:p14="http://schemas.microsoft.com/office/powerpoint/2010/main" val="8037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14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Main findings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764704"/>
            <a:ext cx="864096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Significant </a:t>
            </a:r>
            <a:r>
              <a:rPr lang="en-US" sz="2400" dirty="0">
                <a:solidFill>
                  <a:srgbClr val="003399"/>
                </a:solidFill>
              </a:rPr>
              <a:t>impact on the behavior of </a:t>
            </a:r>
            <a:r>
              <a:rPr lang="en-US" sz="2400" dirty="0" smtClean="0">
                <a:solidFill>
                  <a:srgbClr val="003399"/>
                </a:solidFill>
              </a:rPr>
              <a:t>market participants</a:t>
            </a:r>
            <a:endParaRPr lang="en-US" sz="24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Rating </a:t>
            </a:r>
            <a:r>
              <a:rPr lang="en-US" sz="2400" dirty="0">
                <a:solidFill>
                  <a:srgbClr val="003399"/>
                </a:solidFill>
              </a:rPr>
              <a:t>upgrades concentrated on bonds located below, but close to, the eligibility </a:t>
            </a:r>
            <a:r>
              <a:rPr lang="en-US" sz="2400" dirty="0" smtClean="0">
                <a:solidFill>
                  <a:srgbClr val="003399"/>
                </a:solidFill>
              </a:rPr>
              <a:t>frontier…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33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3399"/>
                </a:solidFill>
              </a:rPr>
              <a:t>… precisely </a:t>
            </a:r>
            <a:r>
              <a:rPr lang="en-US" sz="2400" dirty="0">
                <a:solidFill>
                  <a:srgbClr val="003399"/>
                </a:solidFill>
              </a:rPr>
              <a:t>on the territory where the incentives of </a:t>
            </a:r>
            <a:r>
              <a:rPr lang="en-US" sz="2400" dirty="0" smtClean="0">
                <a:solidFill>
                  <a:srgbClr val="003399"/>
                </a:solidFill>
              </a:rPr>
              <a:t>market participants </a:t>
            </a:r>
            <a:r>
              <a:rPr lang="en-US" sz="2400" dirty="0">
                <a:solidFill>
                  <a:srgbClr val="003399"/>
                </a:solidFill>
              </a:rPr>
              <a:t>are expected to be more sensitive to the policy </a:t>
            </a:r>
            <a:r>
              <a:rPr lang="en-US" sz="2400" dirty="0" smtClean="0">
                <a:solidFill>
                  <a:srgbClr val="003399"/>
                </a:solidFill>
              </a:rPr>
              <a:t>design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Small impact from </a:t>
            </a:r>
            <a:r>
              <a:rPr lang="en-US" sz="2400" dirty="0">
                <a:solidFill>
                  <a:srgbClr val="003399"/>
                </a:solidFill>
              </a:rPr>
              <a:t>a macro </a:t>
            </a:r>
            <a:r>
              <a:rPr lang="en-US" sz="2400" dirty="0" smtClean="0">
                <a:solidFill>
                  <a:srgbClr val="003399"/>
                </a:solidFill>
              </a:rPr>
              <a:t>perspective and no </a:t>
            </a:r>
            <a:r>
              <a:rPr lang="en-US" sz="2400" dirty="0">
                <a:solidFill>
                  <a:srgbClr val="003399"/>
                </a:solidFill>
              </a:rPr>
              <a:t>risks from ECB risk management perspective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3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15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/>
              <a:t>CSPP timeline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414588"/>
            <a:ext cx="85820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16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/>
              <a:t>CSPP </a:t>
            </a:r>
            <a:r>
              <a:rPr lang="en-GB" sz="2800" dirty="0" smtClean="0"/>
              <a:t>institutional framework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395536" y="919748"/>
            <a:ext cx="74168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003399"/>
                </a:solidFill>
              </a:rPr>
              <a:t>CSPP eligibility criteria</a:t>
            </a:r>
            <a:r>
              <a:rPr lang="en-US" sz="2000" dirty="0" smtClean="0">
                <a:solidFill>
                  <a:srgbClr val="003399"/>
                </a:solidFill>
              </a:rPr>
              <a:t>:</a:t>
            </a:r>
          </a:p>
          <a:p>
            <a:endParaRPr lang="en-US" sz="2000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3399"/>
                </a:solidFill>
              </a:rPr>
              <a:t>I</a:t>
            </a:r>
            <a:r>
              <a:rPr lang="en-US" dirty="0" smtClean="0">
                <a:solidFill>
                  <a:srgbClr val="003399"/>
                </a:solidFill>
              </a:rPr>
              <a:t>ssued </a:t>
            </a:r>
            <a:r>
              <a:rPr lang="en-US" dirty="0">
                <a:solidFill>
                  <a:srgbClr val="003399"/>
                </a:solidFill>
              </a:rPr>
              <a:t>by </a:t>
            </a:r>
            <a:r>
              <a:rPr lang="en-US" dirty="0" smtClean="0">
                <a:solidFill>
                  <a:srgbClr val="003399"/>
                </a:solidFill>
              </a:rPr>
              <a:t>a firm </a:t>
            </a:r>
            <a:r>
              <a:rPr lang="en-US" dirty="0">
                <a:solidFill>
                  <a:srgbClr val="003399"/>
                </a:solidFill>
              </a:rPr>
              <a:t>established in the euro </a:t>
            </a:r>
            <a:r>
              <a:rPr lang="en-US" dirty="0" smtClean="0">
                <a:solidFill>
                  <a:srgbClr val="003399"/>
                </a:solidFill>
              </a:rPr>
              <a:t>area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Issued </a:t>
            </a:r>
            <a:r>
              <a:rPr lang="en-US" dirty="0">
                <a:solidFill>
                  <a:srgbClr val="003399"/>
                </a:solidFill>
              </a:rPr>
              <a:t>by a non-bank </a:t>
            </a:r>
            <a:r>
              <a:rPr lang="en-US" dirty="0" smtClean="0">
                <a:solidFill>
                  <a:srgbClr val="003399"/>
                </a:solidFill>
              </a:rPr>
              <a:t>corporation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Denominated </a:t>
            </a:r>
            <a:r>
              <a:rPr lang="en-US" dirty="0">
                <a:solidFill>
                  <a:srgbClr val="003399"/>
                </a:solidFill>
              </a:rPr>
              <a:t>in </a:t>
            </a:r>
            <a:r>
              <a:rPr lang="en-US" dirty="0" smtClean="0">
                <a:solidFill>
                  <a:srgbClr val="003399"/>
                </a:solidFill>
              </a:rPr>
              <a:t>euro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Minimum </a:t>
            </a:r>
            <a:r>
              <a:rPr lang="en-US" dirty="0">
                <a:solidFill>
                  <a:srgbClr val="003399"/>
                </a:solidFill>
              </a:rPr>
              <a:t>remaining maturity of six months and a maximum </a:t>
            </a:r>
            <a:r>
              <a:rPr lang="en-US" dirty="0" smtClean="0">
                <a:solidFill>
                  <a:srgbClr val="003399"/>
                </a:solidFill>
              </a:rPr>
              <a:t>remaining maturity </a:t>
            </a:r>
            <a:r>
              <a:rPr lang="en-US" dirty="0">
                <a:solidFill>
                  <a:srgbClr val="003399"/>
                </a:solidFill>
              </a:rPr>
              <a:t>of less than 31 </a:t>
            </a:r>
            <a:r>
              <a:rPr lang="en-US" dirty="0" smtClean="0">
                <a:solidFill>
                  <a:srgbClr val="003399"/>
                </a:solidFill>
              </a:rPr>
              <a:t>years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Other criteria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Rated </a:t>
            </a:r>
            <a:r>
              <a:rPr lang="en-US" dirty="0">
                <a:solidFill>
                  <a:srgbClr val="003399"/>
                </a:solidFill>
              </a:rPr>
              <a:t>with a </a:t>
            </a:r>
            <a:r>
              <a:rPr lang="en-US" dirty="0" smtClean="0">
                <a:solidFill>
                  <a:srgbClr val="003399"/>
                </a:solidFill>
              </a:rPr>
              <a:t>minimum first-best </a:t>
            </a:r>
            <a:r>
              <a:rPr lang="en-US" dirty="0">
                <a:solidFill>
                  <a:srgbClr val="003399"/>
                </a:solidFill>
              </a:rPr>
              <a:t>credit assessment of at least </a:t>
            </a:r>
            <a:r>
              <a:rPr lang="en-US" dirty="0" smtClean="0">
                <a:solidFill>
                  <a:srgbClr val="003399"/>
                </a:solidFill>
              </a:rPr>
              <a:t>credit quality </a:t>
            </a:r>
            <a:r>
              <a:rPr lang="en-US" dirty="0">
                <a:solidFill>
                  <a:srgbClr val="003399"/>
                </a:solidFill>
              </a:rPr>
              <a:t>step 3 (rating of BBB- or equivalent</a:t>
            </a:r>
            <a:r>
              <a:rPr lang="en-US" dirty="0" smtClean="0">
                <a:solidFill>
                  <a:srgbClr val="003399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</a:rPr>
              <a:t>Risk monitoring and due diligence activities by ECB </a:t>
            </a:r>
            <a:r>
              <a:rPr lang="en-US" dirty="0" smtClean="0">
                <a:solidFill>
                  <a:srgbClr val="003399"/>
                </a:solidFill>
              </a:rPr>
              <a:t>staff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17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/>
              <a:t>CSPP </a:t>
            </a:r>
            <a:r>
              <a:rPr lang="en-GB" sz="2800" dirty="0" smtClean="0"/>
              <a:t>institutional framework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395536" y="919748"/>
            <a:ext cx="74168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003399"/>
                </a:solidFill>
              </a:rPr>
              <a:t>CSPP eligibility criteria</a:t>
            </a:r>
            <a:r>
              <a:rPr lang="en-US" sz="2000" dirty="0" smtClean="0">
                <a:solidFill>
                  <a:srgbClr val="003399"/>
                </a:solidFill>
              </a:rPr>
              <a:t>:</a:t>
            </a:r>
          </a:p>
          <a:p>
            <a:endParaRPr lang="en-US" sz="2000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3399"/>
                </a:solidFill>
              </a:rPr>
              <a:t>I</a:t>
            </a:r>
            <a:r>
              <a:rPr lang="en-US" dirty="0" smtClean="0">
                <a:solidFill>
                  <a:srgbClr val="003399"/>
                </a:solidFill>
              </a:rPr>
              <a:t>ssued </a:t>
            </a:r>
            <a:r>
              <a:rPr lang="en-US" dirty="0">
                <a:solidFill>
                  <a:srgbClr val="003399"/>
                </a:solidFill>
              </a:rPr>
              <a:t>by </a:t>
            </a:r>
            <a:r>
              <a:rPr lang="en-US" dirty="0" smtClean="0">
                <a:solidFill>
                  <a:srgbClr val="003399"/>
                </a:solidFill>
              </a:rPr>
              <a:t>a firm </a:t>
            </a:r>
            <a:r>
              <a:rPr lang="en-US" dirty="0">
                <a:solidFill>
                  <a:srgbClr val="003399"/>
                </a:solidFill>
              </a:rPr>
              <a:t>established in the euro </a:t>
            </a:r>
            <a:r>
              <a:rPr lang="en-US" dirty="0" smtClean="0">
                <a:solidFill>
                  <a:srgbClr val="003399"/>
                </a:solidFill>
              </a:rPr>
              <a:t>area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Issued </a:t>
            </a:r>
            <a:r>
              <a:rPr lang="en-US" dirty="0">
                <a:solidFill>
                  <a:srgbClr val="003399"/>
                </a:solidFill>
              </a:rPr>
              <a:t>by a non-bank </a:t>
            </a:r>
            <a:r>
              <a:rPr lang="en-US" dirty="0" smtClean="0">
                <a:solidFill>
                  <a:srgbClr val="003399"/>
                </a:solidFill>
              </a:rPr>
              <a:t>corporation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Denominated </a:t>
            </a:r>
            <a:r>
              <a:rPr lang="en-US" dirty="0">
                <a:solidFill>
                  <a:srgbClr val="003399"/>
                </a:solidFill>
              </a:rPr>
              <a:t>in </a:t>
            </a:r>
            <a:r>
              <a:rPr lang="en-US" dirty="0" smtClean="0">
                <a:solidFill>
                  <a:srgbClr val="003399"/>
                </a:solidFill>
              </a:rPr>
              <a:t>euro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Minimum </a:t>
            </a:r>
            <a:r>
              <a:rPr lang="en-US" dirty="0">
                <a:solidFill>
                  <a:srgbClr val="003399"/>
                </a:solidFill>
              </a:rPr>
              <a:t>remaining maturity of six months and a maximum </a:t>
            </a:r>
            <a:r>
              <a:rPr lang="en-US" dirty="0" smtClean="0">
                <a:solidFill>
                  <a:srgbClr val="003399"/>
                </a:solidFill>
              </a:rPr>
              <a:t>remaining maturity </a:t>
            </a:r>
            <a:r>
              <a:rPr lang="en-US" dirty="0">
                <a:solidFill>
                  <a:srgbClr val="003399"/>
                </a:solidFill>
              </a:rPr>
              <a:t>of less than 31 </a:t>
            </a:r>
            <a:r>
              <a:rPr lang="en-US" dirty="0" smtClean="0">
                <a:solidFill>
                  <a:srgbClr val="003399"/>
                </a:solidFill>
              </a:rPr>
              <a:t>years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Other </a:t>
            </a:r>
            <a:r>
              <a:rPr lang="en-US" dirty="0">
                <a:solidFill>
                  <a:srgbClr val="003399"/>
                </a:solidFill>
              </a:rPr>
              <a:t>criteria </a:t>
            </a: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Rated </a:t>
            </a:r>
            <a:r>
              <a:rPr lang="en-US" dirty="0">
                <a:solidFill>
                  <a:srgbClr val="003399"/>
                </a:solidFill>
              </a:rPr>
              <a:t>with a </a:t>
            </a:r>
            <a:r>
              <a:rPr lang="en-US" dirty="0" smtClean="0">
                <a:solidFill>
                  <a:srgbClr val="003399"/>
                </a:solidFill>
              </a:rPr>
              <a:t>minimum first-best </a:t>
            </a:r>
            <a:r>
              <a:rPr lang="en-US" dirty="0">
                <a:solidFill>
                  <a:srgbClr val="003399"/>
                </a:solidFill>
              </a:rPr>
              <a:t>credit assessment of at least </a:t>
            </a:r>
            <a:r>
              <a:rPr lang="en-US" dirty="0" smtClean="0">
                <a:solidFill>
                  <a:srgbClr val="003399"/>
                </a:solidFill>
              </a:rPr>
              <a:t>credit quality </a:t>
            </a:r>
            <a:r>
              <a:rPr lang="en-US" dirty="0">
                <a:solidFill>
                  <a:srgbClr val="003399"/>
                </a:solidFill>
              </a:rPr>
              <a:t>step 3 (rating of BBB- or equivalent</a:t>
            </a:r>
            <a:r>
              <a:rPr lang="en-US" dirty="0" smtClean="0">
                <a:solidFill>
                  <a:srgbClr val="003399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</a:rPr>
              <a:t>Risk monitoring and due diligence activities by ECB </a:t>
            </a:r>
            <a:r>
              <a:rPr lang="en-US" dirty="0" smtClean="0">
                <a:solidFill>
                  <a:srgbClr val="003399"/>
                </a:solidFill>
              </a:rPr>
              <a:t>staff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4368" y="1393612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4368" y="1969676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4368" y="2545740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8" name="Rectangle 7"/>
          <p:cNvSpPr/>
          <p:nvPr/>
        </p:nvSpPr>
        <p:spPr>
          <a:xfrm>
            <a:off x="7884368" y="3049796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4368" y="3841884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4368" y="4417948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x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6336" y="766445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3399"/>
                </a:solidFill>
              </a:rPr>
              <a:t>Data collected</a:t>
            </a:r>
          </a:p>
        </p:txBody>
      </p:sp>
    </p:spTree>
    <p:extLst>
      <p:ext uri="{BB962C8B-B14F-4D97-AF65-F5344CB8AC3E}">
        <p14:creationId xmlns:p14="http://schemas.microsoft.com/office/powerpoint/2010/main" val="29976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18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/>
              <a:t>CSPP </a:t>
            </a:r>
            <a:r>
              <a:rPr lang="en-GB" sz="2800" dirty="0" smtClean="0"/>
              <a:t>institutional framework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395536" y="919748"/>
            <a:ext cx="74168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003399"/>
                </a:solidFill>
              </a:rPr>
              <a:t>CSPP eligibility criteria</a:t>
            </a:r>
            <a:r>
              <a:rPr lang="en-US" sz="2000" dirty="0" smtClean="0">
                <a:solidFill>
                  <a:srgbClr val="003399"/>
                </a:solidFill>
              </a:rPr>
              <a:t>:</a:t>
            </a:r>
          </a:p>
          <a:p>
            <a:endParaRPr lang="en-US" sz="2000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3399"/>
                </a:solidFill>
              </a:rPr>
              <a:t>I</a:t>
            </a:r>
            <a:r>
              <a:rPr lang="en-US" dirty="0" smtClean="0">
                <a:solidFill>
                  <a:srgbClr val="003399"/>
                </a:solidFill>
              </a:rPr>
              <a:t>ssued </a:t>
            </a:r>
            <a:r>
              <a:rPr lang="en-US" dirty="0">
                <a:solidFill>
                  <a:srgbClr val="003399"/>
                </a:solidFill>
              </a:rPr>
              <a:t>by </a:t>
            </a:r>
            <a:r>
              <a:rPr lang="en-US" dirty="0" smtClean="0">
                <a:solidFill>
                  <a:srgbClr val="003399"/>
                </a:solidFill>
              </a:rPr>
              <a:t>a firm </a:t>
            </a:r>
            <a:r>
              <a:rPr lang="en-US" dirty="0">
                <a:solidFill>
                  <a:srgbClr val="003399"/>
                </a:solidFill>
              </a:rPr>
              <a:t>established in the euro </a:t>
            </a:r>
            <a:r>
              <a:rPr lang="en-US" dirty="0" smtClean="0">
                <a:solidFill>
                  <a:srgbClr val="003399"/>
                </a:solidFill>
              </a:rPr>
              <a:t>area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Issued </a:t>
            </a:r>
            <a:r>
              <a:rPr lang="en-US" dirty="0">
                <a:solidFill>
                  <a:srgbClr val="003399"/>
                </a:solidFill>
              </a:rPr>
              <a:t>by a non-bank </a:t>
            </a:r>
            <a:r>
              <a:rPr lang="en-US" dirty="0" smtClean="0">
                <a:solidFill>
                  <a:srgbClr val="003399"/>
                </a:solidFill>
              </a:rPr>
              <a:t>corporation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Denominated </a:t>
            </a:r>
            <a:r>
              <a:rPr lang="en-US" dirty="0">
                <a:solidFill>
                  <a:srgbClr val="003399"/>
                </a:solidFill>
              </a:rPr>
              <a:t>in </a:t>
            </a:r>
            <a:r>
              <a:rPr lang="en-US" dirty="0" smtClean="0">
                <a:solidFill>
                  <a:srgbClr val="003399"/>
                </a:solidFill>
              </a:rPr>
              <a:t>euro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Minimum </a:t>
            </a:r>
            <a:r>
              <a:rPr lang="en-US" dirty="0">
                <a:solidFill>
                  <a:srgbClr val="003399"/>
                </a:solidFill>
              </a:rPr>
              <a:t>remaining maturity of six months and a maximum </a:t>
            </a:r>
            <a:r>
              <a:rPr lang="en-US" dirty="0" smtClean="0">
                <a:solidFill>
                  <a:srgbClr val="003399"/>
                </a:solidFill>
              </a:rPr>
              <a:t>remaining maturity </a:t>
            </a:r>
            <a:r>
              <a:rPr lang="en-US" dirty="0">
                <a:solidFill>
                  <a:srgbClr val="003399"/>
                </a:solidFill>
              </a:rPr>
              <a:t>of less than 31 </a:t>
            </a:r>
            <a:r>
              <a:rPr lang="en-US" dirty="0" smtClean="0">
                <a:solidFill>
                  <a:srgbClr val="003399"/>
                </a:solidFill>
              </a:rPr>
              <a:t>years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Other criteria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Rated </a:t>
            </a:r>
            <a:r>
              <a:rPr lang="en-US" dirty="0">
                <a:solidFill>
                  <a:srgbClr val="003399"/>
                </a:solidFill>
              </a:rPr>
              <a:t>with a </a:t>
            </a:r>
            <a:r>
              <a:rPr lang="en-US" dirty="0" smtClean="0">
                <a:solidFill>
                  <a:srgbClr val="003399"/>
                </a:solidFill>
              </a:rPr>
              <a:t>minimum first-best </a:t>
            </a:r>
            <a:r>
              <a:rPr lang="en-US" dirty="0">
                <a:solidFill>
                  <a:srgbClr val="003399"/>
                </a:solidFill>
              </a:rPr>
              <a:t>credit assessment of at least </a:t>
            </a:r>
            <a:r>
              <a:rPr lang="en-US" dirty="0" smtClean="0">
                <a:solidFill>
                  <a:srgbClr val="003399"/>
                </a:solidFill>
              </a:rPr>
              <a:t>credit quality </a:t>
            </a:r>
            <a:r>
              <a:rPr lang="en-US" dirty="0">
                <a:solidFill>
                  <a:srgbClr val="003399"/>
                </a:solidFill>
              </a:rPr>
              <a:t>step 3 (rating of BBB- or equivalent</a:t>
            </a:r>
            <a:r>
              <a:rPr lang="en-US" dirty="0" smtClean="0">
                <a:solidFill>
                  <a:srgbClr val="003399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Risk </a:t>
            </a:r>
            <a:r>
              <a:rPr lang="en-US" dirty="0">
                <a:solidFill>
                  <a:srgbClr val="003399"/>
                </a:solidFill>
              </a:rPr>
              <a:t>monitoring and due diligence activities </a:t>
            </a:r>
            <a:r>
              <a:rPr lang="en-US" dirty="0" smtClean="0">
                <a:solidFill>
                  <a:srgbClr val="003399"/>
                </a:solidFill>
              </a:rPr>
              <a:t>by ECB staff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4368" y="1393612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4368" y="1969676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4368" y="2545740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8" name="Rectangle 7"/>
          <p:cNvSpPr/>
          <p:nvPr/>
        </p:nvSpPr>
        <p:spPr>
          <a:xfrm>
            <a:off x="7884368" y="3049796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4368" y="3841884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4368" y="4417948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x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6336" y="766445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3399"/>
                </a:solidFill>
              </a:rPr>
              <a:t>Data collected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7524" y="5949280"/>
            <a:ext cx="8604955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3299"/>
                </a:solidFill>
              </a:rPr>
              <a:t>Around 1750 bonds in March 2016 from 16 euro area countries</a:t>
            </a:r>
            <a:endParaRPr lang="en-GB" sz="2000" b="1" dirty="0">
              <a:solidFill>
                <a:srgbClr val="003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19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Intuition of the first-best rating rule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07504" y="692696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CSPP-eligible</a:t>
            </a:r>
          </a:p>
          <a:p>
            <a:endParaRPr lang="en-US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16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Below,</a:t>
            </a:r>
          </a:p>
          <a:p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but </a:t>
            </a:r>
            <a:r>
              <a:rPr lang="en-US" sz="1600" b="1" dirty="0" smtClean="0">
                <a:solidFill>
                  <a:srgbClr val="003399"/>
                </a:solidFill>
                <a:latin typeface="+mn-lt"/>
                <a:cs typeface="+mn-cs"/>
              </a:rPr>
              <a:t>close</a:t>
            </a:r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 to,</a:t>
            </a:r>
          </a:p>
          <a:p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eligibility</a:t>
            </a:r>
          </a:p>
          <a:p>
            <a:endParaRPr lang="en-US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16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Below, but</a:t>
            </a:r>
          </a:p>
          <a:p>
            <a:r>
              <a:rPr lang="en-US" sz="1600" b="1" dirty="0" smtClean="0">
                <a:solidFill>
                  <a:srgbClr val="003399"/>
                </a:solidFill>
                <a:latin typeface="+mn-lt"/>
                <a:cs typeface="+mn-cs"/>
              </a:rPr>
              <a:t>farther away</a:t>
            </a:r>
          </a:p>
          <a:p>
            <a:r>
              <a:rPr lang="en-US" sz="1600" dirty="0">
                <a:solidFill>
                  <a:srgbClr val="003399"/>
                </a:solidFill>
                <a:latin typeface="+mn-lt"/>
                <a:cs typeface="+mn-cs"/>
              </a:rPr>
              <a:t>f</a:t>
            </a:r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rom eligibility </a:t>
            </a:r>
            <a:endParaRPr lang="en-US" sz="1400" dirty="0" smtClean="0">
              <a:solidFill>
                <a:srgbClr val="003399"/>
              </a:solidFill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71" y="692696"/>
            <a:ext cx="633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96" y="2636912"/>
            <a:ext cx="7581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21" y="4674071"/>
            <a:ext cx="6924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8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Motivation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548680"/>
            <a:ext cx="8784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3299"/>
                </a:solidFill>
                <a:latin typeface="+mn-lt"/>
                <a:cs typeface="+mn-cs"/>
              </a:rPr>
              <a:t>"The ratings [. . . ] are and must be construed solely as, statements of opinion and not </a:t>
            </a:r>
            <a:r>
              <a:rPr lang="en-US" sz="2000" i="1" dirty="0" smtClean="0">
                <a:solidFill>
                  <a:srgbClr val="003299"/>
                </a:solidFill>
                <a:latin typeface="+mn-lt"/>
                <a:cs typeface="+mn-cs"/>
              </a:rPr>
              <a:t>statements of </a:t>
            </a:r>
            <a:r>
              <a:rPr lang="en-US" sz="2000" i="1" dirty="0">
                <a:solidFill>
                  <a:srgbClr val="003299"/>
                </a:solidFill>
                <a:latin typeface="+mn-lt"/>
                <a:cs typeface="+mn-cs"/>
              </a:rPr>
              <a:t>fact or recommendations to purchase, sell, or hold any securities."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(Credit Rating </a:t>
            </a:r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Agency Disclaimer)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299"/>
              </a:solidFill>
              <a:latin typeface="+mn-lt"/>
              <a:cs typeface="+mn-cs"/>
            </a:endParaRPr>
          </a:p>
          <a:p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Nevertheless, still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significant </a:t>
            </a: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reliance on CRAs by market participants</a:t>
            </a:r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299"/>
                </a:solidFill>
                <a:latin typeface="+mn-lt"/>
                <a:cs typeface="+mn-cs"/>
              </a:rPr>
              <a:t>Direct:</a:t>
            </a:r>
            <a:r>
              <a:rPr lang="en-GB" sz="2000" dirty="0">
                <a:solidFill>
                  <a:srgbClr val="003299"/>
                </a:solidFill>
              </a:rPr>
              <a:t> </a:t>
            </a:r>
            <a:r>
              <a:rPr lang="en-US" sz="2000" dirty="0">
                <a:solidFill>
                  <a:srgbClr val="003299"/>
                </a:solidFill>
              </a:rPr>
              <a:t>restrictions on investing in non investment-grade bonds</a:t>
            </a:r>
            <a:endParaRPr lang="en-GB" sz="2000" dirty="0">
              <a:solidFill>
                <a:srgbClr val="0032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299"/>
                </a:solidFill>
                <a:latin typeface="+mn-lt"/>
                <a:cs typeface="+mn-cs"/>
              </a:rPr>
              <a:t>Indirect:</a:t>
            </a:r>
            <a:r>
              <a:rPr lang="en-GB" sz="2000" dirty="0">
                <a:solidFill>
                  <a:srgbClr val="003299"/>
                </a:solidFill>
              </a:rPr>
              <a:t> benchmark with underlying rating</a:t>
            </a:r>
          </a:p>
          <a:p>
            <a:endParaRPr lang="en-GB" sz="2000" dirty="0" smtClean="0">
              <a:solidFill>
                <a:srgbClr val="00329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3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20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The first-best rating rule at work</a:t>
            </a:r>
            <a:endParaRPr lang="en-GB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000" cy="5214740"/>
          </a:xfrm>
          <a:prstGeom prst="rect">
            <a:avLst/>
          </a:prstGeom>
          <a:noFill/>
          <a:ln w="12700">
            <a:solidFill>
              <a:srgbClr val="003299"/>
            </a:solidFill>
          </a:ln>
          <a:extLst/>
        </p:spPr>
      </p:pic>
      <p:sp>
        <p:nvSpPr>
          <p:cNvPr id="5" name="Title right"/>
          <p:cNvSpPr txBox="1">
            <a:spLocks noChangeArrowheads="1"/>
          </p:cNvSpPr>
          <p:nvPr/>
        </p:nvSpPr>
        <p:spPr bwMode="auto">
          <a:xfrm>
            <a:off x="277813" y="6243340"/>
            <a:ext cx="8136904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</a:t>
            </a:r>
            <a:r>
              <a:rPr lang="en-US" sz="800" i="1" dirty="0" smtClean="0">
                <a:solidFill>
                  <a:srgbClr val="003399"/>
                </a:solidFill>
                <a:latin typeface="Arial"/>
              </a:rPr>
              <a:t>Company website</a:t>
            </a:r>
            <a:endParaRPr lang="en-US" sz="800" i="1" dirty="0">
              <a:solidFill>
                <a:srgbClr val="00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1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21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/>
              <a:t>The first-best rating distribution in March 2016</a:t>
            </a:r>
          </a:p>
        </p:txBody>
      </p:sp>
      <p:sp>
        <p:nvSpPr>
          <p:cNvPr id="5" name="Title right"/>
          <p:cNvSpPr txBox="1">
            <a:spLocks noChangeArrowheads="1"/>
          </p:cNvSpPr>
          <p:nvPr/>
        </p:nvSpPr>
        <p:spPr bwMode="auto">
          <a:xfrm>
            <a:off x="1187623" y="6315348"/>
            <a:ext cx="722709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Bloomberg, </a:t>
            </a:r>
            <a:r>
              <a:rPr lang="en-US" sz="800" i="1" dirty="0" smtClean="0">
                <a:solidFill>
                  <a:srgbClr val="003399"/>
                </a:solidFill>
                <a:latin typeface="Arial"/>
              </a:rPr>
              <a:t>authors</a:t>
            </a:r>
            <a:r>
              <a:rPr lang="en-US" sz="800" i="1" dirty="0">
                <a:solidFill>
                  <a:srgbClr val="003399"/>
                </a:solidFill>
                <a:latin typeface="Arial"/>
              </a:rPr>
              <a:t>' computation.</a:t>
            </a:r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77813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US" sz="1800" b="1" dirty="0" smtClean="0">
                <a:solidFill>
                  <a:srgbClr val="003399"/>
                </a:solidFill>
                <a:latin typeface="Arial"/>
              </a:rPr>
              <a:t>Bonds by first-best rating</a:t>
            </a:r>
          </a:p>
          <a:p>
            <a:pPr algn="ctr"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1050" i="1" dirty="0" smtClean="0">
                <a:solidFill>
                  <a:srgbClr val="003399"/>
                </a:solidFill>
                <a:latin typeface="Arial"/>
              </a:rPr>
              <a:t>(March 2016 – number and percentages)</a:t>
            </a:r>
            <a:endParaRPr lang="en-GB" sz="105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1115616" y="888400"/>
            <a:ext cx="6876008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3"/>
          <p:cNvCxnSpPr>
            <a:cxnSpLocks noChangeShapeType="1"/>
          </p:cNvCxnSpPr>
          <p:nvPr/>
        </p:nvCxnSpPr>
        <p:spPr bwMode="auto">
          <a:xfrm>
            <a:off x="1187624" y="6237312"/>
            <a:ext cx="680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82449"/>
            <a:ext cx="6804000" cy="498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0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22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Evolution of the </a:t>
            </a:r>
            <a:r>
              <a:rPr lang="en-GB" sz="2400" dirty="0"/>
              <a:t>first-best rating </a:t>
            </a:r>
            <a:r>
              <a:rPr lang="en-GB" sz="2400" dirty="0" smtClean="0"/>
              <a:t>distribution</a:t>
            </a:r>
            <a:endParaRPr lang="en-GB" sz="2400" dirty="0"/>
          </a:p>
        </p:txBody>
      </p:sp>
      <p:sp>
        <p:nvSpPr>
          <p:cNvPr id="8" name="Title right"/>
          <p:cNvSpPr txBox="1">
            <a:spLocks noChangeArrowheads="1"/>
          </p:cNvSpPr>
          <p:nvPr/>
        </p:nvSpPr>
        <p:spPr bwMode="auto">
          <a:xfrm>
            <a:off x="0" y="692696"/>
            <a:ext cx="9144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US" sz="1800" b="1" dirty="0">
                <a:solidFill>
                  <a:srgbClr val="003399"/>
                </a:solidFill>
                <a:latin typeface="Arial"/>
              </a:rPr>
              <a:t>CSPP Short Movie</a:t>
            </a:r>
          </a:p>
          <a:p>
            <a:pPr algn="ctr" eaLnBrk="1" hangingPunct="1">
              <a:lnSpc>
                <a:spcPct val="100000"/>
              </a:lnSpc>
              <a:defRPr/>
            </a:pPr>
            <a:endParaRPr lang="en-US" sz="1400" b="1" dirty="0" smtClean="0">
              <a:solidFill>
                <a:srgbClr val="003399"/>
              </a:solidFill>
              <a:latin typeface="Arial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1050" i="1" dirty="0">
                <a:solidFill>
                  <a:srgbClr val="003399"/>
                </a:solidFill>
                <a:latin typeface="Arial"/>
              </a:rPr>
              <a:t>(January </a:t>
            </a:r>
            <a:r>
              <a:rPr lang="en-US" sz="1050" i="1" dirty="0" smtClean="0">
                <a:solidFill>
                  <a:srgbClr val="003399"/>
                </a:solidFill>
                <a:latin typeface="Arial"/>
              </a:rPr>
              <a:t>2015 - </a:t>
            </a:r>
            <a:r>
              <a:rPr lang="en-US" sz="1050" i="1" dirty="0">
                <a:solidFill>
                  <a:srgbClr val="003399"/>
                </a:solidFill>
                <a:latin typeface="Arial"/>
              </a:rPr>
              <a:t>December </a:t>
            </a:r>
            <a:r>
              <a:rPr lang="en-US" sz="1050" i="1" dirty="0" smtClean="0">
                <a:solidFill>
                  <a:srgbClr val="003399"/>
                </a:solidFill>
                <a:latin typeface="Arial"/>
              </a:rPr>
              <a:t>2017 </a:t>
            </a:r>
            <a:r>
              <a:rPr lang="en-US" sz="1050" i="1" dirty="0">
                <a:solidFill>
                  <a:srgbClr val="003399"/>
                </a:solidFill>
                <a:latin typeface="Arial"/>
              </a:rPr>
              <a:t>– </a:t>
            </a:r>
            <a:r>
              <a:rPr lang="en-US" sz="1050" i="1" dirty="0" smtClean="0">
                <a:solidFill>
                  <a:srgbClr val="003399"/>
                </a:solidFill>
                <a:latin typeface="Arial"/>
              </a:rPr>
              <a:t>Kernel </a:t>
            </a:r>
            <a:r>
              <a:rPr lang="en-US" sz="1050" i="1" dirty="0">
                <a:solidFill>
                  <a:srgbClr val="003399"/>
                </a:solidFill>
                <a:latin typeface="Arial"/>
              </a:rPr>
              <a:t>density)</a:t>
            </a:r>
            <a:endParaRPr lang="en-GB" sz="105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1907704" y="1012209"/>
            <a:ext cx="5472608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" name="distribution_all_fi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bmkLst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6368" y="1484784"/>
            <a:ext cx="6588000" cy="49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23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Our prediction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251520" y="1206619"/>
            <a:ext cx="86409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The probability of becoming eligible has increased after the launch of the </a:t>
            </a:r>
            <a:r>
              <a:rPr lang="en-US" sz="2400" dirty="0" err="1" smtClean="0">
                <a:solidFill>
                  <a:srgbClr val="003399"/>
                </a:solidFill>
                <a:latin typeface="+mn-lt"/>
                <a:cs typeface="+mn-cs"/>
              </a:rPr>
              <a:t>programme</a:t>
            </a:r>
            <a:endParaRPr lang="en-US" sz="24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Securities </a:t>
            </a:r>
            <a:r>
              <a:rPr lang="en-US" sz="2400" dirty="0">
                <a:solidFill>
                  <a:srgbClr val="003399"/>
                </a:solidFill>
                <a:latin typeface="+mn-lt"/>
                <a:cs typeface="+mn-cs"/>
              </a:rPr>
              <a:t>located below, but close to, the </a:t>
            </a: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eligibility frontier </a:t>
            </a:r>
            <a:r>
              <a:rPr lang="en-US" sz="2400" dirty="0">
                <a:solidFill>
                  <a:srgbClr val="003399"/>
                </a:solidFill>
                <a:latin typeface="+mn-lt"/>
                <a:cs typeface="+mn-cs"/>
              </a:rPr>
              <a:t>are likely </a:t>
            </a: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to have </a:t>
            </a:r>
            <a:r>
              <a:rPr lang="en-US" sz="2400" dirty="0">
                <a:solidFill>
                  <a:srgbClr val="003399"/>
                </a:solidFill>
                <a:latin typeface="+mn-lt"/>
                <a:cs typeface="+mn-cs"/>
              </a:rPr>
              <a:t>experienced positive rating </a:t>
            </a: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adjustments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solidFill>
                  <a:srgbClr val="003399"/>
                </a:solidFill>
                <a:latin typeface="+mn-lt"/>
                <a:cs typeface="+mn-cs"/>
              </a:rPr>
              <a:t>Hypothesis</a:t>
            </a:r>
            <a:r>
              <a:rPr lang="en-US" sz="2000" b="1" dirty="0" smtClean="0">
                <a:solidFill>
                  <a:srgbClr val="003399"/>
                </a:solidFill>
                <a:latin typeface="+mn-lt"/>
                <a:cs typeface="+mn-cs"/>
              </a:rPr>
              <a:t>: </a:t>
            </a:r>
            <a:r>
              <a:rPr lang="en-US" sz="2000" dirty="0">
                <a:solidFill>
                  <a:srgbClr val="003399"/>
                </a:solidFill>
                <a:latin typeface="+mn-lt"/>
                <a:cs typeface="+mn-cs"/>
              </a:rPr>
              <a:t>Bonds around the </a:t>
            </a:r>
            <a:r>
              <a:rPr lang="en-US" sz="2000" dirty="0" smtClean="0">
                <a:solidFill>
                  <a:srgbClr val="003399"/>
                </a:solidFill>
                <a:latin typeface="+mn-lt"/>
                <a:cs typeface="+mn-cs"/>
              </a:rPr>
              <a:t>eligibility frontier are affected </a:t>
            </a:r>
            <a:r>
              <a:rPr lang="en-US" sz="2000" dirty="0">
                <a:solidFill>
                  <a:srgbClr val="003399"/>
                </a:solidFill>
                <a:latin typeface="+mn-lt"/>
                <a:cs typeface="+mn-cs"/>
              </a:rPr>
              <a:t>similarly by </a:t>
            </a:r>
            <a:r>
              <a:rPr lang="en-US" sz="2000" dirty="0" smtClean="0">
                <a:solidFill>
                  <a:srgbClr val="003399"/>
                </a:solidFill>
                <a:latin typeface="+mn-lt"/>
                <a:cs typeface="+mn-cs"/>
              </a:rPr>
              <a:t>macroeconomic shocks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3399"/>
                </a:solidFill>
                <a:latin typeface="+mn-lt"/>
                <a:cs typeface="+mn-cs"/>
              </a:rPr>
              <a:t>Disentangling macro effects from CRAs </a:t>
            </a:r>
            <a:r>
              <a:rPr lang="en-US" sz="2000" dirty="0" err="1" smtClean="0">
                <a:solidFill>
                  <a:srgbClr val="003399"/>
                </a:solidFill>
                <a:latin typeface="+mn-lt"/>
                <a:cs typeface="+mn-cs"/>
              </a:rPr>
              <a:t>behaviour</a:t>
            </a:r>
            <a:endParaRPr lang="en-GB" sz="2000" dirty="0">
              <a:solidFill>
                <a:srgbClr val="00339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1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24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Roadmap of the empirical strategy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1534140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2400" dirty="0">
                <a:solidFill>
                  <a:srgbClr val="003399"/>
                </a:solidFill>
                <a:latin typeface="+mn-lt"/>
                <a:cs typeface="+mn-cs"/>
              </a:rPr>
              <a:t>The </a:t>
            </a: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aggregate effects </a:t>
            </a:r>
            <a:r>
              <a:rPr lang="en-US" sz="2400" dirty="0">
                <a:solidFill>
                  <a:srgbClr val="003399"/>
                </a:solidFill>
                <a:latin typeface="+mn-lt"/>
                <a:cs typeface="+mn-cs"/>
              </a:rPr>
              <a:t>of the </a:t>
            </a: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corporate QE</a:t>
            </a:r>
          </a:p>
          <a:p>
            <a:pPr marL="571500" indent="-571500">
              <a:buFont typeface="+mj-lt"/>
              <a:buAutoNum type="arabicPeriod"/>
            </a:pPr>
            <a:endParaRPr lang="en-US" sz="24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Cross-sectional </a:t>
            </a:r>
            <a:r>
              <a:rPr lang="en-US" sz="2400" dirty="0">
                <a:solidFill>
                  <a:srgbClr val="003399"/>
                </a:solidFill>
                <a:latin typeface="+mn-lt"/>
                <a:cs typeface="+mn-cs"/>
              </a:rPr>
              <a:t>v</a:t>
            </a: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ariation </a:t>
            </a:r>
            <a:r>
              <a:rPr lang="en-US" sz="2400" dirty="0">
                <a:solidFill>
                  <a:srgbClr val="003399"/>
                </a:solidFill>
                <a:latin typeface="+mn-lt"/>
                <a:cs typeface="+mn-cs"/>
              </a:rPr>
              <a:t>in the CRAs </a:t>
            </a: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response</a:t>
            </a:r>
          </a:p>
          <a:p>
            <a:pPr marL="571500" indent="-571500">
              <a:buFont typeface="+mj-lt"/>
              <a:buAutoNum type="arabicPeriod"/>
            </a:pPr>
            <a:endParaRPr lang="en-US" sz="16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  <a:latin typeface="+mn-lt"/>
                <a:cs typeface="+mn-cs"/>
              </a:rPr>
              <a:t>Below the eligibility frontier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  <a:latin typeface="+mn-lt"/>
                <a:cs typeface="+mn-cs"/>
              </a:rPr>
              <a:t>Around the eligibility frontier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+mj-lt"/>
              <a:buAutoNum type="arabicPeriod"/>
            </a:pPr>
            <a:r>
              <a:rPr lang="en-GB" sz="2400" dirty="0">
                <a:solidFill>
                  <a:srgbClr val="003399"/>
                </a:solidFill>
                <a:latin typeface="+mn-lt"/>
                <a:cs typeface="+mn-cs"/>
              </a:rPr>
              <a:t>Robustness </a:t>
            </a:r>
            <a:r>
              <a:rPr lang="en-GB" sz="2400" dirty="0" smtClean="0">
                <a:solidFill>
                  <a:srgbClr val="003399"/>
                </a:solidFill>
                <a:latin typeface="+mn-lt"/>
                <a:cs typeface="+mn-cs"/>
              </a:rPr>
              <a:t>checks</a:t>
            </a:r>
            <a:endParaRPr lang="en-GB" sz="2400" dirty="0">
              <a:solidFill>
                <a:srgbClr val="00339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9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1399367"/>
            <a:ext cx="9000000" cy="44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25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The aggregate effects of the corporate </a:t>
            </a:r>
            <a:r>
              <a:rPr lang="en-US" sz="2800" dirty="0" smtClean="0"/>
              <a:t>QE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3779" y="2178696"/>
            <a:ext cx="9000000" cy="4068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12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26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Placebo test</a:t>
            </a:r>
          </a:p>
        </p:txBody>
      </p:sp>
      <p:sp>
        <p:nvSpPr>
          <p:cNvPr id="5" name="Title right"/>
          <p:cNvSpPr txBox="1">
            <a:spLocks noChangeArrowheads="1"/>
          </p:cNvSpPr>
          <p:nvPr/>
        </p:nvSpPr>
        <p:spPr bwMode="auto">
          <a:xfrm>
            <a:off x="323528" y="644228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>
                <a:solidFill>
                  <a:srgbClr val="003399"/>
                </a:solidFill>
                <a:latin typeface="Arial"/>
              </a:rPr>
              <a:t>Sources: Bloomberg, </a:t>
            </a: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authors</a:t>
            </a:r>
            <a:r>
              <a:rPr lang="en-US" sz="900" i="1" dirty="0">
                <a:solidFill>
                  <a:srgbClr val="003399"/>
                </a:solidFill>
                <a:latin typeface="Arial"/>
              </a:rPr>
              <a:t>' computation.</a:t>
            </a:r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600" b="1" dirty="0" smtClean="0">
                <a:solidFill>
                  <a:srgbClr val="003399"/>
                </a:solidFill>
                <a:latin typeface="Arial"/>
              </a:rPr>
              <a:t>Monthly </a:t>
            </a:r>
            <a:r>
              <a:rPr lang="en-US" sz="1600" b="1" dirty="0">
                <a:solidFill>
                  <a:srgbClr val="003399"/>
                </a:solidFill>
                <a:latin typeface="Arial"/>
              </a:rPr>
              <a:t>dummy </a:t>
            </a:r>
            <a:r>
              <a:rPr lang="en-US" sz="1600" b="1" dirty="0" smtClean="0">
                <a:solidFill>
                  <a:srgbClr val="003399"/>
                </a:solidFill>
                <a:latin typeface="Arial"/>
              </a:rPr>
              <a:t>coefficients</a:t>
            </a:r>
            <a:endParaRPr lang="en-US" sz="12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sz="12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1000" i="1" dirty="0" smtClean="0">
                <a:solidFill>
                  <a:srgbClr val="003399"/>
                </a:solidFill>
                <a:latin typeface="Arial"/>
              </a:rPr>
              <a:t>(Monthly </a:t>
            </a:r>
            <a:r>
              <a:rPr lang="en-US" sz="1000" i="1" dirty="0">
                <a:solidFill>
                  <a:srgbClr val="003399"/>
                </a:solidFill>
                <a:latin typeface="Arial"/>
              </a:rPr>
              <a:t>dummy </a:t>
            </a:r>
            <a:r>
              <a:rPr lang="en-US" sz="1000" i="1" dirty="0" smtClean="0">
                <a:solidFill>
                  <a:srgbClr val="003399"/>
                </a:solidFill>
                <a:latin typeface="Arial"/>
              </a:rPr>
              <a:t>coefficients </a:t>
            </a:r>
            <a:r>
              <a:rPr lang="en-US" sz="1000" i="1" dirty="0">
                <a:solidFill>
                  <a:srgbClr val="003399"/>
                </a:solidFill>
                <a:latin typeface="Arial"/>
              </a:rPr>
              <a:t>from </a:t>
            </a:r>
            <a:r>
              <a:rPr lang="en-US" sz="1000" i="1" dirty="0" smtClean="0">
                <a:solidFill>
                  <a:srgbClr val="003399"/>
                </a:solidFill>
                <a:latin typeface="Arial"/>
              </a:rPr>
              <a:t>Eq.3 – Dashed lines denote 95</a:t>
            </a:r>
            <a:r>
              <a:rPr lang="en-US" sz="1000" i="1" dirty="0">
                <a:solidFill>
                  <a:srgbClr val="003399"/>
                </a:solidFill>
                <a:latin typeface="Arial"/>
              </a:rPr>
              <a:t>% </a:t>
            </a:r>
            <a:r>
              <a:rPr lang="en-US" sz="1000" i="1" dirty="0" smtClean="0">
                <a:solidFill>
                  <a:srgbClr val="003399"/>
                </a:solidFill>
                <a:latin typeface="Arial"/>
              </a:rPr>
              <a:t>interval)</a:t>
            </a:r>
            <a:endParaRPr lang="en-GB" sz="10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3"/>
          <p:cNvCxnSpPr>
            <a:cxnSpLocks noChangeShapeType="1"/>
          </p:cNvCxnSpPr>
          <p:nvPr/>
        </p:nvCxnSpPr>
        <p:spPr bwMode="auto">
          <a:xfrm>
            <a:off x="277813" y="6381328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1475656" y="5877272"/>
            <a:ext cx="576064" cy="216024"/>
          </a:xfrm>
          <a:prstGeom prst="rect">
            <a:avLst/>
          </a:prstGeom>
          <a:solidFill>
            <a:srgbClr val="E6ED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0" y="1196752"/>
            <a:ext cx="7200000" cy="515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9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0" y="1189866"/>
            <a:ext cx="7200000" cy="511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27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dirty="0" smtClean="0"/>
              <a:t>Below </a:t>
            </a:r>
            <a:r>
              <a:rPr lang="en-US" sz="2800" dirty="0"/>
              <a:t>the CSPP eligibility frontier </a:t>
            </a:r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600" b="1" dirty="0">
                <a:solidFill>
                  <a:srgbClr val="003399"/>
                </a:solidFill>
                <a:latin typeface="Arial"/>
              </a:rPr>
              <a:t>The non-linear </a:t>
            </a:r>
            <a:r>
              <a:rPr lang="en-US" sz="1600" b="1" dirty="0" smtClean="0">
                <a:solidFill>
                  <a:srgbClr val="003399"/>
                </a:solidFill>
                <a:latin typeface="Arial"/>
              </a:rPr>
              <a:t>effects </a:t>
            </a:r>
            <a:r>
              <a:rPr lang="en-US" sz="1600" b="1" dirty="0">
                <a:solidFill>
                  <a:srgbClr val="003399"/>
                </a:solidFill>
                <a:latin typeface="Arial"/>
              </a:rPr>
              <a:t>of the </a:t>
            </a:r>
            <a:r>
              <a:rPr lang="en-US" sz="1600" b="1" dirty="0" smtClean="0">
                <a:solidFill>
                  <a:srgbClr val="003399"/>
                </a:solidFill>
                <a:latin typeface="Arial"/>
              </a:rPr>
              <a:t>CSPP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12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1000" i="1" dirty="0">
                <a:solidFill>
                  <a:srgbClr val="003399"/>
                </a:solidFill>
                <a:latin typeface="Arial"/>
              </a:rPr>
              <a:t>(results of Eq.4 (Section IV.B) bonds with at least </a:t>
            </a:r>
            <a:r>
              <a:rPr lang="en-US" sz="1000" i="1" dirty="0" smtClean="0">
                <a:solidFill>
                  <a:srgbClr val="003399"/>
                </a:solidFill>
                <a:latin typeface="Arial"/>
              </a:rPr>
              <a:t>a publicly </a:t>
            </a:r>
            <a:r>
              <a:rPr lang="en-US" sz="1000" i="1" dirty="0">
                <a:solidFill>
                  <a:srgbClr val="003399"/>
                </a:solidFill>
                <a:latin typeface="Arial"/>
              </a:rPr>
              <a:t>available rating in March </a:t>
            </a:r>
            <a:r>
              <a:rPr lang="en-US" sz="1000" i="1" dirty="0" smtClean="0">
                <a:solidFill>
                  <a:srgbClr val="003399"/>
                </a:solidFill>
                <a:latin typeface="Arial"/>
              </a:rPr>
              <a:t>2016 – Eligibility coefficient)</a:t>
            </a:r>
            <a:endParaRPr lang="en-GB" sz="10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itle right"/>
          <p:cNvSpPr txBox="1">
            <a:spLocks noChangeArrowheads="1"/>
          </p:cNvSpPr>
          <p:nvPr/>
        </p:nvSpPr>
        <p:spPr bwMode="auto">
          <a:xfrm>
            <a:off x="323528" y="644228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>
                <a:solidFill>
                  <a:srgbClr val="003399"/>
                </a:solidFill>
                <a:latin typeface="Arial"/>
              </a:rPr>
              <a:t>Sources: Bloomberg, </a:t>
            </a: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authors</a:t>
            </a:r>
            <a:r>
              <a:rPr lang="en-US" sz="900" i="1" dirty="0">
                <a:solidFill>
                  <a:srgbClr val="003399"/>
                </a:solidFill>
                <a:latin typeface="Arial"/>
              </a:rPr>
              <a:t>' computation.</a:t>
            </a: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77813" y="6381328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555776" y="4689168"/>
            <a:ext cx="2088000" cy="252000"/>
          </a:xfrm>
          <a:prstGeom prst="rect">
            <a:avLst/>
          </a:prstGeom>
          <a:noFill/>
          <a:ln w="19050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83960" y="4689168"/>
            <a:ext cx="2088000" cy="252000"/>
          </a:xfrm>
          <a:prstGeom prst="rect">
            <a:avLst/>
          </a:prstGeom>
          <a:noFill/>
          <a:ln w="19050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6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28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Around the </a:t>
            </a:r>
            <a:r>
              <a:rPr lang="en-US" sz="2800" dirty="0" smtClean="0"/>
              <a:t>CSPP eligibility frontier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79512" y="908720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+mn-lt"/>
                <a:cs typeface="+mn-cs"/>
              </a:rPr>
              <a:t>Key assumption:</a:t>
            </a:r>
          </a:p>
          <a:p>
            <a:endParaRPr lang="en-US" sz="24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latin typeface="+mn-lt"/>
                <a:cs typeface="+mn-cs"/>
              </a:rPr>
              <a:t>Bonds </a:t>
            </a: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closely around </a:t>
            </a:r>
            <a:r>
              <a:rPr lang="en-US" sz="2400" dirty="0">
                <a:solidFill>
                  <a:srgbClr val="003399"/>
                </a:solidFill>
                <a:latin typeface="+mn-lt"/>
                <a:cs typeface="+mn-cs"/>
              </a:rPr>
              <a:t>the eligibility frontier are affected similarly </a:t>
            </a: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by business cycle fluctuations…</a:t>
            </a:r>
            <a:endParaRPr lang="en-US" sz="24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… as, up to a rating, they have a very similar credit risk profile (after controlling for macro developments and (un)observed characteristics)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  <a:latin typeface="+mn-lt"/>
                <a:cs typeface="+mn-cs"/>
              </a:rPr>
              <a:t>Therefore, their rating dynamics should not be different</a:t>
            </a:r>
          </a:p>
          <a:p>
            <a:endParaRPr lang="en-US" sz="2400" dirty="0">
              <a:solidFill>
                <a:srgbClr val="00339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4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1392026"/>
            <a:ext cx="9000000" cy="448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29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Around the </a:t>
            </a:r>
            <a:r>
              <a:rPr lang="en-US" sz="2800" dirty="0" smtClean="0"/>
              <a:t>CSPP eligibility frontier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8504" y="2880000"/>
            <a:ext cx="8927992" cy="792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81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Motivation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548680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3299"/>
                </a:solidFill>
                <a:latin typeface="+mn-lt"/>
                <a:cs typeface="+mn-cs"/>
              </a:rPr>
              <a:t>"The ratings [. . . ] are and must be construed solely as, statements of opinion and not </a:t>
            </a:r>
            <a:r>
              <a:rPr lang="en-US" sz="2000" i="1" dirty="0" smtClean="0">
                <a:solidFill>
                  <a:srgbClr val="003299"/>
                </a:solidFill>
                <a:latin typeface="+mn-lt"/>
                <a:cs typeface="+mn-cs"/>
              </a:rPr>
              <a:t>statements of </a:t>
            </a:r>
            <a:r>
              <a:rPr lang="en-US" sz="2000" i="1" dirty="0">
                <a:solidFill>
                  <a:srgbClr val="003299"/>
                </a:solidFill>
                <a:latin typeface="+mn-lt"/>
                <a:cs typeface="+mn-cs"/>
              </a:rPr>
              <a:t>fact or recommendations to purchase, sell, or hold any securities."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(Credit Rating </a:t>
            </a:r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Agency Disclaimer)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299"/>
              </a:solidFill>
              <a:latin typeface="+mn-lt"/>
              <a:cs typeface="+mn-cs"/>
            </a:endParaRPr>
          </a:p>
          <a:p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Nevertheless, still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significant </a:t>
            </a: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reliance on CRAs by market participants</a:t>
            </a:r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299"/>
                </a:solidFill>
                <a:latin typeface="+mn-lt"/>
                <a:cs typeface="+mn-cs"/>
              </a:rPr>
              <a:t>Direct:</a:t>
            </a:r>
            <a:r>
              <a:rPr lang="en-GB" sz="2000" dirty="0">
                <a:solidFill>
                  <a:srgbClr val="003299"/>
                </a:solidFill>
              </a:rPr>
              <a:t> </a:t>
            </a:r>
            <a:r>
              <a:rPr lang="en-US" sz="2000" dirty="0">
                <a:solidFill>
                  <a:srgbClr val="003299"/>
                </a:solidFill>
              </a:rPr>
              <a:t>restrictions on investing in non investment-grade bonds</a:t>
            </a:r>
            <a:endParaRPr lang="en-GB" sz="2000" dirty="0">
              <a:solidFill>
                <a:srgbClr val="0032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299"/>
                </a:solidFill>
                <a:latin typeface="+mn-lt"/>
                <a:cs typeface="+mn-cs"/>
              </a:rPr>
              <a:t>Indirect:</a:t>
            </a:r>
            <a:r>
              <a:rPr lang="en-GB" sz="2000" dirty="0">
                <a:solidFill>
                  <a:srgbClr val="003299"/>
                </a:solidFill>
              </a:rPr>
              <a:t> benchmark with underlying rating</a:t>
            </a:r>
          </a:p>
          <a:p>
            <a:endParaRPr lang="en-GB" sz="20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r>
              <a:rPr lang="en-GB" sz="2000" dirty="0" smtClean="0">
                <a:solidFill>
                  <a:srgbClr val="003299"/>
                </a:solidFill>
                <a:latin typeface="+mn-lt"/>
                <a:cs typeface="+mn-cs"/>
              </a:rPr>
              <a:t>Less known:</a:t>
            </a:r>
          </a:p>
          <a:p>
            <a:endParaRPr lang="en-GB" sz="11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3299"/>
                </a:solidFill>
                <a:latin typeface="+mn-lt"/>
                <a:cs typeface="+mn-cs"/>
              </a:rPr>
              <a:t>Explicit </a:t>
            </a:r>
            <a:r>
              <a:rPr lang="en-GB" sz="2000" b="1" dirty="0">
                <a:solidFill>
                  <a:srgbClr val="003299"/>
                </a:solidFill>
                <a:latin typeface="+mn-lt"/>
                <a:cs typeface="+mn-cs"/>
              </a:rPr>
              <a:t>reliance on CRAs by major central banks </a:t>
            </a:r>
            <a:r>
              <a:rPr lang="en-GB" sz="2000" dirty="0">
                <a:solidFill>
                  <a:srgbClr val="003299"/>
                </a:solidFill>
              </a:rPr>
              <a:t>for monetary policy (ECB, Fed, etc</a:t>
            </a:r>
            <a:r>
              <a:rPr lang="en-GB" sz="2000" dirty="0" smtClean="0">
                <a:solidFill>
                  <a:srgbClr val="003299"/>
                </a:solidFill>
              </a:rPr>
              <a:t>.)</a:t>
            </a:r>
            <a:endParaRPr lang="en-GB" sz="2000" dirty="0">
              <a:solidFill>
                <a:srgbClr val="00329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30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More on the key </a:t>
            </a:r>
            <a:r>
              <a:rPr lang="en-GB" sz="2800" dirty="0"/>
              <a:t>assumption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016" y="1020212"/>
            <a:ext cx="8892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  <a:latin typeface="+mn-lt"/>
                <a:cs typeface="+mn-cs"/>
              </a:rPr>
              <a:t>Controlling </a:t>
            </a:r>
            <a:r>
              <a:rPr lang="en-US" sz="2000" dirty="0">
                <a:solidFill>
                  <a:srgbClr val="003399"/>
                </a:solidFill>
                <a:latin typeface="+mn-lt"/>
                <a:cs typeface="+mn-cs"/>
              </a:rPr>
              <a:t>for other </a:t>
            </a:r>
            <a:r>
              <a:rPr lang="en-US" sz="2000" dirty="0" smtClean="0">
                <a:solidFill>
                  <a:srgbClr val="003399"/>
                </a:solidFill>
                <a:latin typeface="+mn-lt"/>
                <a:cs typeface="+mn-cs"/>
              </a:rPr>
              <a:t>fundamentals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99"/>
                </a:solidFill>
                <a:latin typeface="+mn-lt"/>
                <a:cs typeface="+mn-cs"/>
              </a:rPr>
              <a:t>Other EA controls (CESI, unemployment rate, IP, stock market index, PMIs)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99"/>
                </a:solidFill>
                <a:latin typeface="+mn-lt"/>
                <a:cs typeface="+mn-cs"/>
              </a:rPr>
              <a:t>Country-level controls (unemployment rate, IP, stock market indexes, expected default frequencies)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99"/>
                </a:solidFill>
                <a:latin typeface="+mn-lt"/>
                <a:cs typeface="+mn-cs"/>
              </a:rPr>
              <a:t>Industry-level controls (stock market indexes)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99"/>
                </a:solidFill>
                <a:latin typeface="+mn-lt"/>
                <a:cs typeface="+mn-cs"/>
              </a:rPr>
              <a:t>Issuer-level </a:t>
            </a:r>
            <a:r>
              <a:rPr lang="en-US" dirty="0">
                <a:solidFill>
                  <a:srgbClr val="003399"/>
                </a:solidFill>
                <a:latin typeface="+mn-lt"/>
                <a:cs typeface="+mn-cs"/>
              </a:rPr>
              <a:t>controls (leverage)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99"/>
                </a:solidFill>
                <a:latin typeface="+mn-lt"/>
                <a:cs typeface="+mn-cs"/>
              </a:rPr>
              <a:t>Bond-level controls (bid-ask spread, returns, size)</a:t>
            </a:r>
          </a:p>
          <a:p>
            <a:pPr lvl="1"/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  <a:latin typeface="+mn-lt"/>
                <a:cs typeface="+mn-cs"/>
              </a:rPr>
              <a:t>Firm-level characteristics around the eligibility frontier</a:t>
            </a:r>
            <a:endParaRPr lang="en-US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pPr lvl="1"/>
            <a:endParaRPr lang="en-US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GB" sz="20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lvl="1"/>
            <a:endParaRPr lang="en-GB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31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Firm-level characteristics around the frontier</a:t>
            </a:r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5" y="959569"/>
            <a:ext cx="4282596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US" sz="1600" b="1" dirty="0" smtClean="0">
                <a:solidFill>
                  <a:srgbClr val="003399"/>
                </a:solidFill>
                <a:latin typeface="Arial"/>
              </a:rPr>
              <a:t>Total assets</a:t>
            </a:r>
          </a:p>
          <a:p>
            <a:pPr algn="ctr" eaLnBrk="1" hangingPunct="1">
              <a:lnSpc>
                <a:spcPct val="100000"/>
              </a:lnSpc>
              <a:defRPr/>
            </a:pPr>
            <a:endParaRPr lang="en-US" sz="1200" b="1" dirty="0" smtClean="0">
              <a:solidFill>
                <a:srgbClr val="003399"/>
              </a:solidFill>
              <a:latin typeface="Arial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1000" i="1" dirty="0" smtClean="0">
                <a:solidFill>
                  <a:srgbClr val="003399"/>
                </a:solidFill>
                <a:latin typeface="Arial"/>
              </a:rPr>
              <a:t>(EUR million)</a:t>
            </a:r>
            <a:endParaRPr lang="en-GB" sz="10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1556792"/>
            <a:ext cx="4122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itle right"/>
          <p:cNvSpPr txBox="1">
            <a:spLocks noChangeArrowheads="1"/>
          </p:cNvSpPr>
          <p:nvPr/>
        </p:nvSpPr>
        <p:spPr bwMode="auto">
          <a:xfrm>
            <a:off x="323528" y="572220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>
                <a:solidFill>
                  <a:srgbClr val="003399"/>
                </a:solidFill>
                <a:latin typeface="Arial"/>
              </a:rPr>
              <a:t>Sources: </a:t>
            </a:r>
            <a:r>
              <a:rPr lang="en-US" sz="900" i="1" dirty="0" err="1" smtClean="0">
                <a:solidFill>
                  <a:srgbClr val="003399"/>
                </a:solidFill>
                <a:latin typeface="Arial"/>
              </a:rPr>
              <a:t>Orbis</a:t>
            </a: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 Europe, Bloomberg and other sources.</a:t>
            </a:r>
            <a:endParaRPr lang="en-US" sz="900" i="1" dirty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77813" y="5661248"/>
            <a:ext cx="8614667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3617"/>
            <a:ext cx="4320000" cy="316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right"/>
          <p:cNvSpPr txBox="1">
            <a:spLocks noChangeArrowheads="1"/>
          </p:cNvSpPr>
          <p:nvPr/>
        </p:nvSpPr>
        <p:spPr bwMode="auto">
          <a:xfrm>
            <a:off x="4727128" y="959569"/>
            <a:ext cx="4282596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US" sz="1600" b="1" dirty="0" smtClean="0">
                <a:solidFill>
                  <a:srgbClr val="003399"/>
                </a:solidFill>
                <a:latin typeface="Arial"/>
              </a:rPr>
              <a:t>Leverage ratio</a:t>
            </a:r>
          </a:p>
          <a:p>
            <a:pPr algn="ctr" eaLnBrk="1" hangingPunct="1">
              <a:lnSpc>
                <a:spcPct val="100000"/>
              </a:lnSpc>
              <a:defRPr/>
            </a:pPr>
            <a:endParaRPr lang="en-US" sz="1200" b="1" dirty="0" smtClean="0">
              <a:solidFill>
                <a:srgbClr val="003399"/>
              </a:solidFill>
              <a:latin typeface="Arial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1000" i="1" dirty="0" smtClean="0">
                <a:solidFill>
                  <a:srgbClr val="003399"/>
                </a:solidFill>
                <a:latin typeface="Arial"/>
              </a:rPr>
              <a:t>(in percent)</a:t>
            </a:r>
            <a:endParaRPr lang="en-GB" sz="10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15" name="Straight Connector 3"/>
          <p:cNvCxnSpPr>
            <a:cxnSpLocks noChangeShapeType="1"/>
          </p:cNvCxnSpPr>
          <p:nvPr/>
        </p:nvCxnSpPr>
        <p:spPr bwMode="auto">
          <a:xfrm>
            <a:off x="4860032" y="1556792"/>
            <a:ext cx="4149691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23626"/>
            <a:ext cx="4320000" cy="31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6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32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Additional findings and robustness checks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713016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003399"/>
                </a:solidFill>
                <a:latin typeface="+mn-lt"/>
                <a:cs typeface="+mn-cs"/>
              </a:rPr>
              <a:t>Sharpening the identification</a:t>
            </a:r>
            <a:r>
              <a:rPr lang="en-US" sz="2000" dirty="0" smtClean="0">
                <a:solidFill>
                  <a:srgbClr val="003399"/>
                </a:solidFill>
                <a:latin typeface="+mn-lt"/>
                <a:cs typeface="+mn-cs"/>
              </a:rPr>
              <a:t>:</a:t>
            </a:r>
          </a:p>
          <a:p>
            <a:endParaRPr lang="en-US" sz="12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12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399"/>
                </a:solidFill>
                <a:latin typeface="+mn-lt"/>
                <a:cs typeface="+mn-cs"/>
              </a:rPr>
              <a:t>Bonds rated by non-recognised CRAs (control group)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GB" dirty="0">
              <a:solidFill>
                <a:srgbClr val="003399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3399"/>
                </a:solidFill>
              </a:rPr>
              <a:t>No rating upgrades for bonds rated by the non-recognised CRAs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GB" sz="1600" dirty="0" smtClean="0">
              <a:solidFill>
                <a:srgbClr val="003399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GB" dirty="0">
              <a:solidFill>
                <a:srgbClr val="003399"/>
              </a:solidFill>
            </a:endParaRPr>
          </a:p>
          <a:p>
            <a:pPr lvl="1"/>
            <a:endParaRPr lang="en-GB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33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Additional findings and robustness checks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713016"/>
            <a:ext cx="86409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003399"/>
                </a:solidFill>
                <a:latin typeface="+mn-lt"/>
                <a:cs typeface="+mn-cs"/>
              </a:rPr>
              <a:t>Sharpening the identification</a:t>
            </a:r>
            <a:r>
              <a:rPr lang="en-US" sz="2000" dirty="0" smtClean="0">
                <a:solidFill>
                  <a:srgbClr val="003399"/>
                </a:solidFill>
                <a:latin typeface="+mn-lt"/>
                <a:cs typeface="+mn-cs"/>
              </a:rPr>
              <a:t>:</a:t>
            </a:r>
          </a:p>
          <a:p>
            <a:endParaRPr lang="en-US" sz="12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endParaRPr lang="en-US" sz="12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399"/>
                </a:solidFill>
                <a:latin typeface="+mn-lt"/>
                <a:cs typeface="+mn-cs"/>
              </a:rPr>
              <a:t>Bonds rated by non-recognised CRAs (control group)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GB" dirty="0">
              <a:solidFill>
                <a:srgbClr val="003399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3399"/>
                </a:solidFill>
              </a:rPr>
              <a:t>No rating upgrades for bonds rated by the non-recognised CRAs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39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39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39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399"/>
                </a:solidFill>
              </a:rPr>
              <a:t>Euro-denominated </a:t>
            </a:r>
            <a:r>
              <a:rPr lang="en-GB" sz="2000" dirty="0">
                <a:solidFill>
                  <a:srgbClr val="003399"/>
                </a:solidFill>
              </a:rPr>
              <a:t>vs. non-euro-denominated bonds (control group)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GB" dirty="0">
              <a:solidFill>
                <a:srgbClr val="003399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3399"/>
                </a:solidFill>
              </a:rPr>
              <a:t>No rating upgrades for non-euro-denominated bonds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GB" dirty="0">
              <a:solidFill>
                <a:srgbClr val="003399"/>
              </a:solidFill>
            </a:endParaRPr>
          </a:p>
          <a:p>
            <a:pPr lvl="1"/>
            <a:endParaRPr lang="en-GB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34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Additional findings and robustness checks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734501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3399"/>
                </a:solidFill>
                <a:latin typeface="+mn-lt"/>
                <a:cs typeface="+mn-cs"/>
              </a:rPr>
              <a:t>Additional exercises</a:t>
            </a:r>
            <a:r>
              <a:rPr lang="en-US" sz="2000" dirty="0" smtClean="0">
                <a:solidFill>
                  <a:srgbClr val="003399"/>
                </a:solidFill>
                <a:latin typeface="+mn-lt"/>
                <a:cs typeface="+mn-cs"/>
              </a:rPr>
              <a:t>:</a:t>
            </a:r>
          </a:p>
          <a:p>
            <a:endParaRPr lang="en-US" sz="2800" u="sng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399"/>
                </a:solidFill>
              </a:rPr>
              <a:t>Step-by-step rating migration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33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3399"/>
                </a:solidFill>
              </a:rPr>
              <a:t>Rating upgrades </a:t>
            </a:r>
            <a:r>
              <a:rPr lang="en-US" sz="1600" dirty="0">
                <a:solidFill>
                  <a:srgbClr val="003399"/>
                </a:solidFill>
              </a:rPr>
              <a:t>driven by bonds observing only one rating change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399"/>
                </a:solidFill>
              </a:rPr>
              <a:t>Rating shopping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3399"/>
                </a:solidFill>
                <a:latin typeface="+mn-lt"/>
                <a:cs typeface="+mn-cs"/>
              </a:rPr>
              <a:t>Rating upgrades stronger for rating-shoppers (ask/withdraw rating</a:t>
            </a:r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399"/>
                </a:solidFill>
                <a:latin typeface="+mn-lt"/>
                <a:cs typeface="+mn-cs"/>
              </a:rPr>
              <a:t>Controlling for CRAs competition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Credit rating upgrades driven by bonds rated by two CRAs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3399"/>
                </a:solidFill>
                <a:latin typeface="+mn-lt"/>
                <a:cs typeface="+mn-cs"/>
              </a:rPr>
              <a:t>No specific CRA upgraded credit ratings in a systematic way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  <a:latin typeface="+mn-lt"/>
                <a:cs typeface="+mn-cs"/>
              </a:rPr>
              <a:t>A two-period difference-in-differences analysis</a:t>
            </a:r>
          </a:p>
          <a:p>
            <a:endParaRPr lang="en-US" sz="16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lvl="2" indent="-5715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35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Additional findings and robustness checks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762957"/>
            <a:ext cx="86409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3399"/>
                </a:solidFill>
                <a:latin typeface="+mn-lt"/>
                <a:cs typeface="+mn-cs"/>
              </a:rPr>
              <a:t>Additional </a:t>
            </a:r>
            <a:r>
              <a:rPr lang="en-US" sz="2000" u="sng" dirty="0" smtClean="0">
                <a:solidFill>
                  <a:srgbClr val="003399"/>
                </a:solidFill>
                <a:latin typeface="+mn-lt"/>
                <a:cs typeface="+mn-cs"/>
              </a:rPr>
              <a:t>exercises</a:t>
            </a:r>
            <a:r>
              <a:rPr lang="en-US" sz="2000" dirty="0" smtClean="0">
                <a:solidFill>
                  <a:srgbClr val="003399"/>
                </a:solidFill>
                <a:latin typeface="+mn-lt"/>
                <a:cs typeface="+mn-cs"/>
              </a:rPr>
              <a:t>:</a:t>
            </a:r>
          </a:p>
          <a:p>
            <a:endParaRPr lang="en-GB" sz="2400" dirty="0">
              <a:solidFill>
                <a:srgbClr val="00339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Cross-country differences</a:t>
            </a:r>
            <a:endParaRPr lang="en-US" dirty="0">
              <a:solidFill>
                <a:srgbClr val="003399"/>
              </a:solidFill>
            </a:endParaRPr>
          </a:p>
          <a:p>
            <a:endParaRPr lang="en-GB" sz="24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399"/>
                </a:solidFill>
              </a:rPr>
              <a:t>Controlling for CRAs disagreement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003399"/>
                </a:solidFill>
                <a:latin typeface="+mn-lt"/>
                <a:cs typeface="+mn-cs"/>
              </a:rPr>
              <a:t>Probit</a:t>
            </a:r>
            <a:r>
              <a:rPr lang="en-GB" dirty="0" smtClean="0">
                <a:solidFill>
                  <a:srgbClr val="003399"/>
                </a:solidFill>
                <a:latin typeface="+mn-lt"/>
                <a:cs typeface="+mn-cs"/>
              </a:rPr>
              <a:t> </a:t>
            </a:r>
            <a:r>
              <a:rPr lang="en-GB" dirty="0">
                <a:solidFill>
                  <a:srgbClr val="003399"/>
                </a:solidFill>
                <a:latin typeface="+mn-lt"/>
                <a:cs typeface="+mn-cs"/>
              </a:rPr>
              <a:t>model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399"/>
                </a:solidFill>
                <a:latin typeface="+mn-lt"/>
                <a:cs typeface="+mn-cs"/>
              </a:rPr>
              <a:t>Unfrozen list of </a:t>
            </a:r>
            <a:r>
              <a:rPr lang="en-GB" dirty="0" smtClean="0">
                <a:solidFill>
                  <a:srgbClr val="003399"/>
                </a:solidFill>
                <a:latin typeface="+mn-lt"/>
                <a:cs typeface="+mn-cs"/>
              </a:rPr>
              <a:t>bonds (including new issuance)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399"/>
                </a:solidFill>
                <a:latin typeface="+mn-lt"/>
                <a:cs typeface="+mn-cs"/>
              </a:rPr>
              <a:t>Weighting by bond size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  <a:latin typeface="+mn-lt"/>
                <a:cs typeface="+mn-cs"/>
              </a:rPr>
              <a:t>Bonds with no rating in March </a:t>
            </a:r>
            <a:r>
              <a:rPr lang="en-US" dirty="0" smtClean="0">
                <a:solidFill>
                  <a:srgbClr val="003399"/>
                </a:solidFill>
                <a:latin typeface="+mn-lt"/>
                <a:cs typeface="+mn-cs"/>
              </a:rPr>
              <a:t>2016</a:t>
            </a:r>
          </a:p>
          <a:p>
            <a:endParaRPr lang="en-GB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>
              <a:solidFill>
                <a:srgbClr val="00339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8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36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Concluding remarks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235082" y="762146"/>
            <a:ext cx="858539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03399"/>
                </a:solidFill>
              </a:rPr>
              <a:t>Sum up</a:t>
            </a:r>
            <a:r>
              <a:rPr lang="en-US" sz="2400" dirty="0" smtClean="0">
                <a:solidFill>
                  <a:srgbClr val="003399"/>
                </a:solidFill>
              </a:rPr>
              <a:t>:</a:t>
            </a:r>
          </a:p>
          <a:p>
            <a:endParaRPr lang="en-US" sz="2400" dirty="0" smtClean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3399"/>
                </a:solidFill>
              </a:rPr>
              <a:t>The </a:t>
            </a:r>
            <a:r>
              <a:rPr lang="en-US" sz="2000" dirty="0">
                <a:solidFill>
                  <a:srgbClr val="003399"/>
                </a:solidFill>
              </a:rPr>
              <a:t>CSPP appears to have had a </a:t>
            </a:r>
            <a:r>
              <a:rPr lang="en-US" sz="2000" dirty="0" smtClean="0">
                <a:solidFill>
                  <a:srgbClr val="003399"/>
                </a:solidFill>
              </a:rPr>
              <a:t>significant impact </a:t>
            </a:r>
            <a:r>
              <a:rPr lang="en-US" sz="2000" dirty="0">
                <a:solidFill>
                  <a:srgbClr val="003399"/>
                </a:solidFill>
              </a:rPr>
              <a:t>on the behavior of </a:t>
            </a:r>
            <a:r>
              <a:rPr lang="en-US" sz="2000" dirty="0" smtClean="0">
                <a:solidFill>
                  <a:srgbClr val="003399"/>
                </a:solidFill>
              </a:rPr>
              <a:t>CRAs, but small from a macro perspective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3399"/>
                </a:solidFill>
              </a:rPr>
              <a:t>No risks from ECB risk management perspective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3399"/>
                </a:solidFill>
              </a:rPr>
              <a:t>The impact is mostly noticeable for bonds located below, but close to, the CSPP eligibility frontier</a:t>
            </a:r>
          </a:p>
          <a:p>
            <a:endParaRPr lang="en-US" sz="2400" u="sng" dirty="0" smtClean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37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Concluding remarks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235082" y="762146"/>
            <a:ext cx="858539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03399"/>
                </a:solidFill>
              </a:rPr>
              <a:t>Sum up</a:t>
            </a:r>
            <a:r>
              <a:rPr lang="en-US" sz="2400" dirty="0" smtClean="0">
                <a:solidFill>
                  <a:srgbClr val="003399"/>
                </a:solidFill>
              </a:rPr>
              <a:t>:</a:t>
            </a:r>
          </a:p>
          <a:p>
            <a:endParaRPr lang="en-US" sz="2400" dirty="0" smtClean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3399"/>
                </a:solidFill>
              </a:rPr>
              <a:t>The </a:t>
            </a:r>
            <a:r>
              <a:rPr lang="en-US" sz="2000" dirty="0">
                <a:solidFill>
                  <a:srgbClr val="003399"/>
                </a:solidFill>
              </a:rPr>
              <a:t>CSPP appears to have had a </a:t>
            </a:r>
            <a:r>
              <a:rPr lang="en-US" sz="2000" dirty="0" smtClean="0">
                <a:solidFill>
                  <a:srgbClr val="003399"/>
                </a:solidFill>
              </a:rPr>
              <a:t>significant impact </a:t>
            </a:r>
            <a:r>
              <a:rPr lang="en-US" sz="2000" dirty="0">
                <a:solidFill>
                  <a:srgbClr val="003399"/>
                </a:solidFill>
              </a:rPr>
              <a:t>on the behavior of </a:t>
            </a:r>
            <a:r>
              <a:rPr lang="en-US" sz="2000" dirty="0" smtClean="0">
                <a:solidFill>
                  <a:srgbClr val="003399"/>
                </a:solidFill>
              </a:rPr>
              <a:t>CRAs, but small from a macro perspective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3399"/>
                </a:solidFill>
              </a:rPr>
              <a:t>No risks from ECB risk management perspective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3399"/>
                </a:solidFill>
              </a:rPr>
              <a:t>The impact is mostly noticeable for bonds located below, but close to, the CSPP eligibility frontier</a:t>
            </a:r>
          </a:p>
          <a:p>
            <a:endParaRPr lang="en-US" sz="2400" u="sng" dirty="0" smtClean="0">
              <a:solidFill>
                <a:srgbClr val="003399"/>
              </a:solidFill>
            </a:endParaRPr>
          </a:p>
          <a:p>
            <a:r>
              <a:rPr lang="en-US" sz="2400" u="sng" dirty="0" smtClean="0">
                <a:solidFill>
                  <a:srgbClr val="003399"/>
                </a:solidFill>
              </a:rPr>
              <a:t>Policy recommendations</a:t>
            </a:r>
            <a:r>
              <a:rPr lang="en-US" sz="2400" dirty="0" smtClean="0">
                <a:solidFill>
                  <a:srgbClr val="003399"/>
                </a:solidFill>
              </a:rPr>
              <a:t>:</a:t>
            </a:r>
          </a:p>
          <a:p>
            <a:endParaRPr lang="en-US" sz="2400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399"/>
                </a:solidFill>
              </a:rPr>
              <a:t>Acknowledging the </a:t>
            </a:r>
            <a:r>
              <a:rPr lang="en-US" sz="2000" dirty="0" smtClean="0">
                <a:solidFill>
                  <a:srgbClr val="003399"/>
                </a:solidFill>
              </a:rPr>
              <a:t>consequences of </a:t>
            </a:r>
            <a:r>
              <a:rPr lang="en-US" sz="2000" dirty="0">
                <a:solidFill>
                  <a:srgbClr val="003399"/>
                </a:solidFill>
              </a:rPr>
              <a:t>the explicit reliance on CRAs when designing </a:t>
            </a:r>
            <a:r>
              <a:rPr lang="en-US" sz="2000" dirty="0" smtClean="0">
                <a:solidFill>
                  <a:srgbClr val="003399"/>
                </a:solidFill>
              </a:rPr>
              <a:t>monetary policy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3399"/>
                </a:solidFill>
              </a:rPr>
              <a:t>No </a:t>
            </a:r>
            <a:r>
              <a:rPr lang="en-US" sz="2000" dirty="0">
                <a:solidFill>
                  <a:srgbClr val="003399"/>
                </a:solidFill>
              </a:rPr>
              <a:t>normative </a:t>
            </a:r>
            <a:r>
              <a:rPr lang="en-US" sz="2000" dirty="0" smtClean="0">
                <a:solidFill>
                  <a:srgbClr val="003399"/>
                </a:solidFill>
              </a:rPr>
              <a:t>conclusions on the use </a:t>
            </a:r>
            <a:r>
              <a:rPr lang="en-US" sz="2000" dirty="0">
                <a:solidFill>
                  <a:srgbClr val="003399"/>
                </a:solidFill>
              </a:rPr>
              <a:t>of external rating agencies </a:t>
            </a:r>
            <a:r>
              <a:rPr lang="en-US" sz="2000" dirty="0" smtClean="0">
                <a:solidFill>
                  <a:srgbClr val="003399"/>
                </a:solidFill>
              </a:rPr>
              <a:t>and on the ESCF…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99"/>
                </a:solidFill>
              </a:rPr>
              <a:t>…whose key role is well documented (Bindseil et al., 2017)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38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089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3399"/>
                </a:solidFill>
                <a:latin typeface="+mn-lt"/>
                <a:cs typeface="+mn-cs"/>
              </a:rPr>
              <a:t>Background slides</a:t>
            </a:r>
          </a:p>
        </p:txBody>
      </p:sp>
    </p:spTree>
    <p:extLst>
      <p:ext uri="{BB962C8B-B14F-4D97-AF65-F5344CB8AC3E}">
        <p14:creationId xmlns:p14="http://schemas.microsoft.com/office/powerpoint/2010/main" val="9919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1520" y="471760"/>
            <a:ext cx="8640960" cy="6212996"/>
            <a:chOff x="34002" y="471760"/>
            <a:chExt cx="6978650" cy="62129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2" y="471760"/>
              <a:ext cx="6978650" cy="615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4284712" y="5244596"/>
              <a:ext cx="2592288" cy="14401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39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Motivation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000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87524" y="4748587"/>
            <a:ext cx="8604955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003299"/>
                </a:solidFill>
              </a:rPr>
              <a:t>This paper</a:t>
            </a:r>
            <a:r>
              <a:rPr lang="en-GB" sz="2000" b="1" dirty="0" smtClean="0">
                <a:solidFill>
                  <a:srgbClr val="003299"/>
                </a:solidFill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299"/>
                </a:solidFill>
              </a:rPr>
              <a:t>Investigates </a:t>
            </a:r>
            <a:r>
              <a:rPr lang="en-US" sz="2000" b="1" dirty="0">
                <a:solidFill>
                  <a:srgbClr val="003299"/>
                </a:solidFill>
              </a:rPr>
              <a:t>the </a:t>
            </a:r>
            <a:r>
              <a:rPr lang="en-US" sz="2000" b="1" dirty="0" err="1">
                <a:solidFill>
                  <a:srgbClr val="003299"/>
                </a:solidFill>
              </a:rPr>
              <a:t>behaviour</a:t>
            </a:r>
            <a:r>
              <a:rPr lang="en-US" sz="2000" b="1" dirty="0">
                <a:solidFill>
                  <a:srgbClr val="003299"/>
                </a:solidFill>
              </a:rPr>
              <a:t> of </a:t>
            </a:r>
            <a:r>
              <a:rPr lang="en-US" sz="2000" b="1" dirty="0" smtClean="0">
                <a:solidFill>
                  <a:srgbClr val="003299"/>
                </a:solidFill>
              </a:rPr>
              <a:t>CRAs </a:t>
            </a:r>
            <a:r>
              <a:rPr lang="en-US" sz="2000" b="1" dirty="0" smtClean="0">
                <a:solidFill>
                  <a:srgbClr val="003299"/>
                </a:solidFill>
              </a:rPr>
              <a:t>and firms using </a:t>
            </a:r>
            <a:r>
              <a:rPr lang="en-US" sz="2000" b="1" dirty="0">
                <a:solidFill>
                  <a:srgbClr val="003299"/>
                </a:solidFill>
              </a:rPr>
              <a:t>a natural </a:t>
            </a:r>
            <a:r>
              <a:rPr lang="en-US" sz="2000" b="1" dirty="0" smtClean="0">
                <a:solidFill>
                  <a:srgbClr val="003299"/>
                </a:solidFill>
              </a:rPr>
              <a:t>experiment in </a:t>
            </a:r>
            <a:r>
              <a:rPr lang="en-US" sz="2000" b="1" dirty="0">
                <a:solidFill>
                  <a:srgbClr val="003299"/>
                </a:solidFill>
              </a:rPr>
              <a:t>monetary </a:t>
            </a:r>
            <a:r>
              <a:rPr lang="en-US" sz="2000" b="1" dirty="0" smtClean="0">
                <a:solidFill>
                  <a:srgbClr val="003299"/>
                </a:solidFill>
              </a:rPr>
              <a:t>policy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299"/>
                </a:solidFill>
              </a:rPr>
              <a:t>Contributes to better </a:t>
            </a:r>
            <a:r>
              <a:rPr lang="en-US" sz="2000" b="1" dirty="0">
                <a:solidFill>
                  <a:srgbClr val="003299"/>
                </a:solidFill>
              </a:rPr>
              <a:t>assessing the consequences of the explicit reliance on CRAs </a:t>
            </a:r>
            <a:r>
              <a:rPr lang="en-US" sz="2000" b="1" dirty="0" smtClean="0">
                <a:solidFill>
                  <a:srgbClr val="003299"/>
                </a:solidFill>
              </a:rPr>
              <a:t>by </a:t>
            </a:r>
            <a:r>
              <a:rPr lang="en-US" sz="2000" b="1" dirty="0">
                <a:solidFill>
                  <a:srgbClr val="003299"/>
                </a:solidFill>
              </a:rPr>
              <a:t>central </a:t>
            </a:r>
            <a:r>
              <a:rPr lang="en-US" sz="2000" b="1" dirty="0" smtClean="0">
                <a:solidFill>
                  <a:srgbClr val="003299"/>
                </a:solidFill>
              </a:rPr>
              <a:t>banks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4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Motivation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548680"/>
            <a:ext cx="878497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3299"/>
                </a:solidFill>
                <a:latin typeface="+mn-lt"/>
                <a:cs typeface="+mn-cs"/>
              </a:rPr>
              <a:t>"The ratings [. . . ] are and must be construed solely as, statements of opinion and not </a:t>
            </a:r>
            <a:r>
              <a:rPr lang="en-US" sz="2000" i="1" dirty="0" smtClean="0">
                <a:solidFill>
                  <a:srgbClr val="003299"/>
                </a:solidFill>
                <a:latin typeface="+mn-lt"/>
                <a:cs typeface="+mn-cs"/>
              </a:rPr>
              <a:t>statements of </a:t>
            </a:r>
            <a:r>
              <a:rPr lang="en-US" sz="2000" i="1" dirty="0">
                <a:solidFill>
                  <a:srgbClr val="003299"/>
                </a:solidFill>
                <a:latin typeface="+mn-lt"/>
                <a:cs typeface="+mn-cs"/>
              </a:rPr>
              <a:t>fact or recommendations to purchase, sell, or hold any securities."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(Credit Rating </a:t>
            </a:r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Agency Disclaimer)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299"/>
              </a:solidFill>
              <a:latin typeface="+mn-lt"/>
              <a:cs typeface="+mn-cs"/>
            </a:endParaRPr>
          </a:p>
          <a:p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Nevertheless, still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significant </a:t>
            </a: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reliance on </a:t>
            </a:r>
            <a:r>
              <a:rPr lang="en-US" sz="2000" b="1" dirty="0" smtClean="0">
                <a:solidFill>
                  <a:srgbClr val="003299"/>
                </a:solidFill>
                <a:latin typeface="+mn-lt"/>
                <a:cs typeface="+mn-cs"/>
              </a:rPr>
              <a:t>CRAs </a:t>
            </a: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by market participants</a:t>
            </a:r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299"/>
                </a:solidFill>
                <a:latin typeface="+mn-lt"/>
                <a:cs typeface="+mn-cs"/>
              </a:rPr>
              <a:t>Direct:</a:t>
            </a:r>
            <a:r>
              <a:rPr lang="en-GB" sz="2000" dirty="0">
                <a:solidFill>
                  <a:srgbClr val="003299"/>
                </a:solidFill>
              </a:rPr>
              <a:t> </a:t>
            </a:r>
            <a:r>
              <a:rPr lang="en-US" sz="2000" dirty="0">
                <a:solidFill>
                  <a:srgbClr val="003299"/>
                </a:solidFill>
              </a:rPr>
              <a:t>restrictions on investing in non investment-grade bonds</a:t>
            </a:r>
            <a:endParaRPr lang="en-GB" sz="2000" dirty="0">
              <a:solidFill>
                <a:srgbClr val="0032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299"/>
                </a:solidFill>
                <a:latin typeface="+mn-lt"/>
                <a:cs typeface="+mn-cs"/>
              </a:rPr>
              <a:t>Indirect:</a:t>
            </a:r>
            <a:r>
              <a:rPr lang="en-GB" sz="2000" dirty="0">
                <a:solidFill>
                  <a:srgbClr val="003299"/>
                </a:solidFill>
              </a:rPr>
              <a:t> benchmark with underlying rating</a:t>
            </a:r>
          </a:p>
          <a:p>
            <a:endParaRPr lang="en-GB" sz="20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r>
              <a:rPr lang="en-GB" sz="2000" dirty="0" smtClean="0">
                <a:solidFill>
                  <a:srgbClr val="003299"/>
                </a:solidFill>
                <a:latin typeface="+mn-lt"/>
                <a:cs typeface="+mn-cs"/>
              </a:rPr>
              <a:t>Less known:</a:t>
            </a:r>
          </a:p>
          <a:p>
            <a:endParaRPr lang="en-GB" sz="11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3299"/>
                </a:solidFill>
                <a:latin typeface="+mn-lt"/>
                <a:cs typeface="+mn-cs"/>
              </a:rPr>
              <a:t>Explicit </a:t>
            </a:r>
            <a:r>
              <a:rPr lang="en-GB" sz="2000" b="1" dirty="0">
                <a:solidFill>
                  <a:srgbClr val="003299"/>
                </a:solidFill>
                <a:latin typeface="+mn-lt"/>
                <a:cs typeface="+mn-cs"/>
              </a:rPr>
              <a:t>reliance on CRAs by major central banks </a:t>
            </a:r>
            <a:r>
              <a:rPr lang="en-GB" sz="2000" dirty="0">
                <a:solidFill>
                  <a:srgbClr val="003299"/>
                </a:solidFill>
              </a:rPr>
              <a:t>for monetary policy (ECB, Fed, etc</a:t>
            </a:r>
            <a:r>
              <a:rPr lang="en-GB" sz="2000" dirty="0" smtClean="0">
                <a:solidFill>
                  <a:srgbClr val="003299"/>
                </a:solidFill>
              </a:rPr>
              <a:t>.)</a:t>
            </a:r>
            <a:endParaRPr lang="en-GB" sz="2000" dirty="0">
              <a:solidFill>
                <a:srgbClr val="00329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7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40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E</a:t>
            </a:r>
            <a:r>
              <a:rPr lang="en-US" sz="2800" dirty="0" smtClean="0"/>
              <a:t>xample</a:t>
            </a:r>
            <a:endParaRPr lang="en-GB" sz="28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843808" y="764704"/>
            <a:ext cx="72008" cy="540060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2843808" y="81754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299"/>
                </a:solidFill>
              </a:rPr>
              <a:t>(Potentially) eligible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817548"/>
            <a:ext cx="2843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299"/>
                </a:solidFill>
              </a:rPr>
              <a:t>Non-eligible</a:t>
            </a:r>
            <a:endParaRPr lang="en-GB" sz="20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012160" y="764704"/>
            <a:ext cx="72008" cy="540060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1403648" y="417438"/>
            <a:ext cx="2843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ECB cut-off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8512" y="436602"/>
            <a:ext cx="2843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Market cut-off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6208" y="3212976"/>
            <a:ext cx="2943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299"/>
                </a:solidFill>
              </a:rPr>
              <a:t>Yields↓↓</a:t>
            </a:r>
            <a:endParaRPr lang="en-GB" sz="2000" dirty="0"/>
          </a:p>
        </p:txBody>
      </p:sp>
      <p:sp>
        <p:nvSpPr>
          <p:cNvPr id="18" name="Rectangle 17"/>
          <p:cNvSpPr/>
          <p:nvPr/>
        </p:nvSpPr>
        <p:spPr>
          <a:xfrm>
            <a:off x="6084168" y="3212976"/>
            <a:ext cx="2943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299"/>
                </a:solidFill>
              </a:rPr>
              <a:t>Yields↓</a:t>
            </a:r>
            <a:endParaRPr lang="en-GB" sz="2000" dirty="0"/>
          </a:p>
        </p:txBody>
      </p:sp>
      <p:sp>
        <p:nvSpPr>
          <p:cNvPr id="19" name="Rectangle 18"/>
          <p:cNvSpPr/>
          <p:nvPr/>
        </p:nvSpPr>
        <p:spPr>
          <a:xfrm>
            <a:off x="-28128" y="3212976"/>
            <a:ext cx="2943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299"/>
                </a:solidFill>
              </a:rPr>
              <a:t>Yields↓</a:t>
            </a:r>
            <a:endParaRPr lang="en-GB" sz="2000" dirty="0"/>
          </a:p>
        </p:txBody>
      </p:sp>
      <p:sp>
        <p:nvSpPr>
          <p:cNvPr id="20" name="Rectangle 19"/>
          <p:cNvSpPr/>
          <p:nvPr/>
        </p:nvSpPr>
        <p:spPr>
          <a:xfrm>
            <a:off x="0" y="5301208"/>
            <a:ext cx="2915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3299"/>
                </a:solidFill>
              </a:rPr>
              <a:t>[BB+; BB+; BB+; #</a:t>
            </a:r>
            <a:r>
              <a:rPr lang="en-US" sz="2000" dirty="0">
                <a:solidFill>
                  <a:srgbClr val="003299"/>
                </a:solidFill>
              </a:rPr>
              <a:t>NA]</a:t>
            </a:r>
            <a:endParaRPr lang="en-GB" sz="2000" dirty="0"/>
          </a:p>
        </p:txBody>
      </p:sp>
      <p:sp>
        <p:nvSpPr>
          <p:cNvPr id="21" name="Rectangle 20"/>
          <p:cNvSpPr/>
          <p:nvPr/>
        </p:nvSpPr>
        <p:spPr>
          <a:xfrm>
            <a:off x="2915816" y="530120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3299"/>
                </a:solidFill>
              </a:rPr>
              <a:t>[</a:t>
            </a:r>
            <a:r>
              <a:rPr lang="en-US" sz="2000" dirty="0" smtClean="0">
                <a:solidFill>
                  <a:srgbClr val="003299"/>
                </a:solidFill>
              </a:rPr>
              <a:t>BBB-; BB+; BB+; #</a:t>
            </a:r>
            <a:r>
              <a:rPr lang="en-US" sz="2000" dirty="0">
                <a:solidFill>
                  <a:srgbClr val="003299"/>
                </a:solidFill>
              </a:rPr>
              <a:t>NA]</a:t>
            </a:r>
            <a:endParaRPr lang="en-GB" sz="2000" dirty="0"/>
          </a:p>
        </p:txBody>
      </p:sp>
      <p:sp>
        <p:nvSpPr>
          <p:cNvPr id="22" name="Rectangle 21"/>
          <p:cNvSpPr/>
          <p:nvPr/>
        </p:nvSpPr>
        <p:spPr>
          <a:xfrm>
            <a:off x="6084168" y="5301208"/>
            <a:ext cx="305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3299"/>
                </a:solidFill>
              </a:rPr>
              <a:t>[</a:t>
            </a:r>
            <a:r>
              <a:rPr lang="en-US" sz="2000" dirty="0" smtClean="0">
                <a:solidFill>
                  <a:srgbClr val="003299"/>
                </a:solidFill>
              </a:rPr>
              <a:t>BBB-; BBB-; BBB-; #</a:t>
            </a:r>
            <a:r>
              <a:rPr lang="en-US" sz="2000" dirty="0">
                <a:solidFill>
                  <a:srgbClr val="003299"/>
                </a:solidFill>
              </a:rPr>
              <a:t>NA]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915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41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Additional Remarks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235082" y="260648"/>
            <a:ext cx="87294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003399"/>
              </a:solidFill>
            </a:endParaRPr>
          </a:p>
          <a:p>
            <a:endParaRPr lang="en-US" sz="2000" dirty="0" smtClean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3399"/>
                </a:solidFill>
              </a:rPr>
              <a:t>Eligibility and purchases</a:t>
            </a:r>
            <a:r>
              <a:rPr lang="en-US" sz="2000" dirty="0" smtClean="0">
                <a:solidFill>
                  <a:srgbClr val="003399"/>
                </a:solidFill>
              </a:rPr>
              <a:t>: </a:t>
            </a:r>
            <a:r>
              <a:rPr lang="en-US" sz="2000" dirty="0" err="1" smtClean="0">
                <a:solidFill>
                  <a:srgbClr val="003399"/>
                </a:solidFill>
              </a:rPr>
              <a:t>Eurosystem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smtClean="0">
                <a:solidFill>
                  <a:srgbClr val="003399"/>
                </a:solidFill>
              </a:rPr>
              <a:t>conducts appropriate credit risk and due diligence procedures on the purchasable universe on an ongoing basis, that </a:t>
            </a:r>
            <a:r>
              <a:rPr lang="en-US" sz="2000" b="1" dirty="0" smtClean="0">
                <a:solidFill>
                  <a:srgbClr val="003399"/>
                </a:solidFill>
              </a:rPr>
              <a:t>limits </a:t>
            </a:r>
            <a:r>
              <a:rPr lang="en-US" sz="2000" b="1" dirty="0">
                <a:solidFill>
                  <a:srgbClr val="003399"/>
                </a:solidFill>
              </a:rPr>
              <a:t>the risks on the portfolio of the </a:t>
            </a:r>
            <a:r>
              <a:rPr lang="en-US" sz="2000" b="1" dirty="0" smtClean="0">
                <a:solidFill>
                  <a:srgbClr val="003399"/>
                </a:solidFill>
              </a:rPr>
              <a:t>ECB</a:t>
            </a:r>
            <a:r>
              <a:rPr lang="en-US" sz="2000" dirty="0" smtClean="0">
                <a:solidFill>
                  <a:srgbClr val="003399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3399"/>
                </a:solidFill>
              </a:rPr>
              <a:t>Central bank operations and CRA’s reliance.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3399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981056"/>
              </p:ext>
            </p:extLst>
          </p:nvPr>
        </p:nvGraphicFramePr>
        <p:xfrm>
          <a:off x="971600" y="3212976"/>
          <a:ext cx="7299672" cy="314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Hoja de cálculo" r:id="rId5" imgW="9207500" imgH="3962400" progId="Excel.Sheet.12">
                  <p:embed/>
                </p:oleObj>
              </mc:Choice>
              <mc:Fallback>
                <p:oleObj name="Hoja de cálculo" r:id="rId5" imgW="9207500" imgH="39624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212976"/>
                        <a:ext cx="7299672" cy="314137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2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42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 smtClean="0"/>
              <a:t>Action points - </a:t>
            </a:r>
            <a:r>
              <a:rPr lang="en-GB" sz="2400" dirty="0"/>
              <a:t>M</a:t>
            </a:r>
            <a:r>
              <a:rPr lang="en-GB" sz="2400" dirty="0" smtClean="0"/>
              <a:t>eeting DG-RM and DG-M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395536" y="919748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3399"/>
                </a:solidFill>
              </a:rPr>
              <a:t>Mention the Performance Monitoring Framework and the Risk Management due diligence </a:t>
            </a:r>
            <a:r>
              <a:rPr lang="en-US" dirty="0" smtClean="0">
                <a:solidFill>
                  <a:srgbClr val="003399"/>
                </a:solidFill>
              </a:rPr>
              <a:t>exercises carried out by the ECB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Avoid potentially misleading expressions (“outsourcing regulatory judgement”, “credit rating inflation”)</a:t>
            </a:r>
            <a:endParaRPr lang="en-US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No normative conclusions (never drawn! We </a:t>
            </a:r>
            <a:r>
              <a:rPr lang="en-US" dirty="0">
                <a:solidFill>
                  <a:srgbClr val="003399"/>
                </a:solidFill>
              </a:rPr>
              <a:t>are not criticizing the current ECF </a:t>
            </a:r>
            <a:r>
              <a:rPr lang="en-US" dirty="0" smtClean="0">
                <a:solidFill>
                  <a:srgbClr val="003399"/>
                </a:solidFill>
              </a:rPr>
              <a:t>system)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More emphasis on the “frozen list”: some </a:t>
            </a:r>
            <a:r>
              <a:rPr lang="en-US" dirty="0">
                <a:solidFill>
                  <a:srgbClr val="003399"/>
                </a:solidFill>
              </a:rPr>
              <a:t>previously unrated bonds have received a new rating that allowed them to become CSPP-eligible (i.e. more </a:t>
            </a:r>
            <a:r>
              <a:rPr lang="en-US" dirty="0" smtClean="0">
                <a:solidFill>
                  <a:srgbClr val="003399"/>
                </a:solidFill>
              </a:rPr>
              <a:t>issuers)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Incorporate issuer’s leverage as an additional control</a:t>
            </a:r>
            <a:endParaRPr lang="en-US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</a:rPr>
              <a:t>Weight </a:t>
            </a:r>
            <a:r>
              <a:rPr lang="en-US" dirty="0">
                <a:solidFill>
                  <a:srgbClr val="003399"/>
                </a:solidFill>
              </a:rPr>
              <a:t>our </a:t>
            </a:r>
            <a:r>
              <a:rPr lang="en-US" dirty="0" smtClean="0">
                <a:solidFill>
                  <a:srgbClr val="003399"/>
                </a:solidFill>
              </a:rPr>
              <a:t>estimates by </a:t>
            </a:r>
            <a:r>
              <a:rPr lang="en-US" dirty="0">
                <a:solidFill>
                  <a:srgbClr val="003399"/>
                </a:solidFill>
              </a:rPr>
              <a:t>the size of the </a:t>
            </a:r>
            <a:r>
              <a:rPr lang="en-US" dirty="0" smtClean="0">
                <a:solidFill>
                  <a:srgbClr val="003399"/>
                </a:solidFill>
              </a:rPr>
              <a:t>bond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3399"/>
                </a:solidFill>
              </a:rPr>
              <a:t>Emphasise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>
                <a:solidFill>
                  <a:srgbClr val="003399"/>
                </a:solidFill>
              </a:rPr>
              <a:t>that our results are significant from a statistical viewpoint but small from an economic </a:t>
            </a:r>
            <a:r>
              <a:rPr lang="en-US" dirty="0" smtClean="0">
                <a:solidFill>
                  <a:srgbClr val="003399"/>
                </a:solidFill>
              </a:rPr>
              <a:t>perspective (only local impact)</a:t>
            </a:r>
            <a:endParaRPr lang="en-US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4368" y="908720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4368" y="1753652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4368" y="2545740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8" name="Rectangle 7"/>
          <p:cNvSpPr/>
          <p:nvPr/>
        </p:nvSpPr>
        <p:spPr>
          <a:xfrm>
            <a:off x="7884368" y="3409836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4368" y="4365104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84368" y="4922004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84368" y="5570076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41101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43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The CSPP: an </a:t>
            </a:r>
            <a:r>
              <a:rPr lang="en-US" sz="2800" dirty="0"/>
              <a:t>experiment for identification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520" y="768761"/>
                <a:ext cx="8640960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03299"/>
                    </a:solidFill>
                  </a:rPr>
                  <a:t>CSPP as part of a wide set of non-standard measures enacted after the financial and sovereign debt crisis (PSPP, TLTROs, etc.)</a:t>
                </a:r>
              </a:p>
              <a:p>
                <a:pPr marL="36000" indent="-457200">
                  <a:buFont typeface="+mj-lt"/>
                  <a:buAutoNum type="arabicPeriod"/>
                </a:pPr>
                <a:endParaRPr lang="en-US" sz="2000" dirty="0">
                  <a:solidFill>
                    <a:srgbClr val="003299"/>
                  </a:solidFill>
                </a:endParaRPr>
              </a:p>
              <a:p>
                <a:endParaRPr lang="en-US" sz="2000" dirty="0">
                  <a:solidFill>
                    <a:srgbClr val="003299"/>
                  </a:solidFill>
                </a:endParaRPr>
              </a:p>
              <a:p>
                <a:pPr algn="ctr"/>
                <a:r>
                  <a:rPr lang="en-US" sz="2000" i="1" dirty="0">
                    <a:solidFill>
                      <a:srgbClr val="003299"/>
                    </a:solidFill>
                  </a:rPr>
                  <a:t>"The announcement by the ECB on March 10 to extend its APP to include investment grade non-bank corporate bonds caught the market by </a:t>
                </a:r>
                <a:r>
                  <a:rPr lang="en-US" sz="2000" b="1" i="1" u="sng" dirty="0">
                    <a:solidFill>
                      <a:srgbClr val="003299"/>
                    </a:solidFill>
                  </a:rPr>
                  <a:t>complete surprise</a:t>
                </a:r>
                <a:r>
                  <a:rPr lang="en-US" sz="2000" i="1" dirty="0">
                    <a:solidFill>
                      <a:srgbClr val="003299"/>
                    </a:solidFill>
                  </a:rPr>
                  <a:t>.” (ICMA, 2016</a:t>
                </a:r>
                <a:r>
                  <a:rPr lang="en-US" sz="2000" i="1" dirty="0" smtClean="0">
                    <a:solidFill>
                      <a:srgbClr val="003299"/>
                    </a:solidFill>
                  </a:rPr>
                  <a:t>)</a:t>
                </a:r>
              </a:p>
              <a:p>
                <a:pPr algn="ctr"/>
                <a:endParaRPr lang="en-US" sz="2000" i="1" dirty="0">
                  <a:solidFill>
                    <a:srgbClr val="003299"/>
                  </a:solidFill>
                </a:endParaRPr>
              </a:p>
              <a:p>
                <a:endParaRPr lang="en-US" sz="2000" dirty="0" smtClean="0">
                  <a:solidFill>
                    <a:srgbClr val="003299"/>
                  </a:solidFill>
                </a:endParaRPr>
              </a:p>
              <a:p>
                <a:r>
                  <a:rPr lang="en-US" sz="2000" b="1" dirty="0">
                    <a:solidFill>
                      <a:srgbClr val="003299"/>
                    </a:solidFill>
                  </a:rPr>
                  <a:t>Key for </a:t>
                </a:r>
                <a:r>
                  <a:rPr lang="en-US" sz="2000" b="1" dirty="0" smtClean="0">
                    <a:solidFill>
                      <a:srgbClr val="003299"/>
                    </a:solidFill>
                  </a:rPr>
                  <a:t>identification:</a:t>
                </a:r>
              </a:p>
              <a:p>
                <a:endParaRPr lang="en-US" sz="2000" dirty="0">
                  <a:solidFill>
                    <a:srgbClr val="0032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3299"/>
                    </a:solidFill>
                    <a:latin typeface="+mn-lt"/>
                    <a:cs typeface="+mn-cs"/>
                  </a:rPr>
                  <a:t>The </a:t>
                </a:r>
                <a:r>
                  <a:rPr lang="en-US" sz="2000" dirty="0">
                    <a:solidFill>
                      <a:srgbClr val="003299"/>
                    </a:solidFill>
                    <a:latin typeface="+mn-lt"/>
                    <a:cs typeface="+mn-cs"/>
                  </a:rPr>
                  <a:t>eligibility to be purchased by the ECB under the CSPP relies explicitly (</a:t>
                </a:r>
                <a:r>
                  <a:rPr lang="en-US" sz="2000" u="sng" dirty="0">
                    <a:solidFill>
                      <a:srgbClr val="003299"/>
                    </a:solidFill>
                    <a:latin typeface="+mn-lt"/>
                    <a:cs typeface="+mn-cs"/>
                  </a:rPr>
                  <a:t>not entirely</a:t>
                </a:r>
                <a:r>
                  <a:rPr lang="en-US" sz="2000" dirty="0">
                    <a:solidFill>
                      <a:srgbClr val="003299"/>
                    </a:solidFill>
                    <a:latin typeface="+mn-lt"/>
                    <a:cs typeface="+mn-cs"/>
                  </a:rPr>
                  <a:t>) on a rating-based rule-of-thumb (“a minimum first-best credit assessment of at least credit quality step 3</a:t>
                </a:r>
                <a:r>
                  <a:rPr lang="en-US" sz="2000" dirty="0" smtClean="0">
                    <a:solidFill>
                      <a:srgbClr val="003299"/>
                    </a:solidFill>
                    <a:latin typeface="+mn-lt"/>
                    <a:cs typeface="+mn-cs"/>
                  </a:rPr>
                  <a:t>”)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 smtClean="0">
                  <a:solidFill>
                    <a:srgbClr val="003299"/>
                  </a:solidFill>
                  <a:latin typeface="+mn-lt"/>
                  <a:cs typeface="+mn-cs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3299"/>
                    </a:solidFill>
                  </a:rPr>
                  <a:t>We </a:t>
                </a:r>
                <a:r>
                  <a:rPr lang="en-US" sz="2000" dirty="0">
                    <a:solidFill>
                      <a:srgbClr val="003299"/>
                    </a:solidFill>
                  </a:rPr>
                  <a:t>call it first-best rating rule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3299"/>
                        </a:solidFill>
                        <a:latin typeface="Cambria Math"/>
                      </a:rPr>
                      <m:t> </m:t>
                    </m:r>
                    <m:r>
                      <a:rPr lang="en-US" sz="2000">
                        <a:solidFill>
                          <a:srgbClr val="003299"/>
                        </a:solidFill>
                        <a:latin typeface="Cambria Math"/>
                      </a:rPr>
                      <m:t>↔</m:t>
                    </m:r>
                  </m:oMath>
                </a14:m>
                <a:r>
                  <a:rPr lang="en-US" sz="2000" dirty="0">
                    <a:solidFill>
                      <a:srgbClr val="003299"/>
                    </a:solidFill>
                  </a:rPr>
                  <a:t> at least a BBB- from at least one </a:t>
                </a:r>
                <a:r>
                  <a:rPr lang="en-US" sz="2000" dirty="0" smtClean="0">
                    <a:solidFill>
                      <a:srgbClr val="003299"/>
                    </a:solidFill>
                  </a:rPr>
                  <a:t>CRA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 smtClean="0">
                  <a:solidFill>
                    <a:srgbClr val="003299"/>
                  </a:solidFill>
                </a:endParaRPr>
              </a:p>
              <a:p>
                <a:endParaRPr lang="en-US" sz="2000" dirty="0">
                  <a:solidFill>
                    <a:srgbClr val="003299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8761"/>
                <a:ext cx="8640960" cy="5324535"/>
              </a:xfrm>
              <a:prstGeom prst="rect">
                <a:avLst/>
              </a:prstGeom>
              <a:blipFill rotWithShape="1">
                <a:blip r:embed="rId2"/>
                <a:stretch>
                  <a:fillRect l="-705" t="-458" r="-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4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44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/>
              <a:t>Size of the CSPP</a:t>
            </a:r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400" b="1" dirty="0">
                <a:solidFill>
                  <a:srgbClr val="003399"/>
                </a:solidFill>
                <a:latin typeface="Arial"/>
              </a:rPr>
              <a:t>Overview of the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CSPP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>
                <a:solidFill>
                  <a:srgbClr val="003399"/>
                </a:solidFill>
                <a:latin typeface="Arial"/>
              </a:rPr>
              <a:t>(</a:t>
            </a:r>
            <a:r>
              <a:rPr lang="en-US" sz="900" i="1" dirty="0" err="1">
                <a:solidFill>
                  <a:srgbClr val="003399"/>
                </a:solidFill>
                <a:latin typeface="Arial"/>
              </a:rPr>
              <a:t>Eurosystem</a:t>
            </a:r>
            <a:r>
              <a:rPr lang="en-US" sz="900" i="1" dirty="0">
                <a:solidFill>
                  <a:srgbClr val="003399"/>
                </a:solidFill>
                <a:latin typeface="Arial"/>
              </a:rPr>
              <a:t> corporate bond purchases under the </a:t>
            </a: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CSPP - EUR </a:t>
            </a:r>
            <a:r>
              <a:rPr lang="en-US" sz="900" i="1" dirty="0">
                <a:solidFill>
                  <a:srgbClr val="003399"/>
                </a:solidFill>
                <a:latin typeface="Arial"/>
              </a:rPr>
              <a:t>b</a:t>
            </a: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n. and Percentages.)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itle right"/>
          <p:cNvSpPr txBox="1">
            <a:spLocks noChangeArrowheads="1"/>
          </p:cNvSpPr>
          <p:nvPr/>
        </p:nvSpPr>
        <p:spPr bwMode="auto">
          <a:xfrm>
            <a:off x="323528" y="644228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 ECB, Authors' computation.</a:t>
            </a:r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277813" y="6381328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760000" cy="47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45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/>
              <a:t>Size of the CSPP</a:t>
            </a:r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ECB QE </a:t>
            </a:r>
            <a:r>
              <a:rPr lang="en-US" sz="1400" b="1" dirty="0" err="1" smtClean="0">
                <a:solidFill>
                  <a:srgbClr val="003399"/>
                </a:solidFill>
                <a:latin typeface="Arial"/>
              </a:rPr>
              <a:t>programmes</a:t>
            </a:r>
            <a:endParaRPr lang="en-US" sz="14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>
                <a:solidFill>
                  <a:srgbClr val="003399"/>
                </a:solidFill>
                <a:latin typeface="Arial"/>
              </a:rPr>
              <a:t>(</a:t>
            </a:r>
            <a:r>
              <a:rPr lang="en-US" sz="900" i="1" dirty="0" err="1">
                <a:solidFill>
                  <a:srgbClr val="003399"/>
                </a:solidFill>
                <a:latin typeface="Arial"/>
              </a:rPr>
              <a:t>Eurosystem</a:t>
            </a:r>
            <a:r>
              <a:rPr lang="en-US" sz="900" i="1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purchases </a:t>
            </a:r>
            <a:r>
              <a:rPr lang="en-US" sz="900" i="1" dirty="0">
                <a:solidFill>
                  <a:srgbClr val="003399"/>
                </a:solidFill>
                <a:latin typeface="Arial"/>
              </a:rPr>
              <a:t>under the A</a:t>
            </a: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PP - EUR </a:t>
            </a:r>
            <a:r>
              <a:rPr lang="en-US" sz="900" i="1" dirty="0" err="1" smtClean="0">
                <a:solidFill>
                  <a:srgbClr val="003399"/>
                </a:solidFill>
                <a:latin typeface="Arial"/>
              </a:rPr>
              <a:t>bn</a:t>
            </a: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itle right"/>
          <p:cNvSpPr txBox="1">
            <a:spLocks noChangeArrowheads="1"/>
          </p:cNvSpPr>
          <p:nvPr/>
        </p:nvSpPr>
        <p:spPr bwMode="auto">
          <a:xfrm>
            <a:off x="323528" y="644228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 ECB, Authors' computation.</a:t>
            </a:r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277813" y="6381328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480000" cy="520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5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46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/>
              <a:t>Number of bonds in the frozen list in March 2016</a:t>
            </a:r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Dynamics </a:t>
            </a:r>
            <a:r>
              <a:rPr lang="en-US" sz="1400" b="1" dirty="0">
                <a:solidFill>
                  <a:srgbClr val="003399"/>
                </a:solidFill>
                <a:latin typeface="Arial"/>
              </a:rPr>
              <a:t>of the number of corporate bonds with at least a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rating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(Bonds with at least a rating – March 2016.)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itle right"/>
          <p:cNvSpPr txBox="1">
            <a:spLocks noChangeArrowheads="1"/>
          </p:cNvSpPr>
          <p:nvPr/>
        </p:nvSpPr>
        <p:spPr bwMode="auto">
          <a:xfrm>
            <a:off x="323528" y="644228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 ECB, Authors' computation.</a:t>
            </a:r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277813" y="6381328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10072"/>
            <a:ext cx="6480000" cy="465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7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47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/>
              <a:t>Share of bonds rated at least BBB-</a:t>
            </a:r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Share </a:t>
            </a:r>
            <a:r>
              <a:rPr lang="en-US" sz="1400" b="1" dirty="0">
                <a:solidFill>
                  <a:srgbClr val="003399"/>
                </a:solidFill>
                <a:latin typeface="Arial"/>
              </a:rPr>
              <a:t>of corporate bonds rated at least BBB- by the four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recognized CRAs.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(March 2016.)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itle right"/>
          <p:cNvSpPr txBox="1">
            <a:spLocks noChangeArrowheads="1"/>
          </p:cNvSpPr>
          <p:nvPr/>
        </p:nvSpPr>
        <p:spPr bwMode="auto">
          <a:xfrm>
            <a:off x="323528" y="644228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 ECB, Authors' computation.</a:t>
            </a:r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277813" y="6381328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5913"/>
            <a:ext cx="6480000" cy="445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0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48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/>
              <a:t>Dynamics of first-best rating distributions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" y="1283917"/>
            <a:ext cx="9000000" cy="437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right"/>
          <p:cNvSpPr txBox="1">
            <a:spLocks noChangeArrowheads="1"/>
          </p:cNvSpPr>
          <p:nvPr/>
        </p:nvSpPr>
        <p:spPr bwMode="auto">
          <a:xfrm>
            <a:off x="251520" y="6309320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Bloomberg, </a:t>
            </a:r>
            <a:r>
              <a:rPr lang="en-US" sz="800" i="1" dirty="0" smtClean="0">
                <a:solidFill>
                  <a:srgbClr val="003399"/>
                </a:solidFill>
                <a:latin typeface="Arial"/>
              </a:rPr>
              <a:t>authors</a:t>
            </a:r>
            <a:r>
              <a:rPr lang="en-US" sz="800" i="1" dirty="0">
                <a:solidFill>
                  <a:srgbClr val="003399"/>
                </a:solidFill>
                <a:latin typeface="Arial"/>
              </a:rPr>
              <a:t>' computation.</a:t>
            </a:r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400" b="1" dirty="0">
                <a:solidFill>
                  <a:srgbClr val="003399"/>
                </a:solidFill>
                <a:latin typeface="Arial"/>
              </a:rPr>
              <a:t>Credit rating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inflation </a:t>
            </a:r>
            <a:r>
              <a:rPr lang="en-US" sz="1400" b="1" dirty="0">
                <a:solidFill>
                  <a:srgbClr val="003399"/>
                </a:solidFill>
                <a:latin typeface="Arial"/>
              </a:rPr>
              <a:t>and the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CSPP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(First-best rating distributions - Kernel density)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3"/>
          <p:cNvCxnSpPr>
            <a:cxnSpLocks noChangeShapeType="1"/>
          </p:cNvCxnSpPr>
          <p:nvPr/>
        </p:nvCxnSpPr>
        <p:spPr bwMode="auto">
          <a:xfrm>
            <a:off x="277813" y="6165304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886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49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Credit rating inflation: 1-year window around March 2016</a:t>
            </a:r>
            <a:endParaRPr lang="en-GB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556792"/>
            <a:ext cx="7920000" cy="408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Set </a:t>
            </a:r>
            <a:r>
              <a:rPr lang="en-US" sz="1400" b="1" dirty="0">
                <a:solidFill>
                  <a:srgbClr val="003399"/>
                </a:solidFill>
                <a:latin typeface="Arial"/>
              </a:rPr>
              <a:t>of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first-best </a:t>
            </a:r>
            <a:r>
              <a:rPr lang="en-US" sz="1400" b="1" dirty="0">
                <a:solidFill>
                  <a:srgbClr val="003399"/>
                </a:solidFill>
                <a:latin typeface="Arial"/>
              </a:rPr>
              <a:t>rating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distribution, frozen list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(Between March 2015 </a:t>
            </a:r>
            <a:r>
              <a:rPr lang="en-US" sz="900" i="1" dirty="0">
                <a:solidFill>
                  <a:srgbClr val="003399"/>
                </a:solidFill>
                <a:latin typeface="Arial"/>
              </a:rPr>
              <a:t>and March </a:t>
            </a: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2017.)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itle right"/>
          <p:cNvSpPr txBox="1">
            <a:spLocks noChangeArrowheads="1"/>
          </p:cNvSpPr>
          <p:nvPr/>
        </p:nvSpPr>
        <p:spPr bwMode="auto">
          <a:xfrm>
            <a:off x="323528" y="644228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 ECB, Authors' computation.</a:t>
            </a:r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277813" y="6381328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195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5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This paper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876776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299"/>
                </a:solidFill>
                <a:latin typeface="+mn-lt"/>
                <a:cs typeface="+mn-cs"/>
              </a:rPr>
              <a:t>Well known trade-off faced by CRAs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(pleasing the issuer vs. reputational costs, Bolton et al., 2012)</a:t>
            </a:r>
            <a:endParaRPr lang="en-US" sz="2000" dirty="0">
              <a:solidFill>
                <a:srgbClr val="003299"/>
              </a:solidFill>
              <a:latin typeface="+mn-lt"/>
              <a:cs typeface="+mn-cs"/>
            </a:endParaRPr>
          </a:p>
          <a:p>
            <a:endParaRPr lang="en-US" sz="2000" dirty="0">
              <a:solidFill>
                <a:srgbClr val="0032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Corporate Sector Purchase </a:t>
            </a:r>
            <a:r>
              <a:rPr lang="en-US" sz="2000" b="1" dirty="0" err="1">
                <a:solidFill>
                  <a:srgbClr val="003299"/>
                </a:solidFill>
                <a:latin typeface="+mn-lt"/>
                <a:cs typeface="+mn-cs"/>
              </a:rPr>
              <a:t>Programme</a:t>
            </a: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 (CSPP) of the </a:t>
            </a:r>
            <a:r>
              <a:rPr lang="en-US" sz="2000" b="1" dirty="0" smtClean="0">
                <a:solidFill>
                  <a:srgbClr val="003299"/>
                </a:solidFill>
                <a:latin typeface="+mn-lt"/>
                <a:cs typeface="+mn-cs"/>
              </a:rPr>
              <a:t>ECB: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Ideal </a:t>
            </a:r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laboratory experiment for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identification: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99"/>
                </a:solidFill>
              </a:rPr>
              <a:t>Unexpected by market participants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299"/>
                </a:solidFill>
              </a:rPr>
              <a:t>Rating-based </a:t>
            </a:r>
            <a:r>
              <a:rPr lang="en-US" dirty="0">
                <a:solidFill>
                  <a:srgbClr val="003299"/>
                </a:solidFill>
              </a:rPr>
              <a:t>rule </a:t>
            </a:r>
            <a:r>
              <a:rPr lang="en-US" dirty="0" smtClean="0">
                <a:solidFill>
                  <a:srgbClr val="003299"/>
                </a:solidFill>
              </a:rPr>
              <a:t>for </a:t>
            </a:r>
            <a:r>
              <a:rPr lang="en-US" dirty="0">
                <a:solidFill>
                  <a:srgbClr val="003299"/>
                </a:solidFill>
              </a:rPr>
              <a:t>CSPP </a:t>
            </a:r>
            <a:r>
              <a:rPr lang="en-US" dirty="0" smtClean="0">
                <a:solidFill>
                  <a:srgbClr val="003299"/>
                </a:solidFill>
              </a:rPr>
              <a:t>eligibility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299"/>
                </a:solidFill>
              </a:rPr>
              <a:t>Direct </a:t>
            </a:r>
            <a:r>
              <a:rPr lang="en-US" dirty="0">
                <a:solidFill>
                  <a:srgbClr val="003299"/>
                </a:solidFill>
              </a:rPr>
              <a:t>link between ECB purchases and corporate </a:t>
            </a:r>
            <a:r>
              <a:rPr lang="en-US" dirty="0" smtClean="0">
                <a:solidFill>
                  <a:srgbClr val="003299"/>
                </a:solidFill>
              </a:rPr>
              <a:t>entities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50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Summary statistics 1</a:t>
            </a:r>
            <a:endParaRPr lang="en-GB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2781298"/>
            <a:ext cx="9000000" cy="164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51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Summary statistics 2</a:t>
            </a:r>
            <a:endParaRPr lang="en-GB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400000" cy="581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3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52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Summary statistics 3</a:t>
            </a:r>
            <a:endParaRPr lang="en-GB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400000" cy="398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8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53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Euro vs. non-euro </a:t>
            </a:r>
            <a:r>
              <a:rPr lang="en-US" sz="2400" dirty="0"/>
              <a:t>denominated bonds</a:t>
            </a:r>
            <a:endParaRPr lang="en-GB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51378"/>
            <a:ext cx="9000000" cy="509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5496" y="2230112"/>
            <a:ext cx="9000000" cy="396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76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54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/>
              <a:t>Excluding investment grade bonds not in the ECF and vice-versa</a:t>
            </a:r>
            <a:endParaRPr lang="en-GB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" y="1323380"/>
            <a:ext cx="9000000" cy="455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0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55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/>
              <a:t>The non-linear </a:t>
            </a:r>
            <a:r>
              <a:rPr lang="en-US" sz="2000" dirty="0" smtClean="0"/>
              <a:t>effects </a:t>
            </a:r>
            <a:r>
              <a:rPr lang="en-US" sz="2000" dirty="0"/>
              <a:t>of the CSPP far below the eligibility frontier</a:t>
            </a:r>
            <a:endParaRPr lang="en-GB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31172"/>
            <a:ext cx="9000000" cy="543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8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56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/>
              <a:t>The non-linear </a:t>
            </a:r>
            <a:r>
              <a:rPr lang="en-US" sz="2000" dirty="0" smtClean="0"/>
              <a:t>effects </a:t>
            </a:r>
            <a:r>
              <a:rPr lang="en-US" sz="2000" dirty="0"/>
              <a:t>of the CSPP far </a:t>
            </a:r>
            <a:r>
              <a:rPr lang="en-US" sz="2000" dirty="0" smtClean="0"/>
              <a:t>above </a:t>
            </a:r>
            <a:r>
              <a:rPr lang="en-US" sz="2000" dirty="0"/>
              <a:t>the eligibility frontier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1340768"/>
            <a:ext cx="9000000" cy="454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2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57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Controlling for additional </a:t>
            </a:r>
            <a:r>
              <a:rPr lang="en-US" sz="2400" dirty="0" smtClean="0"/>
              <a:t>macro factors</a:t>
            </a:r>
            <a:endParaRPr lang="en-GB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1268760"/>
            <a:ext cx="9000000" cy="462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58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Controlling for additional </a:t>
            </a:r>
            <a:r>
              <a:rPr lang="en-US" sz="2400" dirty="0" smtClean="0"/>
              <a:t>bond-level characteristics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" y="1194563"/>
            <a:ext cx="9000000" cy="47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4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90947"/>
            <a:ext cx="69056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59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Euro vs. non-euro </a:t>
            </a:r>
            <a:r>
              <a:rPr lang="en-US" sz="2400" dirty="0"/>
              <a:t>denominated bonds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555776" y="4365104"/>
            <a:ext cx="1943984" cy="252000"/>
          </a:xfrm>
          <a:prstGeom prst="rect">
            <a:avLst/>
          </a:prstGeom>
          <a:noFill/>
          <a:ln w="19050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39944" y="4365104"/>
            <a:ext cx="1964304" cy="252000"/>
          </a:xfrm>
          <a:prstGeom prst="rect">
            <a:avLst/>
          </a:prstGeom>
          <a:noFill/>
          <a:ln w="19050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1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6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This paper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87677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299"/>
                </a:solidFill>
                <a:latin typeface="+mn-lt"/>
                <a:cs typeface="+mn-cs"/>
              </a:rPr>
              <a:t>Well known trade-off faced by CRAs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(pleasing the issuer vs. reputational costs, Bolton et al., 2012)</a:t>
            </a:r>
            <a:endParaRPr lang="en-US" sz="2000" dirty="0">
              <a:solidFill>
                <a:srgbClr val="003299"/>
              </a:solidFill>
              <a:latin typeface="+mn-lt"/>
              <a:cs typeface="+mn-cs"/>
            </a:endParaRPr>
          </a:p>
          <a:p>
            <a:endParaRPr lang="en-US" sz="2000" dirty="0">
              <a:solidFill>
                <a:srgbClr val="0032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Corporate Sector Purchase </a:t>
            </a:r>
            <a:r>
              <a:rPr lang="en-US" sz="2000" b="1" dirty="0" err="1">
                <a:solidFill>
                  <a:srgbClr val="003299"/>
                </a:solidFill>
                <a:latin typeface="+mn-lt"/>
                <a:cs typeface="+mn-cs"/>
              </a:rPr>
              <a:t>Programme</a:t>
            </a: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 (CSPP) of the </a:t>
            </a:r>
            <a:r>
              <a:rPr lang="en-US" sz="2000" b="1" dirty="0" smtClean="0">
                <a:solidFill>
                  <a:srgbClr val="003299"/>
                </a:solidFill>
                <a:latin typeface="+mn-lt"/>
                <a:cs typeface="+mn-cs"/>
              </a:rPr>
              <a:t>ECB: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Ideal </a:t>
            </a:r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laboratory experiment for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identification: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3299"/>
                </a:solidFill>
              </a:rPr>
              <a:t>Unexpected by market participants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99"/>
                </a:solidFill>
              </a:rPr>
              <a:t>Direct link between ECB purchases and corporate entities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299"/>
                </a:solidFill>
              </a:rPr>
              <a:t>Rating-based rule </a:t>
            </a:r>
            <a:r>
              <a:rPr lang="en-US" dirty="0">
                <a:solidFill>
                  <a:srgbClr val="003299"/>
                </a:solidFill>
              </a:rPr>
              <a:t>for CSPP </a:t>
            </a:r>
            <a:r>
              <a:rPr lang="en-US" dirty="0" smtClean="0">
                <a:solidFill>
                  <a:srgbClr val="003299"/>
                </a:solidFill>
              </a:rPr>
              <a:t>eligibility</a:t>
            </a:r>
          </a:p>
          <a:p>
            <a:pPr algn="ctr"/>
            <a:endParaRPr lang="en-US" i="1" dirty="0">
              <a:solidFill>
                <a:srgbClr val="003299"/>
              </a:solidFill>
            </a:endParaRPr>
          </a:p>
          <a:p>
            <a:pPr algn="ctr"/>
            <a:endParaRPr lang="en-US" i="1" dirty="0" smtClean="0">
              <a:solidFill>
                <a:srgbClr val="003299"/>
              </a:solidFill>
            </a:endParaRPr>
          </a:p>
          <a:p>
            <a:pPr algn="ctr"/>
            <a:endParaRPr lang="en-US" i="1" dirty="0">
              <a:solidFill>
                <a:srgbClr val="003299"/>
              </a:solidFill>
            </a:endParaRPr>
          </a:p>
          <a:p>
            <a:pPr algn="ctr"/>
            <a:r>
              <a:rPr lang="en-US" i="1" dirty="0" smtClean="0">
                <a:solidFill>
                  <a:srgbClr val="003299"/>
                </a:solidFill>
              </a:rPr>
              <a:t>"The </a:t>
            </a:r>
            <a:r>
              <a:rPr lang="en-US" i="1" dirty="0">
                <a:solidFill>
                  <a:srgbClr val="003299"/>
                </a:solidFill>
              </a:rPr>
              <a:t>announcement by the ECB on March 10 to extend its APP to include investment grade non-bank corporate bonds caught the market by </a:t>
            </a:r>
            <a:r>
              <a:rPr lang="en-US" b="1" i="1" u="sng" dirty="0">
                <a:solidFill>
                  <a:srgbClr val="003299"/>
                </a:solidFill>
              </a:rPr>
              <a:t>complete surprise</a:t>
            </a:r>
            <a:r>
              <a:rPr lang="en-US" i="1" dirty="0">
                <a:solidFill>
                  <a:srgbClr val="003299"/>
                </a:solidFill>
              </a:rPr>
              <a:t>.” (ICMA, 2016)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32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60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N</a:t>
            </a:r>
            <a:r>
              <a:rPr lang="en-US" sz="2400" dirty="0" smtClean="0"/>
              <a:t>on-eligible </a:t>
            </a:r>
            <a:r>
              <a:rPr lang="en-US" sz="2400" dirty="0"/>
              <a:t>CRAs</a:t>
            </a:r>
            <a:endParaRPr lang="en-GB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27920"/>
            <a:ext cx="9000000" cy="454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4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61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Number of ratings per bond</a:t>
            </a:r>
            <a:endParaRPr lang="en-GB" sz="2400" dirty="0"/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CRA’s Competition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(Number </a:t>
            </a:r>
            <a:r>
              <a:rPr lang="en-US" sz="900" i="1" dirty="0">
                <a:solidFill>
                  <a:srgbClr val="003399"/>
                </a:solidFill>
                <a:latin typeface="Arial"/>
              </a:rPr>
              <a:t>of ratings </a:t>
            </a: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of </a:t>
            </a:r>
            <a:r>
              <a:rPr lang="en-US" sz="900" i="1" dirty="0">
                <a:solidFill>
                  <a:srgbClr val="003399"/>
                </a:solidFill>
                <a:latin typeface="Arial"/>
              </a:rPr>
              <a:t>the four </a:t>
            </a: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recognized CRAs </a:t>
            </a:r>
            <a:r>
              <a:rPr lang="en-US" sz="900" i="1" dirty="0">
                <a:solidFill>
                  <a:srgbClr val="003399"/>
                </a:solidFill>
                <a:latin typeface="Arial"/>
              </a:rPr>
              <a:t>at a bond </a:t>
            </a: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level – March 2016.)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itle right"/>
          <p:cNvSpPr txBox="1">
            <a:spLocks noChangeArrowheads="1"/>
          </p:cNvSpPr>
          <p:nvPr/>
        </p:nvSpPr>
        <p:spPr bwMode="auto">
          <a:xfrm>
            <a:off x="323528" y="644228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 ECB, Authors' computation.</a:t>
            </a:r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277813" y="6381328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203920"/>
            <a:ext cx="6591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4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62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CRAs </a:t>
            </a:r>
            <a:r>
              <a:rPr lang="en-US" sz="2400" dirty="0" smtClean="0"/>
              <a:t>competition</a:t>
            </a:r>
            <a:endParaRPr lang="en-GB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00768"/>
            <a:ext cx="9000000" cy="450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7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63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CRAs pivotal role (identifying pivotal CRAs)</a:t>
            </a:r>
            <a:endParaRPr lang="en-GB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4" y="692696"/>
            <a:ext cx="8280000" cy="570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7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64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CRAs pivotal role (no change in the number of CRAs)</a:t>
            </a:r>
            <a:endParaRPr lang="en-GB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1415382"/>
            <a:ext cx="9000000" cy="453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65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CRAs pivotal </a:t>
            </a:r>
            <a:r>
              <a:rPr lang="en-US" sz="2400" dirty="0"/>
              <a:t>role (at least one change in the number of CRAs)</a:t>
            </a:r>
            <a:endParaRPr lang="en-GB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1412776"/>
            <a:ext cx="9000000" cy="449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7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66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CRAs pivotal role (at least one rating bucket change)</a:t>
            </a:r>
            <a:endParaRPr lang="en-GB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31503"/>
            <a:ext cx="9000000" cy="45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2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67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CRAs pivotal role (only one single rating bucket change)</a:t>
            </a:r>
            <a:endParaRPr lang="en-GB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" y="1412776"/>
            <a:ext cx="9000000" cy="447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68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CRAs pivotal role (more than one single rating bucket change)</a:t>
            </a:r>
            <a:endParaRPr lang="en-GB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1399660"/>
            <a:ext cx="9000000" cy="447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69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Vulnerable versus less vulnerable countries</a:t>
            </a:r>
            <a:endParaRPr lang="en-GB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" y="1457771"/>
            <a:ext cx="9000000" cy="449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9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7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This paper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876776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299"/>
                </a:solidFill>
                <a:latin typeface="+mn-lt"/>
                <a:cs typeface="+mn-cs"/>
              </a:rPr>
              <a:t>Well known trade-off faced by CRAs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(pleasing the issuer vs. reputational costs, Bolton et al., 2012)</a:t>
            </a:r>
            <a:endParaRPr lang="en-US" sz="2000" dirty="0">
              <a:solidFill>
                <a:srgbClr val="003299"/>
              </a:solidFill>
              <a:latin typeface="+mn-lt"/>
              <a:cs typeface="+mn-cs"/>
            </a:endParaRPr>
          </a:p>
          <a:p>
            <a:endParaRPr lang="en-US" sz="2000" dirty="0">
              <a:solidFill>
                <a:srgbClr val="0032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Corporate Sector Purchase </a:t>
            </a:r>
            <a:r>
              <a:rPr lang="en-US" sz="2000" b="1" dirty="0" err="1">
                <a:solidFill>
                  <a:srgbClr val="003299"/>
                </a:solidFill>
                <a:latin typeface="+mn-lt"/>
                <a:cs typeface="+mn-cs"/>
              </a:rPr>
              <a:t>Programme</a:t>
            </a: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 (CSPP) of the </a:t>
            </a:r>
            <a:r>
              <a:rPr lang="en-US" sz="2000" b="1" dirty="0" smtClean="0">
                <a:solidFill>
                  <a:srgbClr val="003299"/>
                </a:solidFill>
                <a:latin typeface="+mn-lt"/>
                <a:cs typeface="+mn-cs"/>
              </a:rPr>
              <a:t>ECB: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Ideal </a:t>
            </a:r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laboratory experiment for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identification: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99"/>
                </a:solidFill>
              </a:rPr>
              <a:t>Unexpected by market participants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3299"/>
                </a:solidFill>
              </a:rPr>
              <a:t>Direct link between ECB purchases and corporate entities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299"/>
                </a:solidFill>
              </a:rPr>
              <a:t>Rating-based rule </a:t>
            </a:r>
            <a:r>
              <a:rPr lang="en-US" dirty="0">
                <a:solidFill>
                  <a:srgbClr val="003299"/>
                </a:solidFill>
              </a:rPr>
              <a:t>for CSPP </a:t>
            </a:r>
            <a:r>
              <a:rPr lang="en-US" dirty="0" smtClean="0">
                <a:solidFill>
                  <a:srgbClr val="003299"/>
                </a:solidFill>
              </a:rPr>
              <a:t>eligibility</a:t>
            </a:r>
          </a:p>
          <a:p>
            <a:pPr algn="ctr"/>
            <a:endParaRPr lang="en-US" i="1" dirty="0">
              <a:solidFill>
                <a:srgbClr val="003299"/>
              </a:solidFill>
            </a:endParaRPr>
          </a:p>
          <a:p>
            <a:pPr algn="ctr"/>
            <a:endParaRPr lang="en-US" i="1" dirty="0" smtClean="0">
              <a:solidFill>
                <a:srgbClr val="003299"/>
              </a:solidFill>
            </a:endParaRPr>
          </a:p>
          <a:p>
            <a:pPr algn="ctr"/>
            <a:endParaRPr lang="en-US" i="1" dirty="0">
              <a:solidFill>
                <a:srgbClr val="003299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32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70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Bonds with no credit rating in March 2016</a:t>
            </a:r>
            <a:endParaRPr lang="en-GB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1" y="1131328"/>
            <a:ext cx="7109486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400" b="1" dirty="0">
                <a:solidFill>
                  <a:srgbClr val="003399"/>
                </a:solidFill>
                <a:latin typeface="Arial"/>
              </a:rPr>
              <a:t>Bonds with no credit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rating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(Coefficient of eligibility.)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itle right"/>
          <p:cNvSpPr txBox="1">
            <a:spLocks noChangeArrowheads="1"/>
          </p:cNvSpPr>
          <p:nvPr/>
        </p:nvSpPr>
        <p:spPr bwMode="auto">
          <a:xfrm>
            <a:off x="323528" y="644228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 ECB, Authors' computation.</a:t>
            </a:r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277813" y="6381328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810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71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err="1"/>
              <a:t>Probit</a:t>
            </a:r>
            <a:r>
              <a:rPr lang="en-US" sz="2400" dirty="0"/>
              <a:t> estimation (marginal effects)</a:t>
            </a:r>
            <a:endParaRPr lang="en-GB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1831652"/>
            <a:ext cx="9000000" cy="361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72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Unfrozen list</a:t>
            </a:r>
            <a:endParaRPr lang="en-GB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1271238"/>
            <a:ext cx="9000000" cy="453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1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73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Unfrozen list – New issuance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051720" y="890136"/>
            <a:ext cx="4752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Share of the bonds issued after March 2016 ending up getting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one upgrade </a:t>
            </a:r>
            <a:r>
              <a:rPr lang="en-US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with respect to the rating of bonds of the same issuer in March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2016</a:t>
            </a:r>
            <a:endParaRPr lang="en-GB" sz="1400" b="1" dirty="0">
              <a:solidFill>
                <a:srgbClr val="003399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96" y="2046699"/>
            <a:ext cx="5400000" cy="397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7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74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Weighting by bond size</a:t>
            </a:r>
            <a:endParaRPr lang="en-GB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" y="1386148"/>
            <a:ext cx="9000000" cy="44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75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2-period diff-in-diff approach - Eligibility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96" y="1924372"/>
            <a:ext cx="5400000" cy="39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890136"/>
            <a:ext cx="4752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Coefficient of the interaction term (post-CSPP dummy and </a:t>
            </a:r>
            <a:r>
              <a:rPr lang="el-GR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ω</a:t>
            </a:r>
            <a:r>
              <a:rPr lang="en-US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) by rating bucket (5% </a:t>
            </a:r>
            <a:r>
              <a:rPr lang="en-US" sz="1400" b="1" dirty="0" err="1">
                <a:solidFill>
                  <a:srgbClr val="003399"/>
                </a:solidFill>
                <a:latin typeface="Arial"/>
                <a:ea typeface="+mj-ea"/>
                <a:cs typeface="+mj-cs"/>
              </a:rPr>
              <a:t>cofidence</a:t>
            </a:r>
            <a:r>
              <a:rPr lang="en-US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 interval) - Eligibility</a:t>
            </a:r>
            <a:endParaRPr lang="en-GB" sz="1400" b="1" dirty="0">
              <a:solidFill>
                <a:srgbClr val="003399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60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76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2-period diff-in-diff approach – Only one upgrade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051720" y="890136"/>
            <a:ext cx="4752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Coefficient of the interaction term (post-CSPP dummy and </a:t>
            </a:r>
            <a:r>
              <a:rPr lang="el-GR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ω</a:t>
            </a:r>
            <a:r>
              <a:rPr lang="en-US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) by rating bucket (5% </a:t>
            </a:r>
            <a:r>
              <a:rPr lang="en-US" sz="1400" b="1" dirty="0" err="1">
                <a:solidFill>
                  <a:srgbClr val="003399"/>
                </a:solidFill>
                <a:latin typeface="Arial"/>
                <a:ea typeface="+mj-ea"/>
                <a:cs typeface="+mj-cs"/>
              </a:rPr>
              <a:t>cofidence</a:t>
            </a:r>
            <a:r>
              <a:rPr lang="en-US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 interval)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– Only one upgrade</a:t>
            </a:r>
            <a:endParaRPr lang="en-GB" sz="1400" b="1" dirty="0">
              <a:solidFill>
                <a:srgbClr val="003399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96" y="2131300"/>
            <a:ext cx="5400000" cy="388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77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2-period diff-in-diff approach – More than one upgrade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051720" y="890136"/>
            <a:ext cx="4752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Coefficient of the interaction term (post-CSPP dummy and </a:t>
            </a:r>
            <a:r>
              <a:rPr lang="el-GR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ω</a:t>
            </a:r>
            <a:r>
              <a:rPr lang="en-US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) by rating bucket (5% </a:t>
            </a:r>
            <a:r>
              <a:rPr lang="en-US" sz="1400" b="1" dirty="0" err="1">
                <a:solidFill>
                  <a:srgbClr val="003399"/>
                </a:solidFill>
                <a:latin typeface="Arial"/>
                <a:ea typeface="+mj-ea"/>
                <a:cs typeface="+mj-cs"/>
              </a:rPr>
              <a:t>cofidence</a:t>
            </a:r>
            <a:r>
              <a:rPr lang="en-US" sz="1400" b="1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 interval)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– More than one upgrade</a:t>
            </a:r>
            <a:endParaRPr lang="en-GB" sz="1400" b="1" dirty="0">
              <a:solidFill>
                <a:srgbClr val="003399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96" y="1967451"/>
            <a:ext cx="5400000" cy="383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2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78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err="1"/>
              <a:t>Harmonised</a:t>
            </a:r>
            <a:r>
              <a:rPr lang="en-US" sz="2400" dirty="0"/>
              <a:t> rating scale</a:t>
            </a:r>
            <a:endParaRPr lang="en-GB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8826"/>
            <a:ext cx="7200000" cy="556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79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CRAs market share in the EU</a:t>
            </a:r>
            <a:endParaRPr lang="en-GB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6431"/>
            <a:ext cx="6912768" cy="490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CRA Market Share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(Percentages.)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itle right"/>
          <p:cNvSpPr txBox="1">
            <a:spLocks noChangeArrowheads="1"/>
          </p:cNvSpPr>
          <p:nvPr/>
        </p:nvSpPr>
        <p:spPr bwMode="auto">
          <a:xfrm>
            <a:off x="323528" y="644228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 </a:t>
            </a:r>
            <a:r>
              <a:rPr lang="en-US" sz="800" i="1" dirty="0" smtClean="0">
                <a:solidFill>
                  <a:srgbClr val="003399"/>
                </a:solidFill>
                <a:latin typeface="Arial"/>
              </a:rPr>
              <a:t>ESMA, </a:t>
            </a:r>
            <a:r>
              <a:rPr lang="en-US" sz="800" i="1" dirty="0">
                <a:solidFill>
                  <a:srgbClr val="003399"/>
                </a:solidFill>
                <a:latin typeface="Arial"/>
              </a:rPr>
              <a:t>Authors' computation.</a:t>
            </a:r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277813" y="6381328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71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8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This paper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876776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299"/>
                </a:solidFill>
                <a:latin typeface="+mn-lt"/>
                <a:cs typeface="+mn-cs"/>
              </a:rPr>
              <a:t>Well known trade-off faced by CRAs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(pleasing the issuer vs. reputational costs, Bolton et al., 2012)</a:t>
            </a:r>
            <a:endParaRPr lang="en-US" sz="2000" dirty="0">
              <a:solidFill>
                <a:srgbClr val="003299"/>
              </a:solidFill>
              <a:latin typeface="+mn-lt"/>
              <a:cs typeface="+mn-cs"/>
            </a:endParaRPr>
          </a:p>
          <a:p>
            <a:endParaRPr lang="en-US" sz="2000" dirty="0">
              <a:solidFill>
                <a:srgbClr val="0032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Corporate Sector Purchase </a:t>
            </a:r>
            <a:r>
              <a:rPr lang="en-US" sz="2000" b="1" dirty="0" err="1">
                <a:solidFill>
                  <a:srgbClr val="003299"/>
                </a:solidFill>
                <a:latin typeface="+mn-lt"/>
                <a:cs typeface="+mn-cs"/>
              </a:rPr>
              <a:t>Programme</a:t>
            </a:r>
            <a:r>
              <a:rPr lang="en-US" sz="2000" b="1" dirty="0">
                <a:solidFill>
                  <a:srgbClr val="003299"/>
                </a:solidFill>
                <a:latin typeface="+mn-lt"/>
                <a:cs typeface="+mn-cs"/>
              </a:rPr>
              <a:t> (CSPP) of the </a:t>
            </a:r>
            <a:r>
              <a:rPr lang="en-US" sz="2000" b="1" dirty="0" smtClean="0">
                <a:solidFill>
                  <a:srgbClr val="003299"/>
                </a:solidFill>
                <a:latin typeface="+mn-lt"/>
                <a:cs typeface="+mn-cs"/>
              </a:rPr>
              <a:t>ECB: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3299"/>
              </a:solidFill>
              <a:latin typeface="+mn-lt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Ideal </a:t>
            </a:r>
            <a:r>
              <a:rPr lang="en-US" sz="2000" dirty="0">
                <a:solidFill>
                  <a:srgbClr val="003299"/>
                </a:solidFill>
                <a:latin typeface="+mn-lt"/>
                <a:cs typeface="+mn-cs"/>
              </a:rPr>
              <a:t>laboratory experiment for </a:t>
            </a:r>
            <a:r>
              <a:rPr lang="en-US" sz="2000" dirty="0" smtClean="0">
                <a:solidFill>
                  <a:srgbClr val="003299"/>
                </a:solidFill>
                <a:latin typeface="+mn-lt"/>
                <a:cs typeface="+mn-cs"/>
              </a:rPr>
              <a:t>identification: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99"/>
                </a:solidFill>
              </a:rPr>
              <a:t>Unexpected by market participants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99"/>
                </a:solidFill>
              </a:rPr>
              <a:t>Direct link between ECB purchases and corporate entities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3299"/>
                </a:solidFill>
              </a:rPr>
              <a:t>Rating-based </a:t>
            </a:r>
            <a:r>
              <a:rPr lang="en-US" b="1" u="sng" dirty="0">
                <a:solidFill>
                  <a:srgbClr val="003299"/>
                </a:solidFill>
              </a:rPr>
              <a:t>rule </a:t>
            </a:r>
            <a:r>
              <a:rPr lang="en-US" b="1" u="sng" dirty="0" smtClean="0">
                <a:solidFill>
                  <a:srgbClr val="003299"/>
                </a:solidFill>
              </a:rPr>
              <a:t>for </a:t>
            </a:r>
            <a:r>
              <a:rPr lang="en-US" b="1" u="sng" dirty="0">
                <a:solidFill>
                  <a:srgbClr val="003299"/>
                </a:solidFill>
              </a:rPr>
              <a:t>CSPP </a:t>
            </a:r>
            <a:r>
              <a:rPr lang="en-US" b="1" u="sng" dirty="0" smtClean="0">
                <a:solidFill>
                  <a:srgbClr val="003299"/>
                </a:solidFill>
              </a:rPr>
              <a:t>eligibility</a:t>
            </a:r>
          </a:p>
          <a:p>
            <a:pPr algn="ctr"/>
            <a:endParaRPr lang="en-US" i="1" dirty="0">
              <a:solidFill>
                <a:srgbClr val="003299"/>
              </a:solidFill>
            </a:endParaRPr>
          </a:p>
          <a:p>
            <a:pPr algn="ctr"/>
            <a:endParaRPr lang="en-US" i="1" dirty="0" smtClean="0">
              <a:solidFill>
                <a:srgbClr val="003299"/>
              </a:solidFill>
            </a:endParaRPr>
          </a:p>
          <a:p>
            <a:pPr algn="ctr"/>
            <a:endParaRPr lang="en-US" i="1" dirty="0">
              <a:solidFill>
                <a:srgbClr val="0032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299"/>
                </a:solidFill>
              </a:rPr>
              <a:t>The eligibility to be purchased </a:t>
            </a:r>
            <a:r>
              <a:rPr lang="en-US" sz="2000" dirty="0" smtClean="0">
                <a:solidFill>
                  <a:srgbClr val="003299"/>
                </a:solidFill>
              </a:rPr>
              <a:t>under </a:t>
            </a:r>
            <a:r>
              <a:rPr lang="en-US" sz="2000" dirty="0">
                <a:solidFill>
                  <a:srgbClr val="003299"/>
                </a:solidFill>
              </a:rPr>
              <a:t>the CSPP relies explicitly </a:t>
            </a:r>
            <a:r>
              <a:rPr lang="en-US" sz="2000" dirty="0" smtClean="0">
                <a:solidFill>
                  <a:srgbClr val="003299"/>
                </a:solidFill>
              </a:rPr>
              <a:t>(</a:t>
            </a:r>
            <a:r>
              <a:rPr lang="en-US" sz="2000" u="sng" dirty="0" smtClean="0">
                <a:solidFill>
                  <a:srgbClr val="003299"/>
                </a:solidFill>
              </a:rPr>
              <a:t>but not </a:t>
            </a:r>
            <a:r>
              <a:rPr lang="en-US" sz="2000" u="sng" dirty="0">
                <a:solidFill>
                  <a:srgbClr val="003299"/>
                </a:solidFill>
              </a:rPr>
              <a:t>entirely</a:t>
            </a:r>
            <a:r>
              <a:rPr lang="en-US" sz="2000" dirty="0">
                <a:solidFill>
                  <a:srgbClr val="003299"/>
                </a:solidFill>
              </a:rPr>
              <a:t>) on a rating-based </a:t>
            </a:r>
            <a:r>
              <a:rPr lang="en-US" sz="2000" dirty="0" smtClean="0">
                <a:solidFill>
                  <a:srgbClr val="003299"/>
                </a:solidFill>
              </a:rPr>
              <a:t>rule </a:t>
            </a:r>
            <a:r>
              <a:rPr lang="en-US" sz="2000" dirty="0">
                <a:solidFill>
                  <a:srgbClr val="003299"/>
                </a:solidFill>
              </a:rPr>
              <a:t>(“a minimum first-best credit assessment of at least credit quality step 3”)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2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299"/>
                </a:solidFill>
              </a:rPr>
              <a:t>We call it first-best rating rule ↔ at least a BBB- from at least one CRA</a:t>
            </a:r>
          </a:p>
          <a:p>
            <a:pPr algn="ctr"/>
            <a:endParaRPr lang="en-US" i="1" dirty="0">
              <a:solidFill>
                <a:srgbClr val="003299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32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3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80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First best ratings by country</a:t>
            </a:r>
            <a:endParaRPr lang="en-GB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333336"/>
            <a:ext cx="7920000" cy="432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Distribution </a:t>
            </a:r>
            <a:r>
              <a:rPr lang="en-US" sz="1400" b="1" dirty="0">
                <a:solidFill>
                  <a:srgbClr val="003399"/>
                </a:solidFill>
                <a:latin typeface="Arial"/>
              </a:rPr>
              <a:t>of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corporate bonds with at least a rating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(Distribution per Jurisdiction - Percentages, Number – May 2016.)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itle right"/>
          <p:cNvSpPr txBox="1">
            <a:spLocks noChangeArrowheads="1"/>
          </p:cNvSpPr>
          <p:nvPr/>
        </p:nvSpPr>
        <p:spPr bwMode="auto">
          <a:xfrm>
            <a:off x="323528" y="644228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 Bloomberg , Authors' computation.</a:t>
            </a:r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277813" y="6381328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43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81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First best ratings by industry</a:t>
            </a:r>
            <a:endParaRPr lang="en-GB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412776"/>
            <a:ext cx="7920000" cy="43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Distribution </a:t>
            </a:r>
            <a:r>
              <a:rPr lang="en-US" sz="1400" b="1" dirty="0">
                <a:solidFill>
                  <a:srgbClr val="003399"/>
                </a:solidFill>
                <a:latin typeface="Arial"/>
              </a:rPr>
              <a:t>of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corporate bonds with at least a rating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(Distribution per Industry- Percentages, Number – May 2016.)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Title right"/>
          <p:cNvSpPr txBox="1">
            <a:spLocks noChangeArrowheads="1"/>
          </p:cNvSpPr>
          <p:nvPr/>
        </p:nvSpPr>
        <p:spPr bwMode="auto">
          <a:xfrm>
            <a:off x="323528" y="644228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 Bloomberg , Authors' computation.</a:t>
            </a:r>
          </a:p>
        </p:txBody>
      </p:sp>
      <p:cxnSp>
        <p:nvCxnSpPr>
          <p:cNvPr id="10" name="Straight Connector 3"/>
          <p:cNvCxnSpPr>
            <a:cxnSpLocks noChangeShapeType="1"/>
          </p:cNvCxnSpPr>
          <p:nvPr/>
        </p:nvCxnSpPr>
        <p:spPr bwMode="auto">
          <a:xfrm>
            <a:off x="277813" y="6381328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833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82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First best ratings by maturity</a:t>
            </a:r>
            <a:endParaRPr lang="en-GB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412776"/>
            <a:ext cx="7920000" cy="420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4" y="548680"/>
            <a:ext cx="874757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Distribution </a:t>
            </a:r>
            <a:r>
              <a:rPr lang="en-US" sz="1400" b="1" dirty="0">
                <a:solidFill>
                  <a:srgbClr val="003399"/>
                </a:solidFill>
                <a:latin typeface="Arial"/>
              </a:rPr>
              <a:t>of </a:t>
            </a: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corporate bonds with at least a rating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(Distribution per Maturity - Percentages, Number – May 2016.)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888400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itle right"/>
          <p:cNvSpPr txBox="1">
            <a:spLocks noChangeArrowheads="1"/>
          </p:cNvSpPr>
          <p:nvPr/>
        </p:nvSpPr>
        <p:spPr bwMode="auto">
          <a:xfrm>
            <a:off x="323528" y="644228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 Bloomberg , Authors' computation.</a:t>
            </a:r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277813" y="6381328"/>
            <a:ext cx="8244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09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83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Firm-level characteristics around the frontier</a:t>
            </a:r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5" y="959569"/>
            <a:ext cx="4282596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Profit margin</a:t>
            </a:r>
          </a:p>
          <a:p>
            <a:pPr algn="ctr"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(percent)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1556792"/>
            <a:ext cx="4122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itle right"/>
          <p:cNvSpPr txBox="1">
            <a:spLocks noChangeArrowheads="1"/>
          </p:cNvSpPr>
          <p:nvPr/>
        </p:nvSpPr>
        <p:spPr bwMode="auto">
          <a:xfrm>
            <a:off x="323528" y="572220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</a:t>
            </a:r>
            <a:r>
              <a:rPr lang="en-US" sz="800" i="1" dirty="0" err="1" smtClean="0">
                <a:solidFill>
                  <a:srgbClr val="003399"/>
                </a:solidFill>
                <a:latin typeface="Arial"/>
              </a:rPr>
              <a:t>Orbis</a:t>
            </a:r>
            <a:r>
              <a:rPr lang="en-US" sz="800" i="1" dirty="0" smtClean="0">
                <a:solidFill>
                  <a:srgbClr val="003399"/>
                </a:solidFill>
                <a:latin typeface="Arial"/>
              </a:rPr>
              <a:t> Europe, Bloomberg and other sources.</a:t>
            </a:r>
            <a:endParaRPr lang="en-US" sz="800" i="1" dirty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77813" y="5661248"/>
            <a:ext cx="8614667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Title right"/>
          <p:cNvSpPr txBox="1">
            <a:spLocks noChangeArrowheads="1"/>
          </p:cNvSpPr>
          <p:nvPr/>
        </p:nvSpPr>
        <p:spPr bwMode="auto">
          <a:xfrm>
            <a:off x="4727128" y="959569"/>
            <a:ext cx="4282596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Return on equity (ROE)</a:t>
            </a:r>
          </a:p>
          <a:p>
            <a:pPr algn="ctr"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(percent)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15" name="Straight Connector 3"/>
          <p:cNvCxnSpPr>
            <a:cxnSpLocks noChangeShapeType="1"/>
          </p:cNvCxnSpPr>
          <p:nvPr/>
        </p:nvCxnSpPr>
        <p:spPr bwMode="auto">
          <a:xfrm>
            <a:off x="4860032" y="1556792"/>
            <a:ext cx="4149691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626"/>
            <a:ext cx="4320000" cy="31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96" y="1923626"/>
            <a:ext cx="4320000" cy="31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0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84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Firm-level characteristics around the frontier</a:t>
            </a:r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5" y="959569"/>
            <a:ext cx="4282596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Net income</a:t>
            </a:r>
          </a:p>
          <a:p>
            <a:pPr algn="ctr"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(EUR million)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1556792"/>
            <a:ext cx="4122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itle right"/>
          <p:cNvSpPr txBox="1">
            <a:spLocks noChangeArrowheads="1"/>
          </p:cNvSpPr>
          <p:nvPr/>
        </p:nvSpPr>
        <p:spPr bwMode="auto">
          <a:xfrm>
            <a:off x="323528" y="572220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800" i="1" dirty="0">
                <a:solidFill>
                  <a:srgbClr val="003399"/>
                </a:solidFill>
                <a:latin typeface="Arial"/>
              </a:rPr>
              <a:t>Sources: </a:t>
            </a:r>
            <a:r>
              <a:rPr lang="en-US" sz="800" i="1" dirty="0" err="1" smtClean="0">
                <a:solidFill>
                  <a:srgbClr val="003399"/>
                </a:solidFill>
                <a:latin typeface="Arial"/>
              </a:rPr>
              <a:t>Orbis</a:t>
            </a:r>
            <a:r>
              <a:rPr lang="en-US" sz="800" i="1" dirty="0" smtClean="0">
                <a:solidFill>
                  <a:srgbClr val="003399"/>
                </a:solidFill>
                <a:latin typeface="Arial"/>
              </a:rPr>
              <a:t> Europe, Bloomberg and other sources.</a:t>
            </a:r>
            <a:endParaRPr lang="en-US" sz="800" i="1" dirty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77813" y="5661248"/>
            <a:ext cx="8614667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Title right"/>
          <p:cNvSpPr txBox="1">
            <a:spLocks noChangeArrowheads="1"/>
          </p:cNvSpPr>
          <p:nvPr/>
        </p:nvSpPr>
        <p:spPr bwMode="auto">
          <a:xfrm>
            <a:off x="4727128" y="959569"/>
            <a:ext cx="4282596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rgbClr val="003399"/>
                </a:solidFill>
                <a:latin typeface="Arial"/>
              </a:rPr>
              <a:t>Number of employees</a:t>
            </a:r>
          </a:p>
          <a:p>
            <a:pPr algn="ctr" eaLnBrk="1" hangingPunct="1">
              <a:lnSpc>
                <a:spcPct val="100000"/>
              </a:lnSpc>
              <a:defRPr/>
            </a:pPr>
            <a:endParaRPr lang="en-US" sz="1100" b="1" dirty="0" smtClean="0">
              <a:solidFill>
                <a:srgbClr val="003399"/>
              </a:solidFill>
              <a:latin typeface="Arial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(units)</a:t>
            </a:r>
            <a:endParaRPr lang="en-GB" sz="9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15" name="Straight Connector 3"/>
          <p:cNvCxnSpPr>
            <a:cxnSpLocks noChangeShapeType="1"/>
          </p:cNvCxnSpPr>
          <p:nvPr/>
        </p:nvCxnSpPr>
        <p:spPr bwMode="auto">
          <a:xfrm>
            <a:off x="4860032" y="1556792"/>
            <a:ext cx="4149691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626"/>
            <a:ext cx="4320000" cy="31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96" y="1923626"/>
            <a:ext cx="4320000" cy="31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2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85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Firm-level characteristics around the frontier</a:t>
            </a:r>
          </a:p>
        </p:txBody>
      </p:sp>
      <p:sp>
        <p:nvSpPr>
          <p:cNvPr id="6" name="Title right"/>
          <p:cNvSpPr txBox="1">
            <a:spLocks noChangeArrowheads="1"/>
          </p:cNvSpPr>
          <p:nvPr/>
        </p:nvSpPr>
        <p:spPr bwMode="auto">
          <a:xfrm>
            <a:off x="288925" y="959569"/>
            <a:ext cx="4282596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US" sz="1600" b="1" dirty="0" smtClean="0">
                <a:solidFill>
                  <a:srgbClr val="003399"/>
                </a:solidFill>
                <a:latin typeface="Arial"/>
              </a:rPr>
              <a:t>Total assets</a:t>
            </a:r>
          </a:p>
          <a:p>
            <a:pPr algn="ctr" eaLnBrk="1" hangingPunct="1">
              <a:lnSpc>
                <a:spcPct val="100000"/>
              </a:lnSpc>
              <a:defRPr/>
            </a:pPr>
            <a:endParaRPr lang="en-US" sz="1200" b="1" dirty="0" smtClean="0">
              <a:solidFill>
                <a:srgbClr val="003399"/>
              </a:solidFill>
              <a:latin typeface="Arial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1000" i="1" dirty="0" smtClean="0">
                <a:solidFill>
                  <a:srgbClr val="003399"/>
                </a:solidFill>
                <a:latin typeface="Arial"/>
              </a:rPr>
              <a:t>(EUR million)</a:t>
            </a:r>
            <a:endParaRPr lang="en-GB" sz="10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277813" y="1556792"/>
            <a:ext cx="4122000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itle right"/>
          <p:cNvSpPr txBox="1">
            <a:spLocks noChangeArrowheads="1"/>
          </p:cNvSpPr>
          <p:nvPr/>
        </p:nvSpPr>
        <p:spPr bwMode="auto">
          <a:xfrm>
            <a:off x="323528" y="5722208"/>
            <a:ext cx="928903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900" i="1" dirty="0">
                <a:solidFill>
                  <a:srgbClr val="003399"/>
                </a:solidFill>
                <a:latin typeface="Arial"/>
              </a:rPr>
              <a:t>Sources: </a:t>
            </a:r>
            <a:r>
              <a:rPr lang="en-US" sz="900" i="1" dirty="0" err="1" smtClean="0">
                <a:solidFill>
                  <a:srgbClr val="003399"/>
                </a:solidFill>
                <a:latin typeface="Arial"/>
              </a:rPr>
              <a:t>Orbis</a:t>
            </a:r>
            <a:r>
              <a:rPr lang="en-US" sz="900" i="1" dirty="0" smtClean="0">
                <a:solidFill>
                  <a:srgbClr val="003399"/>
                </a:solidFill>
                <a:latin typeface="Arial"/>
              </a:rPr>
              <a:t> Europe, Bloomberg and other sources.</a:t>
            </a:r>
            <a:endParaRPr lang="en-US" sz="900" i="1" dirty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77813" y="5661248"/>
            <a:ext cx="8614667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3617"/>
            <a:ext cx="4320000" cy="316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right"/>
          <p:cNvSpPr txBox="1">
            <a:spLocks noChangeArrowheads="1"/>
          </p:cNvSpPr>
          <p:nvPr/>
        </p:nvSpPr>
        <p:spPr bwMode="auto">
          <a:xfrm>
            <a:off x="4727128" y="959569"/>
            <a:ext cx="4282596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US" sz="1600" b="1" dirty="0" smtClean="0">
                <a:solidFill>
                  <a:srgbClr val="003399"/>
                </a:solidFill>
                <a:latin typeface="Arial"/>
              </a:rPr>
              <a:t>Operating revenues</a:t>
            </a:r>
          </a:p>
          <a:p>
            <a:pPr algn="ctr" eaLnBrk="1" hangingPunct="1">
              <a:lnSpc>
                <a:spcPct val="100000"/>
              </a:lnSpc>
              <a:defRPr/>
            </a:pPr>
            <a:endParaRPr lang="en-US" sz="1200" b="1" dirty="0" smtClean="0">
              <a:solidFill>
                <a:srgbClr val="003399"/>
              </a:solidFill>
              <a:latin typeface="Arial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1000" i="1" dirty="0" smtClean="0">
                <a:solidFill>
                  <a:srgbClr val="003399"/>
                </a:solidFill>
                <a:latin typeface="Arial"/>
              </a:rPr>
              <a:t>(EUR million)</a:t>
            </a:r>
            <a:endParaRPr lang="en-GB" sz="1000" i="1" kern="0" dirty="0" smtClean="0">
              <a:solidFill>
                <a:srgbClr val="003399"/>
              </a:solidFill>
              <a:latin typeface="Arial"/>
            </a:endParaRPr>
          </a:p>
        </p:txBody>
      </p:sp>
      <p:cxnSp>
        <p:nvCxnSpPr>
          <p:cNvPr id="15" name="Straight Connector 3"/>
          <p:cNvCxnSpPr>
            <a:cxnSpLocks noChangeShapeType="1"/>
          </p:cNvCxnSpPr>
          <p:nvPr/>
        </p:nvCxnSpPr>
        <p:spPr bwMode="auto">
          <a:xfrm>
            <a:off x="4860032" y="1556792"/>
            <a:ext cx="4149691" cy="0"/>
          </a:xfrm>
          <a:prstGeom prst="line">
            <a:avLst/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23626"/>
            <a:ext cx="4320000" cy="31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4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A7C8F9A2-BC66-4604-A8BE-755784B9D8B8}" type="slidenum">
              <a:rPr lang="en-GB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9</a:t>
            </a:fld>
            <a:endParaRPr lang="en-GB" smtClean="0">
              <a:solidFill>
                <a:srgbClr val="585858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547100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E</a:t>
            </a:r>
            <a:r>
              <a:rPr lang="en-US" sz="2800" dirty="0" smtClean="0"/>
              <a:t>xample</a:t>
            </a:r>
            <a:endParaRPr lang="en-GB" sz="28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499992" y="764704"/>
            <a:ext cx="72008" cy="540060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4499992" y="817548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299"/>
                </a:solidFill>
              </a:rPr>
              <a:t>(Potentially) eligible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817548"/>
            <a:ext cx="449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299"/>
                </a:solidFill>
              </a:rPr>
              <a:t>Non-eligible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2977788"/>
            <a:ext cx="4535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299"/>
                </a:solidFill>
              </a:rPr>
              <a:t>[BB+; BB+; BB+; #</a:t>
            </a:r>
            <a:r>
              <a:rPr lang="en-US" sz="2800" dirty="0">
                <a:solidFill>
                  <a:srgbClr val="003299"/>
                </a:solidFill>
              </a:rPr>
              <a:t>NA]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4536504" y="2977788"/>
            <a:ext cx="4607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3299"/>
                </a:solidFill>
              </a:rPr>
              <a:t>[</a:t>
            </a:r>
            <a:r>
              <a:rPr lang="en-US" sz="2800" dirty="0" smtClean="0">
                <a:solidFill>
                  <a:srgbClr val="003299"/>
                </a:solidFill>
              </a:rPr>
              <a:t>BBB-; BB+; BB+; #</a:t>
            </a:r>
            <a:r>
              <a:rPr lang="en-US" sz="2800" dirty="0">
                <a:solidFill>
                  <a:srgbClr val="003299"/>
                </a:solidFill>
              </a:rPr>
              <a:t>NA]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72008" y="5642084"/>
            <a:ext cx="449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299"/>
                </a:solidFill>
              </a:rPr>
              <a:t>First-best rating BB+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4608512" y="5642084"/>
            <a:ext cx="449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299"/>
                </a:solidFill>
              </a:rPr>
              <a:t>First-best rating BBB-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820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</TotalTime>
  <Words>3025</Words>
  <Application>Microsoft Office PowerPoint</Application>
  <PresentationFormat>On-screen Show (4:3)</PresentationFormat>
  <Paragraphs>655</Paragraphs>
  <Slides>85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ECB Default</vt:lpstr>
      <vt:lpstr>Hoja de cálculo</vt:lpstr>
      <vt:lpstr>Unconventional Monetary Policy and Credit Rating Dynamics: Evidence from a Natural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Central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Bertram, Britta</dc:creator>
  <cp:lastModifiedBy>Abidi, Nordine</cp:lastModifiedBy>
  <cp:revision>242</cp:revision>
  <cp:lastPrinted>2018-09-21T14:09:30Z</cp:lastPrinted>
  <dcterms:created xsi:type="dcterms:W3CDTF">2013-04-23T12:27:02Z</dcterms:created>
  <dcterms:modified xsi:type="dcterms:W3CDTF">2019-03-13T16:15:54Z</dcterms:modified>
</cp:coreProperties>
</file>