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8" r:id="rId2"/>
    <p:sldId id="364" r:id="rId3"/>
    <p:sldId id="427" r:id="rId4"/>
    <p:sldId id="391" r:id="rId5"/>
    <p:sldId id="393" r:id="rId6"/>
    <p:sldId id="387" r:id="rId7"/>
    <p:sldId id="394" r:id="rId8"/>
    <p:sldId id="395" r:id="rId9"/>
    <p:sldId id="422" r:id="rId10"/>
    <p:sldId id="370" r:id="rId11"/>
    <p:sldId id="428" r:id="rId12"/>
    <p:sldId id="455" r:id="rId13"/>
    <p:sldId id="372" r:id="rId14"/>
    <p:sldId id="407" r:id="rId15"/>
    <p:sldId id="444" r:id="rId16"/>
    <p:sldId id="402" r:id="rId17"/>
    <p:sldId id="397" r:id="rId18"/>
    <p:sldId id="446" r:id="rId19"/>
    <p:sldId id="430" r:id="rId20"/>
    <p:sldId id="414" r:id="rId21"/>
    <p:sldId id="382" r:id="rId22"/>
    <p:sldId id="417" r:id="rId23"/>
    <p:sldId id="425" r:id="rId24"/>
    <p:sldId id="378" r:id="rId25"/>
    <p:sldId id="381" r:id="rId26"/>
    <p:sldId id="380" r:id="rId27"/>
    <p:sldId id="432" r:id="rId28"/>
    <p:sldId id="431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</p:sldIdLst>
  <p:sldSz cx="12188825" cy="6858000"/>
  <p:notesSz cx="6850063" cy="99822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ram, Sohnke" initials="BS" lastIdx="15" clrIdx="0">
    <p:extLst/>
  </p:cmAuthor>
  <p:cmAuthor id="2" name="leslie" initials="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8F0"/>
    <a:srgbClr val="F0932C"/>
    <a:srgbClr val="92C610"/>
    <a:srgbClr val="828282"/>
    <a:srgbClr val="6E90FE"/>
    <a:srgbClr val="8086FC"/>
    <a:srgbClr val="6D6DFB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86726" autoAdjust="0"/>
  </p:normalViewPr>
  <p:slideViewPr>
    <p:cSldViewPr showGuides="1">
      <p:cViewPr>
        <p:scale>
          <a:sx n="90" d="100"/>
          <a:sy n="90" d="100"/>
        </p:scale>
        <p:origin x="75" y="75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9690"/>
    </p:cViewPr>
  </p:sorter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12700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1-month mom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A0-4C25-8425-DD5302B21F64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3-month mom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F2F-4B2C-B378-212B7D7619D6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12-month mom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38A0-4C25-8425-DD5302B21F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Carry trade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A0-4C25-8425-DD5302B21F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Dollar</a:t>
                    </a:r>
                    <a:r>
                      <a:rPr lang="en-US" baseline="0" dirty="0"/>
                      <a:t> carry trade</a:t>
                    </a:r>
                    <a:endParaRPr lang="en-US" dirty="0"/>
                  </a:p>
                </c:rich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A0-4C25-8425-DD5302B21F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Dollar exposure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A0-4C25-8425-DD5302B21F6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Term spread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A0-4C25-8425-DD5302B21F64}"/>
                </c:ext>
              </c:extLst>
            </c:dLbl>
            <c:dLbl>
              <c:idx val="7"/>
              <c:tx>
                <c:rich>
                  <a:bodyPr rot="0" spcFirstLastPara="1" vertOverflow="overflow" horzOverflow="overflow" vert="horz" wrap="none" lIns="38100" tIns="19050" rIns="38100" bIns="19050" anchor="ctr" anchorCtr="0">
                    <a:spAutoFit/>
                  </a:bodyPr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Currency value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0">
                  <a:spAutoFit/>
                </a:bodyPr>
                <a:lstStyle/>
                <a:p>
                  <a:pPr algn="l"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38A0-4C25-8425-DD5302B21F6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Output gap</a:t>
                    </a:r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8A0-4C25-8425-DD5302B21F6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Taylor rule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A0-4C25-8425-DD5302B2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Sheet1!$B$2:$B$11</c:f>
              <c:numCache>
                <c:formatCode>General</c:formatCode>
                <c:ptCount val="10"/>
                <c:pt idx="0">
                  <c:v>0.69220828999999995</c:v>
                </c:pt>
                <c:pt idx="1">
                  <c:v>0.72641725999999995</c:v>
                </c:pt>
                <c:pt idx="2">
                  <c:v>0.55594234499999995</c:v>
                </c:pt>
                <c:pt idx="3">
                  <c:v>0.64896179600000004</c:v>
                </c:pt>
                <c:pt idx="4">
                  <c:v>0.49278737500000003</c:v>
                </c:pt>
                <c:pt idx="5">
                  <c:v>0.64789883800000003</c:v>
                </c:pt>
                <c:pt idx="6">
                  <c:v>0.33521986199999998</c:v>
                </c:pt>
                <c:pt idx="7">
                  <c:v>0.102657718</c:v>
                </c:pt>
                <c:pt idx="8">
                  <c:v>0.45799540100000002</c:v>
                </c:pt>
                <c:pt idx="9">
                  <c:v>0.56801531400000005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-0.32857690099999998</c:v>
                </c:pt>
                <c:pt idx="1">
                  <c:v>-0.35649018900000001</c:v>
                </c:pt>
                <c:pt idx="2">
                  <c:v>-0.59270725899999999</c:v>
                </c:pt>
                <c:pt idx="3">
                  <c:v>-2.9789255000000001E-2</c:v>
                </c:pt>
                <c:pt idx="4">
                  <c:v>-0.62363706600000002</c:v>
                </c:pt>
                <c:pt idx="5">
                  <c:v>-1.174975025</c:v>
                </c:pt>
                <c:pt idx="6">
                  <c:v>-0.28393009299999999</c:v>
                </c:pt>
                <c:pt idx="7">
                  <c:v>3.2267263999999997E-2</c:v>
                </c:pt>
                <c:pt idx="8">
                  <c:v>-0.58106628199999999</c:v>
                </c:pt>
                <c:pt idx="9">
                  <c:v>-0.472110052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A0-4C25-8425-DD5302B21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748352"/>
        <c:axId val="123750272"/>
      </c:scatterChart>
      <c:valAx>
        <c:axId val="123748352"/>
        <c:scaling>
          <c:orientation val="minMax"/>
          <c:max val="0.75000000000000011"/>
          <c:min val="5.000000000000001E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In-Sample Anomaly Profit [% per month]</a:t>
                </a:r>
              </a:p>
              <a:p>
                <a:pPr>
                  <a:defRPr sz="1600"/>
                </a:pPr>
                <a:r>
                  <a:rPr lang="en-US" sz="1600" dirty="0"/>
                  <a:t>Gross of Transaction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;\–#,##0.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50272"/>
        <c:crossesAt val="-3"/>
        <c:crossBetween val="midCat"/>
        <c:majorUnit val="0.1"/>
      </c:valAx>
      <c:valAx>
        <c:axId val="123750272"/>
        <c:scaling>
          <c:orientation val="minMax"/>
          <c:max val="5.000000000000001E-2"/>
          <c:min val="-1.2"/>
        </c:scaling>
        <c:delete val="0"/>
        <c:axPos val="l"/>
        <c:numFmt formatCode="#,##0.0;\–#,##0.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48352"/>
        <c:crossesAt val="-3"/>
        <c:crossBetween val="midCat"/>
        <c:majorUnit val="0.125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12700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6DA52C1-6047-426B-AFD6-030AB066D8CC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8A0-4C25-8425-DD5302B21F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49DB7B-18E5-41F0-B0C8-0FC90D16DF65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8A0-4C25-8425-DD5302B21F64}"/>
                </c:ext>
              </c:extLst>
            </c:dLbl>
            <c:dLbl>
              <c:idx val="2"/>
              <c:layout>
                <c:manualLayout>
                  <c:x val="-0.25017797209687254"/>
                  <c:y val="5.4090567201354051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254578-053E-4A20-9737-C99BBC8CC5F6}" type="CELLRANGE">
                      <a:rPr lang="en-US" dirty="0"/>
                      <a:pPr>
                        <a:defRPr sz="16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23202695406677"/>
                      <c:h val="0.2364298692371185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8A0-4C25-8425-DD5302B21F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CE7DB95-49E5-44D4-BA78-63CF772DA8EE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8A0-4C25-8425-DD5302B21F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DF589F-8829-4B9E-9DA5-420011DD7D81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8A0-4C25-8425-DD5302B21F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45332B7-7BAB-4263-8C6A-FE68BDA960F4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8A0-4C25-8425-DD5302B21F64}"/>
                </c:ext>
              </c:extLst>
            </c:dLbl>
            <c:dLbl>
              <c:idx val="6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10F8CD-B390-46AE-9660-A2AB0454FAD3}" type="CELLRANGE">
                      <a:rPr lang="en-US" dirty="0"/>
                      <a:pPr>
                        <a:defRPr sz="16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38A0-4C25-8425-DD5302B21F64}"/>
                </c:ext>
              </c:extLst>
            </c:dLbl>
            <c:dLbl>
              <c:idx val="7"/>
              <c:layout>
                <c:manualLayout>
                  <c:x val="-0.11764935308791109"/>
                  <c:y val="4.64373908073294E-2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ctr" anchorCtr="0">
                    <a:spAutoFit/>
                  </a:bodyPr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E918BD-AF7A-4826-AA3B-F71C16575A7F}" type="CELLRANGE">
                      <a:rPr lang="en-US" dirty="0"/>
                      <a:pPr algn="l">
                        <a:defRPr sz="16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0">
                  <a:spAutoFit/>
                </a:bodyPr>
                <a:lstStyle/>
                <a:p>
                  <a:pPr algn="l"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8A0-4C25-8425-DD5302B21F6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F76561B-5A07-4BCA-BD8A-D36E8671B3E3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38A0-4C25-8425-DD5302B21F6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380BB48-0340-4496-B64F-6AB740282DA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8A0-4C25-8425-DD5302B21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0.21359911700000001</c:v>
                </c:pt>
                <c:pt idx="1">
                  <c:v>0.25376385000000001</c:v>
                </c:pt>
                <c:pt idx="2">
                  <c:v>0.115142681</c:v>
                </c:pt>
                <c:pt idx="3">
                  <c:v>1.5430777E-2</c:v>
                </c:pt>
                <c:pt idx="4">
                  <c:v>0.34488117000000001</c:v>
                </c:pt>
                <c:pt idx="5">
                  <c:v>0.42152094600000001</c:v>
                </c:pt>
                <c:pt idx="6">
                  <c:v>-0.164420433</c:v>
                </c:pt>
                <c:pt idx="7">
                  <c:v>-0.23741018</c:v>
                </c:pt>
                <c:pt idx="8">
                  <c:v>0.19503124899999999</c:v>
                </c:pt>
                <c:pt idx="9">
                  <c:v>0.25660508599999998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-0.29751164499999999</c:v>
                </c:pt>
                <c:pt idx="1">
                  <c:v>-0.35904872500000001</c:v>
                </c:pt>
                <c:pt idx="2">
                  <c:v>-0.59919651200000001</c:v>
                </c:pt>
                <c:pt idx="3">
                  <c:v>0.15401693599999999</c:v>
                </c:pt>
                <c:pt idx="4">
                  <c:v>-0.61646911000000004</c:v>
                </c:pt>
                <c:pt idx="5">
                  <c:v>-1.3222501</c:v>
                </c:pt>
                <c:pt idx="6">
                  <c:v>-0.21663523500000001</c:v>
                </c:pt>
                <c:pt idx="7">
                  <c:v>0.11773766400000001</c:v>
                </c:pt>
                <c:pt idx="8">
                  <c:v>-0.48847251200000003</c:v>
                </c:pt>
                <c:pt idx="9">
                  <c:v>-0.32370428800000001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Sheet1!$C$2:$C$11</c15:f>
                <c15:dlblRangeCache>
                  <c:ptCount val="10"/>
                  <c:pt idx="0">
                    <c:v>1-Month Momentum</c:v>
                  </c:pt>
                  <c:pt idx="1">
                    <c:v>3-Months Momentum</c:v>
                  </c:pt>
                  <c:pt idx="2">
                    <c:v>12-Months Momentum</c:v>
                  </c:pt>
                  <c:pt idx="3">
                    <c:v>Carry Trade</c:v>
                  </c:pt>
                  <c:pt idx="4">
                    <c:v>Dollar Carry Trade</c:v>
                  </c:pt>
                  <c:pt idx="5">
                    <c:v>Dollar Exposures</c:v>
                  </c:pt>
                  <c:pt idx="6">
                    <c:v>Term Spread</c:v>
                  </c:pt>
                  <c:pt idx="7">
                    <c:v>Currency Value</c:v>
                  </c:pt>
                  <c:pt idx="8">
                    <c:v>Output Gap</c:v>
                  </c:pt>
                  <c:pt idx="9">
                    <c:v>Taylor Rule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38A0-4C25-8425-DD5302B21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586304"/>
        <c:axId val="261604864"/>
      </c:scatterChart>
      <c:valAx>
        <c:axId val="261586304"/>
        <c:scaling>
          <c:orientation val="minMax"/>
          <c:max val="0.60000000000000009"/>
          <c:min val="-0.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In-Sample Anomaly Profit [% per month]</a:t>
                </a:r>
              </a:p>
              <a:p>
                <a:pPr>
                  <a:defRPr sz="1600"/>
                </a:pPr>
                <a:r>
                  <a:rPr lang="en-US" sz="1600" dirty="0"/>
                  <a:t>Net of Transaction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;\–#,##0.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604864"/>
        <c:crossesAt val="-3"/>
        <c:crossBetween val="midCat"/>
      </c:valAx>
      <c:valAx>
        <c:axId val="261604864"/>
        <c:scaling>
          <c:orientation val="minMax"/>
          <c:max val="0.2"/>
        </c:scaling>
        <c:delete val="0"/>
        <c:axPos val="l"/>
        <c:numFmt formatCode="#,##0.0;\–#,##0.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586304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12700">
                <a:noFill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6DA52C1-6047-426B-AFD6-030AB066D8CC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7FA-4EC2-8320-315A96BC7B2C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49DB7B-18E5-41F0-B0C8-0FC90D16DF65}" type="CELLRANGE">
                      <a:rPr lang="en-US" dirty="0"/>
                      <a:pPr>
                        <a:defRPr sz="16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7FA-4EC2-8320-315A96BC7B2C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254578-053E-4A20-9737-C99BBC8CC5F6}" type="CELLRANGE">
                      <a:rPr lang="en-US" dirty="0"/>
                      <a:pPr>
                        <a:defRPr sz="16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7FA-4EC2-8320-315A96BC7B2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CE7DB95-49E5-44D4-BA78-63CF772DA8EE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7FA-4EC2-8320-315A96BC7B2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DF589F-8829-4B9E-9DA5-420011DD7D81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7FA-4EC2-8320-315A96BC7B2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45332B7-7BAB-4263-8C6A-FE68BDA960F4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7FA-4EC2-8320-315A96BC7B2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10F8CD-B390-46AE-9660-A2AB0454FAD3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7FA-4EC2-8320-315A96BC7B2C}"/>
                </c:ext>
              </c:extLst>
            </c:dLbl>
            <c:dLbl>
              <c:idx val="7"/>
              <c:tx>
                <c:rich>
                  <a:bodyPr rot="0" spcFirstLastPara="1" vertOverflow="overflow" horzOverflow="overflow" vert="horz" wrap="none" lIns="38100" tIns="19050" rIns="38100" bIns="19050" anchor="ctr" anchorCtr="0">
                    <a:spAutoFit/>
                  </a:bodyPr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E918BD-AF7A-4826-AA3B-F71C16575A7F}" type="CELLRANGE">
                      <a:rPr lang="en-US" dirty="0"/>
                      <a:pPr algn="l">
                        <a:defRPr sz="1600"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0">
                  <a:spAutoFit/>
                </a:bodyPr>
                <a:lstStyle/>
                <a:p>
                  <a:pPr algn="l"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7FA-4EC2-8320-315A96BC7B2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D8134B5-EEBB-4B1A-8486-13661C7EFE22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7FA-4EC2-8320-315A96BC7B2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69B2763-7F8C-46FE-A30C-DE9AE588DBA9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7FA-4EC2-8320-315A96BC7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Sheet1!$B$2:$B$11</c:f>
              <c:numCache>
                <c:formatCode>General</c:formatCode>
                <c:ptCount val="10"/>
                <c:pt idx="0">
                  <c:v>1.6837179799999999</c:v>
                </c:pt>
                <c:pt idx="1">
                  <c:v>1.843532446</c:v>
                </c:pt>
                <c:pt idx="2">
                  <c:v>0.74059727099999995</c:v>
                </c:pt>
                <c:pt idx="3">
                  <c:v>0.13189444</c:v>
                </c:pt>
                <c:pt idx="4">
                  <c:v>2.8731318379999999</c:v>
                </c:pt>
                <c:pt idx="5">
                  <c:v>2.166933019</c:v>
                </c:pt>
                <c:pt idx="6">
                  <c:v>-1.562580804</c:v>
                </c:pt>
                <c:pt idx="7">
                  <c:v>-0.91899909700000004</c:v>
                </c:pt>
                <c:pt idx="8">
                  <c:v>1.1735982760000001</c:v>
                </c:pt>
                <c:pt idx="9">
                  <c:v>1.290541647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-2.0634090129999998</c:v>
                </c:pt>
                <c:pt idx="1">
                  <c:v>-2.3032036069999999</c:v>
                </c:pt>
                <c:pt idx="2">
                  <c:v>-2.9021431689999999</c:v>
                </c:pt>
                <c:pt idx="3">
                  <c:v>1.069958711</c:v>
                </c:pt>
                <c:pt idx="4">
                  <c:v>-4.3363585899999997</c:v>
                </c:pt>
                <c:pt idx="5">
                  <c:v>-4.8700565999999998</c:v>
                </c:pt>
                <c:pt idx="6">
                  <c:v>-1.455443043</c:v>
                </c:pt>
                <c:pt idx="7">
                  <c:v>0.210050874</c:v>
                </c:pt>
                <c:pt idx="8">
                  <c:v>-1.9785545010000001</c:v>
                </c:pt>
                <c:pt idx="9">
                  <c:v>-1.440236378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Sheet1!$A$2:$A$11</c15:f>
                <c15:dlblRangeCache>
                  <c:ptCount val="10"/>
                  <c:pt idx="0">
                    <c:v>1-Month Momentum</c:v>
                  </c:pt>
                  <c:pt idx="1">
                    <c:v>3-Months Momentum</c:v>
                  </c:pt>
                  <c:pt idx="2">
                    <c:v>12-Months Momentum</c:v>
                  </c:pt>
                  <c:pt idx="3">
                    <c:v>Carry Trade</c:v>
                  </c:pt>
                  <c:pt idx="4">
                    <c:v>Dollar Carry Trade</c:v>
                  </c:pt>
                  <c:pt idx="5">
                    <c:v>Dollar Exposures</c:v>
                  </c:pt>
                  <c:pt idx="6">
                    <c:v>Term Spread</c:v>
                  </c:pt>
                  <c:pt idx="7">
                    <c:v>Currency Value</c:v>
                  </c:pt>
                  <c:pt idx="8">
                    <c:v>Output Gap</c:v>
                  </c:pt>
                  <c:pt idx="9">
                    <c:v>Taylor Rule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B7FA-4EC2-8320-315A96BC7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391104"/>
        <c:axId val="261393024"/>
      </c:scatterChart>
      <c:valAx>
        <c:axId val="261391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In-Sample Anomaly </a:t>
                </a:r>
                <a:r>
                  <a:rPr lang="en-US" sz="1600" i="1" dirty="0"/>
                  <a:t>t</a:t>
                </a:r>
                <a:r>
                  <a:rPr lang="en-US" sz="1600" dirty="0"/>
                  <a:t>-statistics</a:t>
                </a:r>
              </a:p>
              <a:p>
                <a:pPr>
                  <a:defRPr sz="1600"/>
                </a:pPr>
                <a:r>
                  <a:rPr lang="en-US" sz="1600" dirty="0"/>
                  <a:t>Net of Transaction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;\–#,##0.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393024"/>
        <c:crossesAt val="-10"/>
        <c:crossBetween val="midCat"/>
        <c:majorUnit val="1"/>
      </c:valAx>
      <c:valAx>
        <c:axId val="261393024"/>
        <c:scaling>
          <c:orientation val="minMax"/>
          <c:min val="-5.5"/>
        </c:scaling>
        <c:delete val="0"/>
        <c:axPos val="l"/>
        <c:numFmt formatCode="#,##0.0;\–#,##0.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391104"/>
        <c:crossesAt val="-3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0117" y="0"/>
            <a:ext cx="2968361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68361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0117" y="9481358"/>
            <a:ext cx="2968361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50037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4E78F0"/>
                </a:solidFill>
              </a:rPr>
              <a:t>$2.4 is Spot + Forward. All instrument is $5.1</a:t>
            </a:r>
            <a:endParaRPr lang="en-GB" dirty="0"/>
          </a:p>
          <a:p>
            <a:pPr lvl="0"/>
            <a:r>
              <a:rPr lang="en-GB" dirty="0"/>
              <a:t>High liquidity and large transaction volumes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4E78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Forecast Currency</a:t>
            </a:r>
            <a:r>
              <a:rPr lang="en-GB" baseline="0" dirty="0"/>
              <a:t> Excess Returns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8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Regress Analyst Mistakes on Mispricing (and Control Variables)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Add an Interaction Term between Mispricing and a Time Trend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8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Regress Analyst Mistakes on Mispricing (and Control Variables)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Add an Interaction Term between Mispricing and a Time Trend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6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Regress Analyst Mistakes on Pre- and Post-Publication Mispricing (and Control Variables)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70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Forecast Revisions should Change Predictably as a Function of Past Mispricing</a:t>
            </a:r>
          </a:p>
          <a:p>
            <a:r>
              <a:rPr lang="en-US" sz="1200" dirty="0"/>
              <a:t>Regress Monthly Changes in Analysts’ Forecasts on Lagged Mispricing</a:t>
            </a: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1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Sophisticated professional investors</a:t>
            </a:r>
          </a:p>
          <a:p>
            <a:pPr lvl="0"/>
            <a:r>
              <a:rPr lang="en-GB" dirty="0"/>
              <a:t>High liquidity and large transaction volumes</a:t>
            </a:r>
          </a:p>
          <a:p>
            <a:pPr lvl="0"/>
            <a:r>
              <a:rPr lang="en-GB" dirty="0"/>
              <a:t>Low transactions costs</a:t>
            </a:r>
          </a:p>
          <a:p>
            <a:pPr lvl="0"/>
            <a:r>
              <a:rPr lang="en-GB" dirty="0"/>
              <a:t>Absence of natural short-selling constraints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03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8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signal in December 1970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academic research discovering currency anomalies is very recent, we use the date of the first posting of the respective working papers on SSRN as their publication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6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1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Moskowitz, Ooi, and Pedersen (2013) show time-series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momentum of anomaly profits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0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Currency</a:t>
            </a:r>
            <a:r>
              <a:rPr lang="en-GB" sz="1200" baseline="0" dirty="0"/>
              <a:t> Excess Returns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Even using real time data, and after</a:t>
            </a:r>
            <a:r>
              <a:rPr lang="en-GB" sz="1200" baseline="0" dirty="0"/>
              <a:t> accounting for transactions costs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Significant annualized Sharpe Ratios of 1.2 (0.5) for Gross (Net) Profits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2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2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12E8-511D-4D3C-BD7C-FD0BB9522775}" type="datetime1">
              <a:rPr lang="en-US" smtClean="0"/>
              <a:t>3/19/2019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C244-6CA2-40F5-B6C3-260AF9341812}" type="datetime1">
              <a:rPr lang="en-US" smtClean="0"/>
              <a:t>3/19/2019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300"/>
              </a:spcBef>
              <a:defRPr/>
            </a:lvl3pPr>
            <a:lvl4pPr>
              <a:lnSpc>
                <a:spcPct val="100000"/>
              </a:lnSpc>
              <a:spcBef>
                <a:spcPts val="300"/>
              </a:spcBef>
              <a:defRPr/>
            </a:lvl4pPr>
            <a:lvl5pPr>
              <a:lnSpc>
                <a:spcPct val="10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B936-BA8D-4A88-B456-74E6D4F59816}" type="datetime1">
              <a:rPr lang="en-US" smtClean="0"/>
              <a:t>3/19/2019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5805-0F68-41E1-A73A-450373FC579C}" type="datetime1">
              <a:rPr lang="en-US" smtClean="0"/>
              <a:t>3/19/2019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BAF1-E3E0-4199-9BAF-3E964F4AAB27}" type="datetime1">
              <a:rPr lang="en-US" smtClean="0"/>
              <a:t>3/19/2019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DE6-A179-4253-B37B-70C9B233E4C2}" type="datetime1">
              <a:rPr lang="en-US" smtClean="0"/>
              <a:t>3/19/2019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2CEF-BCCE-4777-A4CE-31153531894A}" type="datetime1">
              <a:rPr lang="en-US" smtClean="0"/>
              <a:t>3/19/2019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445F-4D40-4F90-9114-052333786FD3}" type="datetime1">
              <a:rPr lang="en-US" smtClean="0"/>
              <a:t>3/19/2019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C848-9CCA-4B8E-BAE8-5B2EBBBC786A}" type="datetime1">
              <a:rPr lang="en-US" smtClean="0"/>
              <a:t>3/19/2019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3F7CAD-26DC-4748-8CB6-09E48594C6D1}" type="datetime1">
              <a:rPr lang="en-US" smtClean="0"/>
              <a:t>3/19/2019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1905000"/>
          </a:xfrm>
        </p:spPr>
        <p:txBody>
          <a:bodyPr>
            <a:normAutofit/>
          </a:bodyPr>
          <a:lstStyle/>
          <a:p>
            <a:r>
              <a:rPr lang="en-US" dirty="0"/>
              <a:t>Currency Anomalies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6402387" cy="1270453"/>
          </a:xfrm>
        </p:spPr>
        <p:txBody>
          <a:bodyPr/>
          <a:lstStyle/>
          <a:p>
            <a:r>
              <a:rPr lang="en-US" sz="2600" dirty="0"/>
              <a:t>Söhnke M. Bartram,</a:t>
            </a:r>
            <a:r>
              <a:rPr lang="en-GB" sz="2600" dirty="0"/>
              <a:t> University of Warwick</a:t>
            </a:r>
          </a:p>
          <a:p>
            <a:r>
              <a:rPr lang="en-US" sz="2600" dirty="0"/>
              <a:t>Leslie Djuranovik, University of Warwick</a:t>
            </a:r>
          </a:p>
          <a:p>
            <a:r>
              <a:rPr lang="en-US" sz="2600" dirty="0"/>
              <a:t>Anthony Garratt, 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A359-D067-4A87-A59A-9BADC09A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In-Sample and Post-Publication Anomaly Profits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73F27-AB5B-433F-9545-D8C12B9E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BF268C5-1FF7-4FEB-80DE-8A5614AD5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952272"/>
              </p:ext>
            </p:extLst>
          </p:nvPr>
        </p:nvGraphicFramePr>
        <p:xfrm>
          <a:off x="3503612" y="1752600"/>
          <a:ext cx="574014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A7C66D-5369-44E9-9CAA-F0BA54C48481}"/>
              </a:ext>
            </a:extLst>
          </p:cNvPr>
          <p:cNvSpPr txBox="1"/>
          <p:nvPr/>
        </p:nvSpPr>
        <p:spPr>
          <a:xfrm>
            <a:off x="1801283" y="34362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Post-Publication</a:t>
            </a:r>
          </a:p>
          <a:p>
            <a:pPr algn="ctr"/>
            <a:r>
              <a:rPr lang="en-US" sz="1600" dirty="0"/>
              <a:t>Profit Difference </a:t>
            </a:r>
          </a:p>
          <a:p>
            <a:pPr algn="ctr"/>
            <a:r>
              <a:rPr lang="en-US" sz="1600" dirty="0"/>
              <a:t>[% per month]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063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B6D839-2F4E-4EAC-A960-4B71803B9E4E}"/>
              </a:ext>
            </a:extLst>
          </p:cNvPr>
          <p:cNvSpPr/>
          <p:nvPr/>
        </p:nvSpPr>
        <p:spPr>
          <a:xfrm>
            <a:off x="7618412" y="2971800"/>
            <a:ext cx="2133600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6D839-2F4E-4EAC-A960-4B71803B9E4E}"/>
              </a:ext>
            </a:extLst>
          </p:cNvPr>
          <p:cNvSpPr/>
          <p:nvPr/>
        </p:nvSpPr>
        <p:spPr>
          <a:xfrm>
            <a:off x="3122612" y="2971800"/>
            <a:ext cx="2133600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D8CF7-E87E-4E89-B82C-A232FEEB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Secular Decline in Anomaly Profits?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D8DF8-F271-47BF-8A91-020BFA0A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316" y="5029201"/>
            <a:ext cx="9829799" cy="150971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Costs of corrective trading have decreased over time rather than publication effect</a:t>
            </a:r>
          </a:p>
          <a:p>
            <a:r>
              <a:rPr lang="en-US" sz="2000" dirty="0"/>
              <a:t>But publication effect survives allowing for time trend or persistence of anomaly profits (Moskowitz, Ooi, and Pedersen, 2013)</a:t>
            </a:r>
          </a:p>
          <a:p>
            <a:r>
              <a:rPr lang="en-US" sz="2000" dirty="0"/>
              <a:t>Persistence: only 12-month </a:t>
            </a:r>
            <a:r>
              <a:rPr lang="en-US" sz="2000" dirty="0" err="1"/>
              <a:t>signif</a:t>
            </a:r>
            <a:r>
              <a:rPr lang="en-US" sz="2000" dirty="0"/>
              <a:t>, but post-pub coefficient remains </a:t>
            </a:r>
            <a:r>
              <a:rPr lang="en-US" sz="2000" dirty="0" err="1"/>
              <a:t>signif</a:t>
            </a:r>
            <a:r>
              <a:rPr lang="en-US" sz="2000" dirty="0"/>
              <a:t> and negative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AA433-2031-48DA-86A1-654DB525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6DE537-7AF9-472F-96BF-9D85046999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6337" y="2029656"/>
          <a:ext cx="10264300" cy="2895597"/>
        </p:xfrm>
        <a:graphic>
          <a:graphicData uri="http://schemas.openxmlformats.org/drawingml/2006/table">
            <a:tbl>
              <a:tblPr/>
              <a:tblGrid>
                <a:gridCol w="1707160">
                  <a:extLst>
                    <a:ext uri="{9D8B030D-6E8A-4147-A177-3AD203B41FA5}">
                      <a16:colId xmlns:a16="http://schemas.microsoft.com/office/drawing/2014/main" val="1209836153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1575121638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846314818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2420055585"/>
                    </a:ext>
                  </a:extLst>
                </a:gridCol>
                <a:gridCol w="1088315">
                  <a:extLst>
                    <a:ext uri="{9D8B030D-6E8A-4147-A177-3AD203B41FA5}">
                      <a16:colId xmlns:a16="http://schemas.microsoft.com/office/drawing/2014/main" val="3074274431"/>
                    </a:ext>
                  </a:extLst>
                </a:gridCol>
                <a:gridCol w="298753">
                  <a:extLst>
                    <a:ext uri="{9D8B030D-6E8A-4147-A177-3AD203B41FA5}">
                      <a16:colId xmlns:a16="http://schemas.microsoft.com/office/drawing/2014/main" val="2595639789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2795058662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1705821302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2188409983"/>
                    </a:ext>
                  </a:extLst>
                </a:gridCol>
                <a:gridCol w="1024296">
                  <a:extLst>
                    <a:ext uri="{9D8B030D-6E8A-4147-A177-3AD203B41FA5}">
                      <a16:colId xmlns:a16="http://schemas.microsoft.com/office/drawing/2014/main" val="3248217563"/>
                    </a:ext>
                  </a:extLst>
                </a:gridCol>
              </a:tblGrid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Gross Profits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Net Profits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97092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Post-Publication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–0.550***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–0.411***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–0.349***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–0.687***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–0.368***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–0.309***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629403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(0.155)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(0.121)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(0.120)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(0.154)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(0.121)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(0.118)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26357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–0.059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0.057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–0.009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0.136***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022884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(0.038)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(0.048)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(0.038)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(0.047)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205100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1-Month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0.016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0.024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291852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Anomaly Profit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(0.019)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(0.019)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452870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12-Months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0.017***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0.020***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612741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Anomaly Profit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(0.005)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(0.005)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4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0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Costly Arbitrage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Dissemination of profitable strategies should attract arbitragers,  lower mispricing,  reducing anomaly profits </a:t>
            </a:r>
          </a:p>
          <a:p>
            <a:r>
              <a:rPr lang="en-US" dirty="0"/>
              <a:t>But if trading is costly due to friction arbitrage  then it may not fully eliminate all profits before accounting for these costs </a:t>
            </a:r>
          </a:p>
          <a:p>
            <a:r>
              <a:rPr lang="en-US" dirty="0"/>
              <a:t>Three measures </a:t>
            </a:r>
          </a:p>
          <a:p>
            <a:pPr lvl="1"/>
            <a:r>
              <a:rPr lang="en-US" i="1" dirty="0"/>
              <a:t>Bid-ask spread </a:t>
            </a:r>
            <a:r>
              <a:rPr lang="en-US" dirty="0"/>
              <a:t>(precise more frequent) in-sample mean i.e. higher more costly to arbitrage:  expected sign + </a:t>
            </a:r>
            <a:r>
              <a:rPr lang="en-US" dirty="0" err="1"/>
              <a:t>ive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Fraction of currencies </a:t>
            </a:r>
            <a:r>
              <a:rPr lang="en-US" dirty="0"/>
              <a:t>in portfolios in five currencies with highest turnover according to 2016 BIS tri-annual survey, eases arbitrage:  expected sign – </a:t>
            </a:r>
            <a:r>
              <a:rPr lang="en-US" dirty="0" err="1"/>
              <a:t>ive</a:t>
            </a:r>
            <a:endParaRPr lang="en-US" dirty="0"/>
          </a:p>
          <a:p>
            <a:pPr lvl="1"/>
            <a:r>
              <a:rPr lang="en-US" i="1" dirty="0"/>
              <a:t>Currencies from developed markets</a:t>
            </a:r>
            <a:r>
              <a:rPr lang="en-US" dirty="0"/>
              <a:t>, according to Morgan Stanley Capital Investment (MSCI) list in portfolio, eases arbitrage:  expected sign – </a:t>
            </a:r>
            <a:r>
              <a:rPr lang="en-US" dirty="0" err="1"/>
              <a:t>ive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64ADB5-09F3-47EE-B643-338A4E2E16AD}"/>
              </a:ext>
            </a:extLst>
          </p:cNvPr>
          <p:cNvSpPr/>
          <p:nvPr/>
        </p:nvSpPr>
        <p:spPr>
          <a:xfrm>
            <a:off x="6307772" y="3291840"/>
            <a:ext cx="1005840" cy="128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0C5923-D35D-4AC8-8DD3-CD0C5F98D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76906"/>
              </p:ext>
            </p:extLst>
          </p:nvPr>
        </p:nvGraphicFramePr>
        <p:xfrm>
          <a:off x="1674812" y="2057400"/>
          <a:ext cx="9601201" cy="3400430"/>
        </p:xfrm>
        <a:graphic>
          <a:graphicData uri="http://schemas.openxmlformats.org/drawingml/2006/table">
            <a:tbl>
              <a:tblPr/>
              <a:tblGrid>
                <a:gridCol w="4219055">
                  <a:extLst>
                    <a:ext uri="{9D8B030D-6E8A-4147-A177-3AD203B41FA5}">
                      <a16:colId xmlns:a16="http://schemas.microsoft.com/office/drawing/2014/main" val="3770088013"/>
                    </a:ext>
                  </a:extLst>
                </a:gridCol>
                <a:gridCol w="1801651">
                  <a:extLst>
                    <a:ext uri="{9D8B030D-6E8A-4147-A177-3AD203B41FA5}">
                      <a16:colId xmlns:a16="http://schemas.microsoft.com/office/drawing/2014/main" val="2279571588"/>
                    </a:ext>
                  </a:extLst>
                </a:gridCol>
                <a:gridCol w="228057">
                  <a:extLst>
                    <a:ext uri="{9D8B030D-6E8A-4147-A177-3AD203B41FA5}">
                      <a16:colId xmlns:a16="http://schemas.microsoft.com/office/drawing/2014/main" val="145470555"/>
                    </a:ext>
                  </a:extLst>
                </a:gridCol>
                <a:gridCol w="1573594">
                  <a:extLst>
                    <a:ext uri="{9D8B030D-6E8A-4147-A177-3AD203B41FA5}">
                      <a16:colId xmlns:a16="http://schemas.microsoft.com/office/drawing/2014/main" val="2158716373"/>
                    </a:ext>
                  </a:extLst>
                </a:gridCol>
                <a:gridCol w="273668">
                  <a:extLst>
                    <a:ext uri="{9D8B030D-6E8A-4147-A177-3AD203B41FA5}">
                      <a16:colId xmlns:a16="http://schemas.microsoft.com/office/drawing/2014/main" val="170614644"/>
                    </a:ext>
                  </a:extLst>
                </a:gridCol>
                <a:gridCol w="1505176">
                  <a:extLst>
                    <a:ext uri="{9D8B030D-6E8A-4147-A177-3AD203B41FA5}">
                      <a16:colId xmlns:a16="http://schemas.microsoft.com/office/drawing/2014/main" val="75904912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In-Sample </a:t>
                      </a: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Bid/Ask Spreads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Major </a:t>
                      </a: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Currencies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Developed </a:t>
                      </a:r>
                      <a:b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Countries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1841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Post-Publication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–1.522***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–0.478**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–0.834***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297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(0.526)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(0.197)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(0.260)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8284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Post-Publication x Arbitrage Costs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6.716**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0.257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1.254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3700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(3.014)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(1.438)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(0.891)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592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Arbitrage Costs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1.451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–0.307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–0.303*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73015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(1.360)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(0.394)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(0.180)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9858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8551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Null: (Post-Publication x Arbitrage Costs)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1783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+ Arbitrage Costs = 0</a:t>
                      </a:r>
                    </a:p>
                  </a:txBody>
                  <a:tcPr marL="10001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0.971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0.275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98798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7D897F-CEB9-4874-A153-0BFA5824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990600"/>
          </a:xfrm>
        </p:spPr>
        <p:txBody>
          <a:bodyPr>
            <a:normAutofit/>
          </a:bodyPr>
          <a:lstStyle/>
          <a:p>
            <a:r>
              <a:rPr lang="en-GB" dirty="0"/>
              <a:t>Costly Arbitrage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8A83-F3A7-4032-AE39-3D2BB9A9E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345" y="5562600"/>
            <a:ext cx="9829799" cy="1133343"/>
          </a:xfrm>
        </p:spPr>
        <p:txBody>
          <a:bodyPr>
            <a:normAutofit/>
          </a:bodyPr>
          <a:lstStyle/>
          <a:p>
            <a:r>
              <a:rPr lang="en-US" sz="2000" dirty="0"/>
              <a:t>Anomalies that are more costly to arbitrage have higher in-sample profits</a:t>
            </a:r>
          </a:p>
          <a:p>
            <a:r>
              <a:rPr lang="en-GB" sz="2000" dirty="0"/>
              <a:t>Their post-publication decline is smaller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CC5C0-51D7-4413-9E4B-425E8FC9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evidence for data mining</a:t>
            </a:r>
          </a:p>
          <a:p>
            <a:r>
              <a:rPr lang="en-GB" dirty="0"/>
              <a:t>Not consistent with risk </a:t>
            </a:r>
            <a:r>
              <a:rPr lang="en-GB" dirty="0" err="1"/>
              <a:t>premia</a:t>
            </a:r>
            <a:r>
              <a:rPr lang="en-GB" dirty="0"/>
              <a:t> </a:t>
            </a:r>
          </a:p>
          <a:p>
            <a:r>
              <a:rPr lang="en-US" dirty="0"/>
              <a:t>Characteristics</a:t>
            </a:r>
            <a:r>
              <a:rPr lang="en-GB" dirty="0"/>
              <a:t> of anomaly profits mostly in line with mispricing and market inefficiencies</a:t>
            </a:r>
          </a:p>
          <a:p>
            <a:pPr lvl="1"/>
            <a:r>
              <a:rPr lang="en-GB" dirty="0"/>
              <a:t>Suggests a </a:t>
            </a:r>
            <a:r>
              <a:rPr lang="en-US" dirty="0"/>
              <a:t>behavioral</a:t>
            </a:r>
            <a:r>
              <a:rPr lang="en-GB" dirty="0"/>
              <a:t> explanation</a:t>
            </a:r>
          </a:p>
          <a:p>
            <a:pPr lvl="1"/>
            <a:r>
              <a:rPr lang="en-GB" dirty="0"/>
              <a:t>Can investigate this directly by </a:t>
            </a:r>
            <a:r>
              <a:rPr lang="en-US" dirty="0"/>
              <a:t>analyzing</a:t>
            </a:r>
            <a:r>
              <a:rPr lang="en-GB" dirty="0"/>
              <a:t> views of market participants</a:t>
            </a:r>
          </a:p>
          <a:p>
            <a:pPr lvl="1"/>
            <a:r>
              <a:rPr lang="en-GB" dirty="0"/>
              <a:t>Do analysts have wrong expectations about currencies that cause anomaly profits?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066800"/>
          </a:xfrm>
        </p:spPr>
        <p:txBody>
          <a:bodyPr/>
          <a:lstStyle/>
          <a:p>
            <a:r>
              <a:rPr lang="en-GB" dirty="0"/>
              <a:t>Analysts and Currency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752600"/>
            <a:ext cx="9829799" cy="4416425"/>
          </a:xfrm>
        </p:spPr>
        <p:txBody>
          <a:bodyPr>
            <a:normAutofit/>
          </a:bodyPr>
          <a:lstStyle/>
          <a:p>
            <a:r>
              <a:rPr lang="en-GB" dirty="0"/>
              <a:t>Behavioural explanation for currency anomalies </a:t>
            </a:r>
          </a:p>
          <a:p>
            <a:pPr lvl="1"/>
            <a:r>
              <a:rPr lang="en-GB" dirty="0"/>
              <a:t>Trading profits reflect mispricing</a:t>
            </a:r>
          </a:p>
          <a:p>
            <a:pPr lvl="1"/>
            <a:r>
              <a:rPr lang="en-GB" dirty="0"/>
              <a:t>Relate  mispricing to behaviour of investors and bias  in their views i.e. forecasts</a:t>
            </a:r>
          </a:p>
          <a:p>
            <a:r>
              <a:rPr lang="en-GB" dirty="0"/>
              <a:t>We summarise different trading signals using two aggregate mispricing measures:</a:t>
            </a:r>
          </a:p>
          <a:p>
            <a:pPr lvl="1"/>
            <a:r>
              <a:rPr lang="en-GB" dirty="0"/>
              <a:t> </a:t>
            </a:r>
            <a:r>
              <a:rPr lang="en-GB" i="1" dirty="0"/>
              <a:t>Average mispricing – </a:t>
            </a:r>
            <a:r>
              <a:rPr lang="en-GB" dirty="0"/>
              <a:t>averaging each month for each currency the percentile ranks of all available anomalies , resulting in an average measure between 0 and 1</a:t>
            </a:r>
          </a:p>
          <a:p>
            <a:pPr lvl="1"/>
            <a:r>
              <a:rPr lang="en-GB" i="1" dirty="0"/>
              <a:t>Extreme mispricing –  </a:t>
            </a:r>
            <a:r>
              <a:rPr lang="en-GB" dirty="0"/>
              <a:t>difference between the number of long and short  anomaly-portfolios that a currency belongs to in a given month, divided by the number of anomalies – normalised between -1 and +1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9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Currency Anomalies are Profitable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16</a:t>
            </a:fld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FDC82E-C14B-403B-BA3F-32EB5AEAA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28759"/>
              </p:ext>
            </p:extLst>
          </p:nvPr>
        </p:nvGraphicFramePr>
        <p:xfrm>
          <a:off x="1674812" y="1981200"/>
          <a:ext cx="9601200" cy="4191005"/>
        </p:xfrm>
        <a:graphic>
          <a:graphicData uri="http://schemas.openxmlformats.org/drawingml/2006/table">
            <a:tbl>
              <a:tblPr/>
              <a:tblGrid>
                <a:gridCol w="334210">
                  <a:extLst>
                    <a:ext uri="{9D8B030D-6E8A-4147-A177-3AD203B41FA5}">
                      <a16:colId xmlns:a16="http://schemas.microsoft.com/office/drawing/2014/main" val="3410099261"/>
                    </a:ext>
                  </a:extLst>
                </a:gridCol>
                <a:gridCol w="2226327">
                  <a:extLst>
                    <a:ext uri="{9D8B030D-6E8A-4147-A177-3AD203B41FA5}">
                      <a16:colId xmlns:a16="http://schemas.microsoft.com/office/drawing/2014/main" val="3566189239"/>
                    </a:ext>
                  </a:extLst>
                </a:gridCol>
                <a:gridCol w="1109370">
                  <a:extLst>
                    <a:ext uri="{9D8B030D-6E8A-4147-A177-3AD203B41FA5}">
                      <a16:colId xmlns:a16="http://schemas.microsoft.com/office/drawing/2014/main" val="3403708402"/>
                    </a:ext>
                  </a:extLst>
                </a:gridCol>
                <a:gridCol w="1453859">
                  <a:extLst>
                    <a:ext uri="{9D8B030D-6E8A-4147-A177-3AD203B41FA5}">
                      <a16:colId xmlns:a16="http://schemas.microsoft.com/office/drawing/2014/main" val="2508899624"/>
                    </a:ext>
                  </a:extLst>
                </a:gridCol>
                <a:gridCol w="783084">
                  <a:extLst>
                    <a:ext uri="{9D8B030D-6E8A-4147-A177-3AD203B41FA5}">
                      <a16:colId xmlns:a16="http://schemas.microsoft.com/office/drawing/2014/main" val="584959372"/>
                    </a:ext>
                  </a:extLst>
                </a:gridCol>
                <a:gridCol w="348037">
                  <a:extLst>
                    <a:ext uri="{9D8B030D-6E8A-4147-A177-3AD203B41FA5}">
                      <a16:colId xmlns:a16="http://schemas.microsoft.com/office/drawing/2014/main" val="1150202475"/>
                    </a:ext>
                  </a:extLst>
                </a:gridCol>
                <a:gridCol w="1109370">
                  <a:extLst>
                    <a:ext uri="{9D8B030D-6E8A-4147-A177-3AD203B41FA5}">
                      <a16:colId xmlns:a16="http://schemas.microsoft.com/office/drawing/2014/main" val="3573646892"/>
                    </a:ext>
                  </a:extLst>
                </a:gridCol>
                <a:gridCol w="1453859">
                  <a:extLst>
                    <a:ext uri="{9D8B030D-6E8A-4147-A177-3AD203B41FA5}">
                      <a16:colId xmlns:a16="http://schemas.microsoft.com/office/drawing/2014/main" val="3646681728"/>
                    </a:ext>
                  </a:extLst>
                </a:gridCol>
                <a:gridCol w="783084">
                  <a:extLst>
                    <a:ext uri="{9D8B030D-6E8A-4147-A177-3AD203B41FA5}">
                      <a16:colId xmlns:a16="http://schemas.microsoft.com/office/drawing/2014/main" val="527586385"/>
                    </a:ext>
                  </a:extLst>
                </a:gridCol>
              </a:tblGrid>
              <a:tr h="32238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Gross Profits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Net Profits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22197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Monthly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Annualized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t-stat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Monthly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Annualized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t-stat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8654"/>
                  </a:ext>
                </a:extLst>
              </a:tr>
              <a:tr h="322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 Mispricing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73464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All Anomalies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0.740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8.884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[5.84]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0.408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4.895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[3.24]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22263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Trend Following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0.751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9.008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[5.89]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0.414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4.972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[3.30]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599001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Interest Rates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0.585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7.023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[3.80]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0.289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3.467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[1.87]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93170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Fundamentals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0.841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10.09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[4.00]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0.583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6.992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[2.92]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605904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79337"/>
                  </a:ext>
                </a:extLst>
              </a:tr>
              <a:tr h="322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Extreme Mispricing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864429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All Anomalies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0.677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8.129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[5.08]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0.340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4.083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[2.56]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339311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Trend Following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0.679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8.151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[5.39]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0.332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3.982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[2.66]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6977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Interest Rates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0.510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6.121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[3.42]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0.195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2.341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[1.31]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60052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Fundamentals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0.668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8.015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[3.46]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0.403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4.834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[2.21]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76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72F0-B742-4A6D-878C-0927233D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of </a:t>
            </a:r>
            <a:r>
              <a:rPr lang="en-US"/>
              <a:t>Mispricing Profits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B232E-F02F-4B33-B8DA-98258A49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905000"/>
            <a:ext cx="5387241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12" y="2224809"/>
            <a:ext cx="5257800" cy="4226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1212" y="184380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Gross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5212" y="184380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Net</a:t>
            </a:r>
          </a:p>
        </p:txBody>
      </p:sp>
    </p:spTree>
    <p:extLst>
      <p:ext uri="{BB962C8B-B14F-4D97-AF65-F5344CB8AC3E}">
        <p14:creationId xmlns:p14="http://schemas.microsoft.com/office/powerpoint/2010/main" val="399393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Mispricing and Analysts’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Aggregate mispricing measures used to investigate if analysts incorporate the information reflected in anomalies (</a:t>
            </a:r>
            <a:r>
              <a:rPr lang="en-GB" i="1" dirty="0"/>
              <a:t>anomalies predict currency cross section excess returns,  and information widely  disseminated)</a:t>
            </a:r>
            <a:endParaRPr lang="en-GB" dirty="0"/>
          </a:p>
          <a:p>
            <a:r>
              <a:rPr lang="en-GB" dirty="0"/>
              <a:t>If analysts’ forecasts capture the information in anomaly variables then:</a:t>
            </a:r>
          </a:p>
          <a:p>
            <a:pPr lvl="1"/>
            <a:r>
              <a:rPr lang="en-GB" dirty="0"/>
              <a:t>Positive relationship - currencies with </a:t>
            </a:r>
            <a:r>
              <a:rPr lang="en-GB" i="1" dirty="0"/>
              <a:t>high values of aggregate anomalies </a:t>
            </a:r>
            <a:r>
              <a:rPr lang="en-GB" dirty="0"/>
              <a:t>should have </a:t>
            </a:r>
            <a:r>
              <a:rPr lang="en-GB" i="1" dirty="0"/>
              <a:t>higher forecast excess returns – vice versa</a:t>
            </a:r>
            <a:endParaRPr lang="en-GB" dirty="0"/>
          </a:p>
          <a:p>
            <a:pPr lvl="1"/>
            <a:r>
              <a:rPr lang="en-GB" dirty="0"/>
              <a:t>expected profits should be similar to realised profits    </a:t>
            </a:r>
          </a:p>
          <a:p>
            <a:r>
              <a:rPr lang="en-GB" dirty="0"/>
              <a:t>But we find this is </a:t>
            </a:r>
            <a:r>
              <a:rPr lang="en-GB" i="1" dirty="0"/>
              <a:t>not</a:t>
            </a:r>
            <a:r>
              <a:rPr lang="en-GB" dirty="0"/>
              <a:t> the case, mispricing returns vs forecast returns: </a:t>
            </a:r>
          </a:p>
          <a:p>
            <a:pPr marL="398463" lvl="2" indent="-223838">
              <a:spcBef>
                <a:spcPts val="1200"/>
              </a:spcBef>
            </a:pPr>
            <a:r>
              <a:rPr lang="en-GB" sz="2200" i="1" dirty="0">
                <a:solidFill>
                  <a:srgbClr val="FF0000"/>
                </a:solidFill>
              </a:rPr>
              <a:t>Average all anomalies:       </a:t>
            </a:r>
            <a:r>
              <a:rPr lang="en-GB" sz="2200" dirty="0">
                <a:solidFill>
                  <a:srgbClr val="FF0000"/>
                </a:solidFill>
              </a:rPr>
              <a:t> 74bp vs.  -204bp  (t-stat 17.3)</a:t>
            </a:r>
          </a:p>
          <a:p>
            <a:pPr marL="398463" lvl="2" indent="-223838">
              <a:spcBef>
                <a:spcPts val="1200"/>
              </a:spcBef>
            </a:pPr>
            <a:r>
              <a:rPr lang="en-GB" sz="2200" i="1" dirty="0">
                <a:solidFill>
                  <a:srgbClr val="FF0000"/>
                </a:solidFill>
              </a:rPr>
              <a:t>Extreme all anomalies:       </a:t>
            </a:r>
            <a:r>
              <a:rPr lang="en-GB" sz="2200" dirty="0">
                <a:solidFill>
                  <a:srgbClr val="FF0000"/>
                </a:solidFill>
              </a:rPr>
              <a:t>68bp vs.  -186bp  (t-stat 16.4)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2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3349-91E9-4923-A941-80F4FC9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Analysts’ Expectations at Odds with Anomalies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4193B-E57D-4CAC-A337-5184EEB9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19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12" y="1600200"/>
            <a:ext cx="5597945" cy="5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752600"/>
            <a:ext cx="9829799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/>
              <a:t>Systematic Trading Profits </a:t>
            </a:r>
            <a:r>
              <a:rPr lang="en-US" sz="2600" dirty="0"/>
              <a:t>in Currency Markets</a:t>
            </a:r>
            <a:endParaRPr lang="en-GB" sz="2600" dirty="0"/>
          </a:p>
          <a:p>
            <a:r>
              <a:rPr lang="en-GB" dirty="0"/>
              <a:t>Focus on Individual Predictors, r</a:t>
            </a:r>
            <a:r>
              <a:rPr lang="en-US" dirty="0" err="1"/>
              <a:t>esearch</a:t>
            </a:r>
            <a:r>
              <a:rPr lang="en-US" dirty="0"/>
              <a:t> on cross-sectional prediction of currency excess returns</a:t>
            </a:r>
          </a:p>
          <a:p>
            <a:pPr lvl="1"/>
            <a:r>
              <a:rPr lang="en-GB" dirty="0"/>
              <a:t>Currency Value, 12-month momentum </a:t>
            </a:r>
            <a:r>
              <a:rPr lang="en-US" dirty="0"/>
              <a:t>(</a:t>
            </a:r>
            <a:r>
              <a:rPr lang="en-US" dirty="0" err="1"/>
              <a:t>Asness</a:t>
            </a:r>
            <a:r>
              <a:rPr lang="en-US" dirty="0"/>
              <a:t> et al., JF 2013)</a:t>
            </a:r>
          </a:p>
          <a:p>
            <a:pPr lvl="1"/>
            <a:r>
              <a:rPr lang="en-GB" dirty="0"/>
              <a:t>Business Cycles, Taylor rules  </a:t>
            </a:r>
            <a:r>
              <a:rPr lang="en-US" dirty="0"/>
              <a:t>(</a:t>
            </a:r>
            <a:r>
              <a:rPr lang="en-US" dirty="0" err="1"/>
              <a:t>Riddiough</a:t>
            </a:r>
            <a:r>
              <a:rPr lang="en-US" dirty="0"/>
              <a:t> and </a:t>
            </a:r>
            <a:r>
              <a:rPr lang="en-US" dirty="0" err="1"/>
              <a:t>Sarno</a:t>
            </a:r>
            <a:r>
              <a:rPr lang="en-US" dirty="0"/>
              <a:t>, 2018)</a:t>
            </a:r>
          </a:p>
          <a:p>
            <a:pPr lvl="1"/>
            <a:r>
              <a:rPr lang="en-GB" dirty="0"/>
              <a:t>Term Spreads </a:t>
            </a:r>
            <a:r>
              <a:rPr lang="en-US" dirty="0"/>
              <a:t>(</a:t>
            </a:r>
            <a:r>
              <a:rPr lang="en-US" dirty="0" err="1"/>
              <a:t>Ang</a:t>
            </a:r>
            <a:r>
              <a:rPr lang="en-US" dirty="0"/>
              <a:t> and Chen, 2010)</a:t>
            </a:r>
            <a:endParaRPr lang="en-GB" dirty="0"/>
          </a:p>
          <a:p>
            <a:pPr lvl="1"/>
            <a:r>
              <a:rPr lang="en-GB" dirty="0"/>
              <a:t>1-Month Momentum (</a:t>
            </a:r>
            <a:r>
              <a:rPr lang="en-GB" dirty="0" err="1"/>
              <a:t>Menkhoff</a:t>
            </a:r>
            <a:r>
              <a:rPr lang="en-GB" dirty="0"/>
              <a:t> et al., JFE 2012)</a:t>
            </a:r>
          </a:p>
          <a:p>
            <a:r>
              <a:rPr lang="en-GB" sz="2600" dirty="0"/>
              <a:t>Rationalization of Profits of Investment Strategies as Compensation for Risk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sz="2600" dirty="0"/>
              <a:t>Currency Markets are Deep and Active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200" dirty="0"/>
              <a:t>$2.4 trillion daily turnover in 2016.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200" dirty="0"/>
              <a:t>Sophisticated, professional investors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200" dirty="0"/>
              <a:t>Low transactions costs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200" dirty="0"/>
              <a:t>Absence of natural short-selling constraints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sz="2600" dirty="0"/>
              <a:t>What Explains the Profitability of Currency Investment Strategies?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200" dirty="0"/>
              <a:t>Compensation for risk?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200" dirty="0"/>
              <a:t>Statistical bias/Data mining?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200" dirty="0"/>
              <a:t>Mispricing/Market inefficiencies?</a:t>
            </a:r>
            <a:endParaRPr lang="en-US" sz="2200" dirty="0"/>
          </a:p>
          <a:p>
            <a:endParaRPr lang="en-US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73BE60-9AC4-4D0A-BF7B-25D427B14495}"/>
              </a:ext>
            </a:extLst>
          </p:cNvPr>
          <p:cNvSpPr/>
          <p:nvPr/>
        </p:nvSpPr>
        <p:spPr>
          <a:xfrm>
            <a:off x="9279571" y="2921641"/>
            <a:ext cx="1767841" cy="3186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80" y="1893278"/>
            <a:ext cx="10040332" cy="4232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Odds To Different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F639-D6D9-45E7-9D28-0D3F9074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Mispricing Predicts Mistakes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2ACE-199B-4D18-924E-A1661774B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429000"/>
            <a:ext cx="10359447" cy="27908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000" dirty="0"/>
              <a:t>If analysts on average expect </a:t>
            </a:r>
            <a:r>
              <a:rPr lang="en-GB" sz="2000" i="1" dirty="0"/>
              <a:t>negative</a:t>
            </a:r>
            <a:r>
              <a:rPr lang="en-GB" sz="2000" dirty="0"/>
              <a:t> profits for mispricing based strategies that yield </a:t>
            </a:r>
            <a:r>
              <a:rPr lang="en-GB" sz="2000" i="1" dirty="0"/>
              <a:t>positive </a:t>
            </a:r>
            <a:r>
              <a:rPr lang="en-GB" sz="2000" dirty="0"/>
              <a:t>profits</a:t>
            </a:r>
            <a:r>
              <a:rPr lang="en-GB" sz="2000" i="1" dirty="0"/>
              <a:t> </a:t>
            </a:r>
            <a:r>
              <a:rPr lang="en-GB" sz="2000" dirty="0"/>
              <a:t>, their </a:t>
            </a:r>
            <a:r>
              <a:rPr lang="en-GB" sz="2000" i="1" dirty="0"/>
              <a:t>forecast errors </a:t>
            </a:r>
            <a:r>
              <a:rPr lang="en-GB" sz="2000" dirty="0"/>
              <a:t>should be related to mispricing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Mistakes = Forecast (Excess) Returns – Realized (Excess) Returns</a:t>
            </a:r>
            <a:endParaRPr lang="en-GB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Negative significant coefficient</a:t>
            </a:r>
          </a:p>
          <a:p>
            <a:pPr lvl="1"/>
            <a:r>
              <a:rPr lang="en-US" dirty="0"/>
              <a:t>i.e. if currency has a higher value of mispricing, its </a:t>
            </a:r>
            <a:r>
              <a:rPr lang="en-US" dirty="0" err="1"/>
              <a:t>realised</a:t>
            </a:r>
            <a:r>
              <a:rPr lang="en-US" dirty="0"/>
              <a:t> excess return tends to be higher that its forecast excess return  - yielding negative forecast error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40507-9967-4415-83CC-C062797B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21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46D271-C43D-4C64-B6F7-DAB888A35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07" y="1828800"/>
            <a:ext cx="10789920" cy="14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73BE60-9AC4-4D0A-BF7B-25D427B14495}"/>
              </a:ext>
            </a:extLst>
          </p:cNvPr>
          <p:cNvSpPr/>
          <p:nvPr/>
        </p:nvSpPr>
        <p:spPr>
          <a:xfrm>
            <a:off x="5256212" y="2943336"/>
            <a:ext cx="2057400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ACF98-41EC-4E12-A3DE-478E1D9D2D02}"/>
              </a:ext>
            </a:extLst>
          </p:cNvPr>
          <p:cNvSpPr/>
          <p:nvPr/>
        </p:nvSpPr>
        <p:spPr>
          <a:xfrm>
            <a:off x="9675812" y="2982192"/>
            <a:ext cx="2011680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6F639-D6D9-45E7-9D28-0D3F9074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Evidence of </a:t>
            </a:r>
            <a:r>
              <a:rPr lang="en-US" dirty="0"/>
              <a:t>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2ACE-199B-4D18-924E-A1661774B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3713712"/>
            <a:ext cx="10359447" cy="268791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Systematic error but do they learn overtime?  Should be weaker effects</a:t>
            </a:r>
          </a:p>
          <a:p>
            <a:r>
              <a:rPr lang="en-US" sz="2200" dirty="0"/>
              <a:t>Augmented regressions retain negative and significant relationship between mispricing and analysts mistakes- for all anomalies and the three groups</a:t>
            </a:r>
          </a:p>
          <a:p>
            <a:r>
              <a:rPr lang="en-US" sz="2200" dirty="0"/>
              <a:t>But positive and significant coefficients on the interaction term for interest rate and fundamentals groups suggest learning overtime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Analysts learn from their mistakes for anomalies in the Interest Rates and Fundamentals families</a:t>
            </a:r>
          </a:p>
          <a:p>
            <a:pPr>
              <a:spcBef>
                <a:spcPts val="600"/>
              </a:spcBef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40507-9967-4415-83CC-C062797B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22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3BE60-9AC4-4D0A-BF7B-25D427B14495}"/>
              </a:ext>
            </a:extLst>
          </p:cNvPr>
          <p:cNvSpPr/>
          <p:nvPr/>
        </p:nvSpPr>
        <p:spPr>
          <a:xfrm>
            <a:off x="2970212" y="2958576"/>
            <a:ext cx="2155787" cy="350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73BE60-9AC4-4D0A-BF7B-25D427B14495}"/>
              </a:ext>
            </a:extLst>
          </p:cNvPr>
          <p:cNvSpPr/>
          <p:nvPr/>
        </p:nvSpPr>
        <p:spPr>
          <a:xfrm>
            <a:off x="7389812" y="2982192"/>
            <a:ext cx="2209800" cy="350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6E9D5-EE5B-432A-A9F4-277E153F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35" y="1892656"/>
            <a:ext cx="10789911" cy="18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16BA827-7F0C-4C5D-BF9C-C4B893E5FC17}"/>
              </a:ext>
            </a:extLst>
          </p:cNvPr>
          <p:cNvSpPr/>
          <p:nvPr/>
        </p:nvSpPr>
        <p:spPr>
          <a:xfrm>
            <a:off x="7936856" y="3703320"/>
            <a:ext cx="3124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2149CB-29E8-4C3A-A443-B0737DE94BDB}"/>
              </a:ext>
            </a:extLst>
          </p:cNvPr>
          <p:cNvSpPr/>
          <p:nvPr/>
        </p:nvSpPr>
        <p:spPr>
          <a:xfrm>
            <a:off x="4799012" y="3703320"/>
            <a:ext cx="21336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6F639-D6D9-45E7-9D28-0D3F9074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is a Source of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2ACE-199B-4D18-924E-A1661774B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879" y="5486400"/>
            <a:ext cx="10359447" cy="66377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Analysts learn about anomalies through research publications</a:t>
            </a: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40507-9967-4415-83CC-C062797B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23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14EA5-2E4F-4A47-86BA-6DAED4500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859" y="2743200"/>
            <a:ext cx="10789911" cy="24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E565D2-218E-4788-A4B2-CECFFC609E06}"/>
              </a:ext>
            </a:extLst>
          </p:cNvPr>
          <p:cNvSpPr/>
          <p:nvPr/>
        </p:nvSpPr>
        <p:spPr>
          <a:xfrm>
            <a:off x="8609012" y="2956526"/>
            <a:ext cx="1143000" cy="3962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B3B5A-AD4D-460E-B82A-7EA7197452BE}"/>
              </a:ext>
            </a:extLst>
          </p:cNvPr>
          <p:cNvSpPr/>
          <p:nvPr/>
        </p:nvSpPr>
        <p:spPr>
          <a:xfrm>
            <a:off x="5180012" y="2956526"/>
            <a:ext cx="1143000" cy="3962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50622-D97A-4210-9FF1-98354A9B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1981200"/>
            <a:ext cx="10342391" cy="2421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EB5CA-09A9-4C1F-92F8-26338A06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Analysts Incorporate Missed Information from Anomalies Quickly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0F0B-5A4F-4BC7-B776-29098210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4930115"/>
            <a:ext cx="9829799" cy="1749425"/>
          </a:xfrm>
        </p:spPr>
        <p:txBody>
          <a:bodyPr>
            <a:normAutofit/>
          </a:bodyPr>
          <a:lstStyle/>
          <a:p>
            <a:r>
              <a:rPr lang="en-US" sz="2000" dirty="0"/>
              <a:t>Analysts use anomaly information from prior month to change their forecasts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850D7-6BAE-4D36-92A7-41B1CC5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B917-5D14-4192-98A1-8AB44E7C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Tests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EB29A-0D72-488A-BFD4-00BF5B88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419600"/>
          </a:xfrm>
        </p:spPr>
        <p:txBody>
          <a:bodyPr>
            <a:normAutofit/>
          </a:bodyPr>
          <a:lstStyle/>
          <a:p>
            <a:r>
              <a:rPr lang="en-GB" sz="2800" dirty="0"/>
              <a:t>Potential Risk Factors</a:t>
            </a:r>
          </a:p>
          <a:p>
            <a:pPr lvl="1"/>
            <a:r>
              <a:rPr lang="en-GB" sz="2400" dirty="0"/>
              <a:t>Exclude Carry Trade and Dollar Carry Trade</a:t>
            </a:r>
            <a:endParaRPr lang="en-US" sz="2400" dirty="0"/>
          </a:p>
          <a:p>
            <a:r>
              <a:rPr lang="en-US" sz="2800" dirty="0"/>
              <a:t>Final Vintage Data</a:t>
            </a:r>
          </a:p>
          <a:p>
            <a:pPr lvl="1"/>
            <a:r>
              <a:rPr lang="en-US" sz="2400" dirty="0"/>
              <a:t>Stronger anomaly performance</a:t>
            </a:r>
          </a:p>
          <a:p>
            <a:r>
              <a:rPr lang="en-US" sz="2800" dirty="0"/>
              <a:t>Smaller Sets of Currencies</a:t>
            </a:r>
          </a:p>
          <a:p>
            <a:pPr lvl="1">
              <a:buSzPct val="100000"/>
            </a:pPr>
            <a:r>
              <a:rPr lang="en-US" sz="2400" dirty="0"/>
              <a:t>62 currencies</a:t>
            </a:r>
          </a:p>
          <a:p>
            <a:pPr lvl="1">
              <a:buSzPct val="100000"/>
            </a:pPr>
            <a:r>
              <a:rPr lang="en-US" sz="2400" dirty="0"/>
              <a:t>53 currencies covered by the BIS Surveys</a:t>
            </a:r>
          </a:p>
          <a:p>
            <a:pPr lvl="1">
              <a:buSzPct val="100000"/>
            </a:pPr>
            <a:r>
              <a:rPr lang="en-US" sz="2400" dirty="0"/>
              <a:t>40 currencies with the highest FX turnover</a:t>
            </a:r>
          </a:p>
          <a:p>
            <a:pPr lvl="1">
              <a:buSzPct val="100000"/>
            </a:pPr>
            <a:r>
              <a:rPr lang="en-GB" sz="2400" dirty="0"/>
              <a:t>10 currencies (“G10”)</a:t>
            </a:r>
            <a:endParaRPr lang="en-US" sz="2400" dirty="0"/>
          </a:p>
          <a:p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446D2-07E5-4928-9173-02D44BA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72F0-B742-4A6D-878C-0927233D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1559-7ECD-455D-B370-42D4EE9F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2286000"/>
            <a:ext cx="9829799" cy="4252914"/>
          </a:xfrm>
        </p:spPr>
        <p:txBody>
          <a:bodyPr>
            <a:normAutofit/>
          </a:bodyPr>
          <a:lstStyle/>
          <a:p>
            <a:r>
              <a:rPr lang="en-GB" dirty="0"/>
              <a:t>First Paper to Study Alternative Explanations for Currency Anomalies</a:t>
            </a:r>
            <a:endParaRPr lang="en-US" dirty="0"/>
          </a:p>
          <a:p>
            <a:r>
              <a:rPr lang="en-GB" dirty="0"/>
              <a:t>No Evidence of Data Snooping in the Currency Literature</a:t>
            </a:r>
          </a:p>
          <a:p>
            <a:r>
              <a:rPr lang="en-GB" dirty="0"/>
              <a:t>No Evidence that Anomaly Profits Are Compensation for Risk</a:t>
            </a:r>
          </a:p>
          <a:p>
            <a:r>
              <a:rPr lang="en-GB" dirty="0"/>
              <a:t>Evidence of Animal Spirits At Work in Currency Markets</a:t>
            </a:r>
          </a:p>
          <a:p>
            <a:r>
              <a:rPr lang="en-GB" dirty="0"/>
              <a:t>Inefficiencies Exist, but Mispricing is Transitory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B232E-F02F-4B33-B8DA-98258A49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4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1905000"/>
          </a:xfrm>
        </p:spPr>
        <p:txBody>
          <a:bodyPr>
            <a:normAutofit/>
          </a:bodyPr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4418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D9AE-AC84-46FC-A109-4B63179C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Returns Contribute Little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B683D-B5FC-4411-848C-D0488182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28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E407ED-90A8-426B-A441-F92702A166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4812" y="1981200"/>
          <a:ext cx="9601200" cy="4191005"/>
        </p:xfrm>
        <a:graphic>
          <a:graphicData uri="http://schemas.openxmlformats.org/drawingml/2006/table">
            <a:tbl>
              <a:tblPr/>
              <a:tblGrid>
                <a:gridCol w="334210">
                  <a:extLst>
                    <a:ext uri="{9D8B030D-6E8A-4147-A177-3AD203B41FA5}">
                      <a16:colId xmlns:a16="http://schemas.microsoft.com/office/drawing/2014/main" val="3410099261"/>
                    </a:ext>
                  </a:extLst>
                </a:gridCol>
                <a:gridCol w="2226327">
                  <a:extLst>
                    <a:ext uri="{9D8B030D-6E8A-4147-A177-3AD203B41FA5}">
                      <a16:colId xmlns:a16="http://schemas.microsoft.com/office/drawing/2014/main" val="3566189239"/>
                    </a:ext>
                  </a:extLst>
                </a:gridCol>
                <a:gridCol w="1109370">
                  <a:extLst>
                    <a:ext uri="{9D8B030D-6E8A-4147-A177-3AD203B41FA5}">
                      <a16:colId xmlns:a16="http://schemas.microsoft.com/office/drawing/2014/main" val="3403708402"/>
                    </a:ext>
                  </a:extLst>
                </a:gridCol>
                <a:gridCol w="1453859">
                  <a:extLst>
                    <a:ext uri="{9D8B030D-6E8A-4147-A177-3AD203B41FA5}">
                      <a16:colId xmlns:a16="http://schemas.microsoft.com/office/drawing/2014/main" val="2508899624"/>
                    </a:ext>
                  </a:extLst>
                </a:gridCol>
                <a:gridCol w="783084">
                  <a:extLst>
                    <a:ext uri="{9D8B030D-6E8A-4147-A177-3AD203B41FA5}">
                      <a16:colId xmlns:a16="http://schemas.microsoft.com/office/drawing/2014/main" val="584959372"/>
                    </a:ext>
                  </a:extLst>
                </a:gridCol>
                <a:gridCol w="348037">
                  <a:extLst>
                    <a:ext uri="{9D8B030D-6E8A-4147-A177-3AD203B41FA5}">
                      <a16:colId xmlns:a16="http://schemas.microsoft.com/office/drawing/2014/main" val="1150202475"/>
                    </a:ext>
                  </a:extLst>
                </a:gridCol>
                <a:gridCol w="1109370">
                  <a:extLst>
                    <a:ext uri="{9D8B030D-6E8A-4147-A177-3AD203B41FA5}">
                      <a16:colId xmlns:a16="http://schemas.microsoft.com/office/drawing/2014/main" val="3573646892"/>
                    </a:ext>
                  </a:extLst>
                </a:gridCol>
                <a:gridCol w="1453859">
                  <a:extLst>
                    <a:ext uri="{9D8B030D-6E8A-4147-A177-3AD203B41FA5}">
                      <a16:colId xmlns:a16="http://schemas.microsoft.com/office/drawing/2014/main" val="3646681728"/>
                    </a:ext>
                  </a:extLst>
                </a:gridCol>
                <a:gridCol w="783084">
                  <a:extLst>
                    <a:ext uri="{9D8B030D-6E8A-4147-A177-3AD203B41FA5}">
                      <a16:colId xmlns:a16="http://schemas.microsoft.com/office/drawing/2014/main" val="527586385"/>
                    </a:ext>
                  </a:extLst>
                </a:gridCol>
              </a:tblGrid>
              <a:tr h="32238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Gross Profits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Net Profits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22197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Monthly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Annualized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t-stat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Monthly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Annualized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t-stat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8654"/>
                  </a:ext>
                </a:extLst>
              </a:tr>
              <a:tr h="322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 Mispricing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73464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All Anomalies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–0.065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–0.775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[–0.52]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–0.298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–3.570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[–2.36]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22263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Trend Following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0.173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2.070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[1.40]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–0.068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–0.814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[–0.55]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599001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Interest Rates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–0.203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–2.440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[–1.29]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–0.411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–4.936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[–2.59]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93170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Fundamentals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0.427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5.124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[2.66]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0.236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2.826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[1.51]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605904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79337"/>
                  </a:ext>
                </a:extLst>
              </a:tr>
              <a:tr h="3223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Extreme Mispricing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864429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All Anomalies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–0.147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–1.759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[–1.13]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–0.384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–4.613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[–2.94]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339311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Trend Following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0.084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1.007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[0.68]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–0.164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–1.968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[–1.32]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6977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Interest Rates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–0.279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–3.350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[–1.91]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–0.501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–6.009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[–3.40]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60052"/>
                  </a:ext>
                </a:extLst>
              </a:tr>
              <a:tr h="32238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Fundamentals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0.186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2.228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[1.28]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–0.017</a:t>
                      </a:r>
                    </a:p>
                  </a:txBody>
                  <a:tcPr marL="4763" marR="27432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–0.202</a:t>
                      </a:r>
                    </a:p>
                  </a:txBody>
                  <a:tcPr marL="4763" marR="457200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[–0.12]</a:t>
                      </a:r>
                    </a:p>
                  </a:txBody>
                  <a:tcPr marL="4763" marR="10001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76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4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Results Compare to Equity Markets?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6958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 Out-of-Sample Effect </a:t>
            </a:r>
          </a:p>
          <a:p>
            <a:pPr lvl="1"/>
            <a:r>
              <a:rPr lang="en-GB" dirty="0"/>
              <a:t>26% decline in Equities (McLean &amp; Pontiff, 2016)</a:t>
            </a:r>
          </a:p>
          <a:p>
            <a:r>
              <a:rPr lang="en-GB" dirty="0"/>
              <a:t>Larger Publication Effect </a:t>
            </a:r>
          </a:p>
          <a:p>
            <a:pPr lvl="1"/>
            <a:r>
              <a:rPr lang="en-GB" dirty="0"/>
              <a:t>58% decline in Equity (McLean &amp; Pontiff, 2016)</a:t>
            </a:r>
          </a:p>
          <a:p>
            <a:r>
              <a:rPr lang="en-GB" dirty="0"/>
              <a:t>Anomaly Profits are of Similar Order of Magnitude</a:t>
            </a:r>
          </a:p>
          <a:p>
            <a:r>
              <a:rPr lang="en-GB" dirty="0"/>
              <a:t>Analysts Incorporate Mispricing Information Quickly</a:t>
            </a:r>
          </a:p>
          <a:p>
            <a:pPr lvl="1"/>
            <a:r>
              <a:rPr lang="en-GB" dirty="0"/>
              <a:t>18 months in Equities (Engelberg et al., 2018)</a:t>
            </a:r>
          </a:p>
          <a:p>
            <a:r>
              <a:rPr lang="en-GB" dirty="0"/>
              <a:t>Mispricing and Analysts’ Forecasts are Both Useful For Return Prediction</a:t>
            </a:r>
          </a:p>
          <a:p>
            <a:pPr lvl="1"/>
            <a:r>
              <a:rPr lang="en-GB" dirty="0"/>
              <a:t>Information in anomalies is orthogonal to analysts’ forecasts in Equities (Engelberg et al., 2018)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362200"/>
            <a:ext cx="10058399" cy="4419600"/>
          </a:xfrm>
        </p:spPr>
        <p:txBody>
          <a:bodyPr>
            <a:normAutofit/>
          </a:bodyPr>
          <a:lstStyle/>
          <a:p>
            <a:r>
              <a:rPr lang="en-US" dirty="0"/>
              <a:t>Investigate Alternative </a:t>
            </a:r>
            <a:r>
              <a:rPr lang="en-GB" dirty="0"/>
              <a:t>Explanations for Profitability of Currency Investment Strategies</a:t>
            </a:r>
          </a:p>
          <a:p>
            <a:endParaRPr lang="en-GB" dirty="0"/>
          </a:p>
          <a:p>
            <a:pPr lvl="1"/>
            <a:r>
              <a:rPr lang="en-GB" sz="2200" dirty="0"/>
              <a:t>Profits in-sample, out-of-sample and after publication</a:t>
            </a:r>
          </a:p>
          <a:p>
            <a:pPr lvl="2">
              <a:spcBef>
                <a:spcPts val="300"/>
              </a:spcBef>
            </a:pPr>
            <a:endParaRPr lang="en-GB" sz="2000" dirty="0"/>
          </a:p>
          <a:p>
            <a:pPr lvl="1">
              <a:spcBef>
                <a:spcPts val="1200"/>
              </a:spcBef>
            </a:pPr>
            <a:r>
              <a:rPr lang="en-GB" sz="2200" dirty="0"/>
              <a:t>Relation between currency strategies and analysts’ forecasts</a:t>
            </a:r>
          </a:p>
          <a:p>
            <a:pPr marL="511175" lvl="2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A359-D067-4A87-A59A-9BADC09A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In-Sample and Post-Publication Anomaly Profits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73F27-AB5B-433F-9545-D8C12B9E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30</a:t>
            </a:fld>
            <a:endParaRPr lang="en-GB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BF268C5-1FF7-4FEB-80DE-8A5614AD57AE}"/>
              </a:ext>
            </a:extLst>
          </p:cNvPr>
          <p:cNvGraphicFramePr/>
          <p:nvPr>
            <p:extLst/>
          </p:nvPr>
        </p:nvGraphicFramePr>
        <p:xfrm>
          <a:off x="3503612" y="1752600"/>
          <a:ext cx="574014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A7C66D-5369-44E9-9CAA-F0BA54C48481}"/>
              </a:ext>
            </a:extLst>
          </p:cNvPr>
          <p:cNvSpPr txBox="1"/>
          <p:nvPr/>
        </p:nvSpPr>
        <p:spPr>
          <a:xfrm>
            <a:off x="1801283" y="34362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Post-Publication</a:t>
            </a:r>
          </a:p>
          <a:p>
            <a:pPr algn="ctr"/>
            <a:r>
              <a:rPr lang="en-US" sz="1600" dirty="0"/>
              <a:t>Profit Difference </a:t>
            </a:r>
          </a:p>
          <a:p>
            <a:pPr algn="ctr"/>
            <a:r>
              <a:rPr lang="en-US" sz="1600" dirty="0"/>
              <a:t>[% per month]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221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In-Sample and Post-Publication </a:t>
            </a:r>
            <a:r>
              <a:rPr lang="en-US" i="1" dirty="0"/>
              <a:t>t</a:t>
            </a:r>
            <a:r>
              <a:rPr lang="en-US" dirty="0"/>
              <a:t>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F3C08E-4CB9-4AE4-B10C-27DF43E2731D}"/>
              </a:ext>
            </a:extLst>
          </p:cNvPr>
          <p:cNvGraphicFramePr/>
          <p:nvPr>
            <p:extLst/>
          </p:nvPr>
        </p:nvGraphicFramePr>
        <p:xfrm>
          <a:off x="3503612" y="1752600"/>
          <a:ext cx="574014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0672F4-E155-415C-B6F4-A9C826C93873}"/>
              </a:ext>
            </a:extLst>
          </p:cNvPr>
          <p:cNvSpPr txBox="1"/>
          <p:nvPr/>
        </p:nvSpPr>
        <p:spPr>
          <a:xfrm>
            <a:off x="1751012" y="33600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Post-Publication</a:t>
            </a:r>
          </a:p>
          <a:p>
            <a:pPr algn="ctr"/>
            <a:r>
              <a:rPr lang="en-US" sz="1600" i="1" dirty="0"/>
              <a:t>t</a:t>
            </a:r>
            <a:r>
              <a:rPr lang="en-US" sz="1600" dirty="0"/>
              <a:t>-statistics Difference </a:t>
            </a:r>
          </a:p>
        </p:txBody>
      </p:sp>
    </p:spTree>
    <p:extLst>
      <p:ext uri="{BB962C8B-B14F-4D97-AF65-F5344CB8AC3E}">
        <p14:creationId xmlns:p14="http://schemas.microsoft.com/office/powerpoint/2010/main" val="40565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3349-91E9-4923-A941-80F4FC9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Pattern for Currency Returns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4193B-E57D-4CAC-A337-5184EEB9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32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2" y="1685052"/>
            <a:ext cx="5597945" cy="51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73BE60-9AC4-4D0A-BF7B-25D427B14495}"/>
              </a:ext>
            </a:extLst>
          </p:cNvPr>
          <p:cNvSpPr/>
          <p:nvPr/>
        </p:nvSpPr>
        <p:spPr>
          <a:xfrm>
            <a:off x="9401490" y="2974397"/>
            <a:ext cx="1767841" cy="3186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33" y="1921748"/>
            <a:ext cx="10123579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Mostly Expected Losses On Currencies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53988" y="-76200"/>
            <a:ext cx="12342813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06"/>
            <a:ext cx="12086568" cy="61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53988" y="-76200"/>
            <a:ext cx="12342813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454"/>
            <a:ext cx="12103879" cy="53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53988" y="-76200"/>
            <a:ext cx="12342813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127"/>
            <a:ext cx="12111830" cy="32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Currencies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1810241"/>
            <a:ext cx="7643400" cy="50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7A44-D3FB-4400-B499-DFFEC455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Find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A60E-8C73-4BDC-8EA0-E3504478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752600"/>
            <a:ext cx="9829799" cy="5105400"/>
          </a:xfrm>
        </p:spPr>
        <p:txBody>
          <a:bodyPr>
            <a:normAutofit/>
          </a:bodyPr>
          <a:lstStyle/>
          <a:p>
            <a:r>
              <a:rPr lang="en-GB" dirty="0"/>
              <a:t>No Evidence of Strategies Reflecting Risk Premia</a:t>
            </a:r>
          </a:p>
          <a:p>
            <a:pPr lvl="1"/>
            <a:r>
              <a:rPr lang="en-GB" dirty="0"/>
              <a:t>Profits decline substantially (disappear) after publication</a:t>
            </a:r>
          </a:p>
          <a:p>
            <a:pPr lvl="1"/>
            <a:r>
              <a:rPr lang="en-GB" dirty="0"/>
              <a:t>Low persistence of currency ranks and strategy performance</a:t>
            </a:r>
          </a:p>
          <a:p>
            <a:r>
              <a:rPr lang="en-GB" dirty="0"/>
              <a:t>No Support for Data Mining</a:t>
            </a:r>
          </a:p>
          <a:p>
            <a:pPr lvl="1"/>
            <a:r>
              <a:rPr lang="en-GB" dirty="0"/>
              <a:t>Profits do not drop in out-of-sample period (before publication)</a:t>
            </a:r>
          </a:p>
          <a:p>
            <a:r>
              <a:rPr lang="en-GB" dirty="0"/>
              <a:t>A Lot of Evidence for Mispricing</a:t>
            </a:r>
          </a:p>
          <a:p>
            <a:pPr lvl="1"/>
            <a:r>
              <a:rPr lang="en-GB" dirty="0"/>
              <a:t>Publication effect greater for larger in-sample profits and lower arbitrage costs</a:t>
            </a:r>
          </a:p>
          <a:p>
            <a:pPr lvl="1"/>
            <a:r>
              <a:rPr lang="en-GB" dirty="0"/>
              <a:t>Analysts expect too low profits, i.e. they make systematic mistakes</a:t>
            </a:r>
          </a:p>
          <a:p>
            <a:pPr lvl="1"/>
            <a:r>
              <a:rPr lang="en-GB" dirty="0"/>
              <a:t>Evidence of smaller mistakes over time and after publication (analysts  learning)</a:t>
            </a:r>
          </a:p>
          <a:p>
            <a:pPr lvl="1"/>
            <a:r>
              <a:rPr lang="en-GB" dirty="0"/>
              <a:t>Analysts incorporate mispricing information with a lag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9A393-971B-4071-A816-6B0C9689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3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843086"/>
            <a:ext cx="9829799" cy="4695828"/>
          </a:xfrm>
        </p:spPr>
        <p:txBody>
          <a:bodyPr>
            <a:normAutofit/>
          </a:bodyPr>
          <a:lstStyle/>
          <a:p>
            <a:r>
              <a:rPr lang="en-GB" dirty="0"/>
              <a:t>H1: Risk</a:t>
            </a:r>
          </a:p>
          <a:p>
            <a:pPr lvl="1"/>
            <a:r>
              <a:rPr lang="en-GB" dirty="0"/>
              <a:t>If Anomaly Profits Reflect Risk Premia, Their Profits Should Not Decline After Publication, and Anomaly Ranks and Profits Should Decay Slowly </a:t>
            </a:r>
            <a:r>
              <a:rPr lang="en-US" dirty="0"/>
              <a:t>(Cochrane, 1999)</a:t>
            </a:r>
            <a:endParaRPr lang="en-GB" dirty="0"/>
          </a:p>
          <a:p>
            <a:r>
              <a:rPr lang="en-GB" dirty="0"/>
              <a:t>H2: Data Mining/Statistical Bias</a:t>
            </a:r>
          </a:p>
          <a:p>
            <a:pPr lvl="1"/>
            <a:r>
              <a:rPr lang="en-GB" dirty="0"/>
              <a:t>If Anomaly Profits Are the Result of Data Mining, They Should Not Exist in Out-of-Sample Periods (Before Publication)</a:t>
            </a:r>
            <a:r>
              <a:rPr lang="en-US" dirty="0"/>
              <a:t> (McLean and Pontiff, 2016; Fama, 1991)</a:t>
            </a:r>
            <a:endParaRPr lang="en-GB" dirty="0"/>
          </a:p>
          <a:p>
            <a:r>
              <a:rPr lang="en-GB" dirty="0"/>
              <a:t>H3: Mispricing</a:t>
            </a:r>
          </a:p>
          <a:p>
            <a:pPr lvl="1"/>
            <a:r>
              <a:rPr lang="en-GB" dirty="0"/>
              <a:t>If Anomaly Profits Reflect Market Inefficiencies, They Should Decline After Publication, and the Decline Should be Greater for Anomalies with Larger In-Sample Profits and Lower Arbitrage Costs </a:t>
            </a:r>
            <a:r>
              <a:rPr lang="en-US" dirty="0"/>
              <a:t>(McLean and Pontiff, 2016; Chordia et al., 2014).</a:t>
            </a:r>
            <a:endParaRPr lang="en-GB" dirty="0"/>
          </a:p>
          <a:p>
            <a:pPr lvl="1"/>
            <a:r>
              <a:rPr lang="en-GB" dirty="0"/>
              <a:t>If Mispricing is the Result of Investor </a:t>
            </a:r>
            <a:r>
              <a:rPr lang="en-US" dirty="0"/>
              <a:t>Behavior</a:t>
            </a:r>
            <a:r>
              <a:rPr lang="en-GB" dirty="0"/>
              <a:t>, It Should be Related to Their Biases About Exchange Rate Movements </a:t>
            </a:r>
            <a:r>
              <a:rPr lang="en-US" dirty="0"/>
              <a:t>(Engelberg et al., 2017)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B802-E260-4E16-916C-F8D0C695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Anomalies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D0AB9-18B9-4E11-8F4A-E64E6BB02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52600"/>
            <a:ext cx="9829799" cy="50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Currency Trading Strategies</a:t>
            </a:r>
          </a:p>
          <a:p>
            <a:pPr lvl="1"/>
            <a:r>
              <a:rPr lang="en-GB" dirty="0"/>
              <a:t>All currency anomalies that can be constructed without proprietary data</a:t>
            </a:r>
          </a:p>
          <a:p>
            <a:pPr lvl="1"/>
            <a:r>
              <a:rPr lang="en-GB" dirty="0"/>
              <a:t>Real-time data to avoid look-ahead bias</a:t>
            </a:r>
            <a:endParaRPr lang="en-US" dirty="0"/>
          </a:p>
          <a:p>
            <a:pPr lvl="1"/>
            <a:r>
              <a:rPr lang="en-US" dirty="0"/>
              <a:t>Bid/ask spreads to account for transactions costs</a:t>
            </a:r>
          </a:p>
          <a:p>
            <a:r>
              <a:rPr lang="en-GB" dirty="0"/>
              <a:t>Anomaly Profits</a:t>
            </a:r>
          </a:p>
          <a:p>
            <a:pPr lvl="1"/>
            <a:r>
              <a:rPr lang="en-GB" dirty="0"/>
              <a:t>Quintile spreads of equally-weighted averages of currency excess returns</a:t>
            </a:r>
          </a:p>
          <a:p>
            <a:pPr lvl="1"/>
            <a:r>
              <a:rPr lang="en-GB" dirty="0"/>
              <a:t>Individual anomalies and anomaly families</a:t>
            </a:r>
          </a:p>
          <a:p>
            <a:pPr lvl="2"/>
            <a:r>
              <a:rPr lang="en-GB" sz="2000" dirty="0"/>
              <a:t>Trend Following: 1, 3 and 12 month momentum</a:t>
            </a:r>
          </a:p>
          <a:p>
            <a:pPr lvl="2"/>
            <a:r>
              <a:rPr lang="en-GB" sz="2000" dirty="0"/>
              <a:t>Interest Rates: carry trade, dollar carry trade, dollar exposure, term spread</a:t>
            </a:r>
          </a:p>
          <a:p>
            <a:pPr lvl="2"/>
            <a:r>
              <a:rPr lang="en-GB" sz="2000" dirty="0"/>
              <a:t>Fundamentals: currency value, OG and Taylor Rule</a:t>
            </a:r>
          </a:p>
          <a:p>
            <a:pPr lvl="1"/>
            <a:r>
              <a:rPr lang="en-GB" dirty="0"/>
              <a:t>Aggregate measures of currency anomalies</a:t>
            </a:r>
          </a:p>
          <a:p>
            <a:pPr lvl="2"/>
            <a:r>
              <a:rPr lang="en-GB" sz="2000" dirty="0"/>
              <a:t>Average Mispricing</a:t>
            </a:r>
          </a:p>
          <a:p>
            <a:pPr lvl="2"/>
            <a:r>
              <a:rPr lang="en-GB" sz="2000" dirty="0"/>
              <a:t>Extreme Mispricing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9E713-C99B-4B4B-9BDF-D638E274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2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828800"/>
            <a:ext cx="9829799" cy="4572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Sample</a:t>
            </a:r>
          </a:p>
          <a:p>
            <a:pPr lvl="1"/>
            <a:r>
              <a:rPr lang="en-GB" dirty="0"/>
              <a:t>Currencies from 76 countries</a:t>
            </a:r>
            <a:endParaRPr lang="en-US" dirty="0"/>
          </a:p>
          <a:p>
            <a:r>
              <a:rPr lang="en-GB" dirty="0"/>
              <a:t>Sample Period</a:t>
            </a:r>
          </a:p>
          <a:p>
            <a:pPr lvl="1"/>
            <a:r>
              <a:rPr lang="en-US" dirty="0"/>
              <a:t>January 1971 - June 2018</a:t>
            </a:r>
          </a:p>
          <a:p>
            <a:pPr lvl="1"/>
            <a:r>
              <a:rPr lang="en-US" dirty="0"/>
              <a:t>570 months</a:t>
            </a:r>
          </a:p>
          <a:p>
            <a:r>
              <a:rPr lang="en-GB" dirty="0"/>
              <a:t>Data Sources</a:t>
            </a:r>
          </a:p>
          <a:p>
            <a:pPr lvl="1"/>
            <a:r>
              <a:rPr lang="en-GB" dirty="0"/>
              <a:t>Mid quotes and bid/ask spreads of spot and forward exchange rates (relative to U.S. Dollar) from DataStream</a:t>
            </a:r>
          </a:p>
          <a:p>
            <a:pPr lvl="1"/>
            <a:r>
              <a:rPr lang="en-GB" dirty="0"/>
              <a:t>Short-term interest rates (interbank or Treasury Bill rates), and long-term interest rates (ten-year or five-year government bond yields) from Datastream</a:t>
            </a:r>
          </a:p>
          <a:p>
            <a:pPr lvl="1"/>
            <a:r>
              <a:rPr lang="en-GB" dirty="0"/>
              <a:t>Real-time inflation and industrial production from OECD</a:t>
            </a:r>
          </a:p>
          <a:p>
            <a:pPr lvl="1"/>
            <a:r>
              <a:rPr lang="en-GB" dirty="0"/>
              <a:t>One-month ahead exchange rate forecasts from Consensus Economics (1989-2018)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Anomaly Profits In-Sample/Out-of-Sample and Post-Publication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16709" y="4267200"/>
            <a:ext cx="97536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82185" y="3862812"/>
            <a:ext cx="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28012" y="3862812"/>
            <a:ext cx="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1584" y="3216481"/>
            <a:ext cx="2541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/>
              <a:t>In-Sample Period </a:t>
            </a:r>
            <a:br>
              <a:rPr lang="en-GB" sz="2200" b="1" dirty="0"/>
            </a:br>
            <a:r>
              <a:rPr lang="en-GB" sz="2200" b="1" dirty="0"/>
              <a:t>of Academic Study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18982" y="3210445"/>
            <a:ext cx="2325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/>
              <a:t>Post-Publication</a:t>
            </a:r>
            <a:br>
              <a:rPr lang="en-GB" sz="2200" b="1" dirty="0"/>
            </a:br>
            <a:r>
              <a:rPr lang="en-GB" sz="2200" b="1" dirty="0"/>
              <a:t>Period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93509" y="3210445"/>
            <a:ext cx="2107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/>
              <a:t>Out-of-Sample </a:t>
            </a:r>
            <a:br>
              <a:rPr lang="en-GB" sz="2200" b="1" dirty="0"/>
            </a:br>
            <a:r>
              <a:rPr lang="en-GB" sz="2200" b="1" dirty="0"/>
              <a:t>Period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7847" y="4420048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471 months</a:t>
            </a:r>
          </a:p>
          <a:p>
            <a:pPr algn="ctr"/>
            <a:r>
              <a:rPr lang="en-GB" dirty="0"/>
              <a:t>55 bp/month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77635" y="4425540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11 months</a:t>
            </a:r>
          </a:p>
          <a:p>
            <a:pPr algn="ctr"/>
            <a:r>
              <a:rPr lang="en-GB" dirty="0"/>
              <a:t>80 bp/month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77834" y="4420048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88 months</a:t>
            </a:r>
          </a:p>
          <a:p>
            <a:pPr algn="ctr"/>
            <a:r>
              <a:rPr lang="en-GB" dirty="0"/>
              <a:t>14 bp/month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B6D839-2F4E-4EAC-A960-4B71803B9E4E}"/>
              </a:ext>
            </a:extLst>
          </p:cNvPr>
          <p:cNvSpPr/>
          <p:nvPr/>
        </p:nvSpPr>
        <p:spPr>
          <a:xfrm>
            <a:off x="6954542" y="3211624"/>
            <a:ext cx="2834640" cy="73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45A0A-3037-4A5B-B0D8-F3BD62D6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Post-Publication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8B38-39A7-42A4-A804-8E0CA98B3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297" y="5334000"/>
            <a:ext cx="9829799" cy="11216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nn-NO" sz="2200" dirty="0"/>
              <a:t>No support for data mining</a:t>
            </a:r>
            <a:r>
              <a:rPr lang="en-US" sz="2200" dirty="0"/>
              <a:t> : insignificant post-sample (</a:t>
            </a:r>
            <a:r>
              <a:rPr lang="en-US" sz="2200" dirty="0" err="1"/>
              <a:t>Hyp</a:t>
            </a:r>
            <a:r>
              <a:rPr lang="en-US" sz="2200" dirty="0"/>
              <a:t> 2) 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ym typeface="Wingdings" panose="05000000000000000000" pitchFamily="2" charset="2"/>
              </a:rPr>
              <a:t>Consistent with mispricing, but not risk (</a:t>
            </a:r>
            <a:r>
              <a:rPr lang="en-US" sz="2200" dirty="0" err="1">
                <a:sym typeface="Wingdings" panose="05000000000000000000" pitchFamily="2" charset="2"/>
              </a:rPr>
              <a:t>Hyp</a:t>
            </a:r>
            <a:r>
              <a:rPr lang="en-US" sz="2200" dirty="0">
                <a:sym typeface="Wingdings" panose="05000000000000000000" pitchFamily="2" charset="2"/>
              </a:rPr>
              <a:t> 1 and </a:t>
            </a:r>
            <a:r>
              <a:rPr lang="en-US" sz="2200" dirty="0" err="1">
                <a:sym typeface="Wingdings" panose="05000000000000000000" pitchFamily="2" charset="2"/>
              </a:rPr>
              <a:t>Hyp</a:t>
            </a:r>
            <a:r>
              <a:rPr lang="en-US" sz="2200" dirty="0">
                <a:sym typeface="Wingdings" panose="05000000000000000000" pitchFamily="2" charset="2"/>
              </a:rPr>
              <a:t> 3) 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sym typeface="Wingdings" panose="05000000000000000000" pitchFamily="2" charset="2"/>
              </a:rPr>
              <a:t>Gross profits disappear after publication! (see p-value on test null)  </a:t>
            </a: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76C05-88E0-499A-89DB-480C729A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D8265A-D3BB-4BA9-8746-BFAF97E6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72203"/>
              </p:ext>
            </p:extLst>
          </p:nvPr>
        </p:nvGraphicFramePr>
        <p:xfrm>
          <a:off x="2894012" y="2133600"/>
          <a:ext cx="7054260" cy="2798399"/>
        </p:xfrm>
        <a:graphic>
          <a:graphicData uri="http://schemas.openxmlformats.org/drawingml/2006/table">
            <a:tbl>
              <a:tblPr/>
              <a:tblGrid>
                <a:gridCol w="3908754">
                  <a:extLst>
                    <a:ext uri="{9D8B030D-6E8A-4147-A177-3AD203B41FA5}">
                      <a16:colId xmlns:a16="http://schemas.microsoft.com/office/drawing/2014/main" val="90558832"/>
                    </a:ext>
                  </a:extLst>
                </a:gridCol>
                <a:gridCol w="1410852">
                  <a:extLst>
                    <a:ext uri="{9D8B030D-6E8A-4147-A177-3AD203B41FA5}">
                      <a16:colId xmlns:a16="http://schemas.microsoft.com/office/drawing/2014/main" val="3986253400"/>
                    </a:ext>
                  </a:extLst>
                </a:gridCol>
                <a:gridCol w="323802">
                  <a:extLst>
                    <a:ext uri="{9D8B030D-6E8A-4147-A177-3AD203B41FA5}">
                      <a16:colId xmlns:a16="http://schemas.microsoft.com/office/drawing/2014/main" val="2235991418"/>
                    </a:ext>
                  </a:extLst>
                </a:gridCol>
                <a:gridCol w="1410852">
                  <a:extLst>
                    <a:ext uri="{9D8B030D-6E8A-4147-A177-3AD203B41FA5}">
                      <a16:colId xmlns:a16="http://schemas.microsoft.com/office/drawing/2014/main" val="4227341587"/>
                    </a:ext>
                  </a:extLst>
                </a:gridCol>
              </a:tblGrid>
              <a:tr h="35711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Gross Profits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Net Profits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207299"/>
                  </a:ext>
                </a:extLst>
              </a:tr>
              <a:tr h="34736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Post-Sample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0.204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0.289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61401"/>
                  </a:ext>
                </a:extLst>
              </a:tr>
              <a:tr h="347362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(0.249)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(0.249)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39872"/>
                  </a:ext>
                </a:extLst>
              </a:tr>
              <a:tr h="34736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Post-Publication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–0.413***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–0.370***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111339"/>
                  </a:ext>
                </a:extLst>
              </a:tr>
              <a:tr h="347362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(0.122)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(0.122)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052193"/>
                  </a:ext>
                </a:extLst>
              </a:tr>
              <a:tr h="347362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314642"/>
                  </a:ext>
                </a:extLst>
              </a:tr>
              <a:tr h="7044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Null: Post-Publication = –1 x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Average Anomaly In-Sample Profits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0.238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0.068</a:t>
                      </a:r>
                    </a:p>
                  </a:txBody>
                  <a:tcPr marL="8674" marR="8674" marT="86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0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7654</TotalTime>
  <Words>2271</Words>
  <Application>Microsoft Office PowerPoint</Application>
  <PresentationFormat>Custom</PresentationFormat>
  <Paragraphs>530</Paragraphs>
  <Slides>37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Cambria</vt:lpstr>
      <vt:lpstr>Garamond</vt:lpstr>
      <vt:lpstr>Currency Symbols 16x9</vt:lpstr>
      <vt:lpstr>Currency Anomalies</vt:lpstr>
      <vt:lpstr>Motivation</vt:lpstr>
      <vt:lpstr>What We Do</vt:lpstr>
      <vt:lpstr>What We Find</vt:lpstr>
      <vt:lpstr>Hypotheses</vt:lpstr>
      <vt:lpstr>Currency Anomalies</vt:lpstr>
      <vt:lpstr>Sample and Data</vt:lpstr>
      <vt:lpstr>Anomaly Profits In-Sample/Out-of-Sample and Post-Publication</vt:lpstr>
      <vt:lpstr>Post-Publication Results</vt:lpstr>
      <vt:lpstr>In-Sample and Post-Publication Anomaly Profits</vt:lpstr>
      <vt:lpstr>Secular Decline in Anomaly Profits?</vt:lpstr>
      <vt:lpstr>Costly Arbitrage</vt:lpstr>
      <vt:lpstr>Costly Arbitrage</vt:lpstr>
      <vt:lpstr>Publication Effects</vt:lpstr>
      <vt:lpstr>Analysts and Currency Anomalies</vt:lpstr>
      <vt:lpstr>Currency Anomalies are Profitable</vt:lpstr>
      <vt:lpstr>Decay of Mispricing Profits</vt:lpstr>
      <vt:lpstr>Mispricing and Analysts’ Forecasts</vt:lpstr>
      <vt:lpstr>Analysts’ Expectations at Odds with Anomalies</vt:lpstr>
      <vt:lpstr>At Odds To Different Degrees</vt:lpstr>
      <vt:lpstr>Mispricing Predicts Mistakes</vt:lpstr>
      <vt:lpstr>Some Evidence of Learning</vt:lpstr>
      <vt:lpstr>Publication is a Source of Learning</vt:lpstr>
      <vt:lpstr>Analysts Incorporate Missed Information from Anomalies Quickly</vt:lpstr>
      <vt:lpstr>Robustness Tests</vt:lpstr>
      <vt:lpstr>Conclusion</vt:lpstr>
      <vt:lpstr>Appendix</vt:lpstr>
      <vt:lpstr>Currency Returns Contribute Little</vt:lpstr>
      <vt:lpstr>How Do Results Compare to Equity Markets?</vt:lpstr>
      <vt:lpstr>In-Sample and Post-Publication Anomaly Profits</vt:lpstr>
      <vt:lpstr>In-Sample and Post-Publication t-Statistics</vt:lpstr>
      <vt:lpstr>Same Pattern for Currency Returns</vt:lpstr>
      <vt:lpstr>Mostly Expected Losses On Currencies</vt:lpstr>
      <vt:lpstr>PowerPoint Presentation</vt:lpstr>
      <vt:lpstr>PowerPoint Presentation</vt:lpstr>
      <vt:lpstr>PowerPoint Presentation</vt:lpstr>
      <vt:lpstr>Number of Currencies</vt:lpstr>
    </vt:vector>
  </TitlesOfParts>
  <Company>WBS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Bartram, Sohnke</dc:creator>
  <cp:lastModifiedBy>Garratt, Anthony</cp:lastModifiedBy>
  <cp:revision>759</cp:revision>
  <cp:lastPrinted>2019-02-26T07:37:44Z</cp:lastPrinted>
  <dcterms:created xsi:type="dcterms:W3CDTF">2018-02-06T18:14:02Z</dcterms:created>
  <dcterms:modified xsi:type="dcterms:W3CDTF">2019-03-19T06:54:22Z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