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7" r:id="rId2"/>
    <p:sldMasterId id="2147483703" r:id="rId3"/>
    <p:sldMasterId id="2147483729" r:id="rId4"/>
    <p:sldMasterId id="2147483755" r:id="rId5"/>
  </p:sldMasterIdLst>
  <p:notesMasterIdLst>
    <p:notesMasterId r:id="rId14"/>
  </p:notesMasterIdLst>
  <p:handoutMasterIdLst>
    <p:handoutMasterId r:id="rId15"/>
  </p:handoutMasterIdLst>
  <p:sldIdLst>
    <p:sldId id="346" r:id="rId6"/>
    <p:sldId id="535" r:id="rId7"/>
    <p:sldId id="516" r:id="rId8"/>
    <p:sldId id="545" r:id="rId9"/>
    <p:sldId id="544" r:id="rId10"/>
    <p:sldId id="548" r:id="rId11"/>
    <p:sldId id="549" r:id="rId12"/>
    <p:sldId id="546" r:id="rId13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ran Gilles" initials="BG" lastIdx="1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995"/>
    <a:srgbClr val="7F7F7F"/>
    <a:srgbClr val="007A9B"/>
    <a:srgbClr val="B72270"/>
    <a:srgbClr val="339966"/>
    <a:srgbClr val="E2006A"/>
    <a:srgbClr val="FF8DC3"/>
    <a:srgbClr val="FF5050"/>
    <a:srgbClr val="65BDFF"/>
    <a:srgbClr val="5D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01" autoAdjust="0"/>
    <p:restoredTop sz="97486" autoAdjust="0"/>
  </p:normalViewPr>
  <p:slideViewPr>
    <p:cSldViewPr snapToGrid="0" snapToObjects="1">
      <p:cViewPr varScale="1">
        <p:scale>
          <a:sx n="71" d="100"/>
          <a:sy n="71" d="100"/>
        </p:scale>
        <p:origin x="5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6418" y="4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b.net\shareparis\Home42\izartch\desktop\2019%2003%2018%20Intervention%20Risks%20forum\mvm_series_mensuelles%20(3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b.net\shareparis\Home42\izartch\desktop\Donn&#233;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b.net\shareparis\Home42\izartch\desktop\Donn&#233;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artch\AppData\Local\Microsoft\Windows\INetCache\Content.Outlook\S91SXY81\FFA%202018-07-04%20placements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b.net\shareparis\Home42\izartch\desktop\Donn&#233;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203122603028599"/>
          <c:w val="0.89644200335916902"/>
          <c:h val="0.483761985950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F7-48F0-812B-03410A480D5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F7-48F0-812B-03410A480D5A}"/>
              </c:ext>
            </c:extLst>
          </c:dPt>
          <c:dLbls>
            <c:dLbl>
              <c:idx val="0"/>
              <c:layout>
                <c:manualLayout>
                  <c:x val="3.0100743562634499E-3"/>
                  <c:y val="-0.13734308352225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F7-48F0-812B-03410A480D5A}"/>
                </c:ext>
              </c:extLst>
            </c:dLbl>
            <c:dLbl>
              <c:idx val="1"/>
              <c:layout>
                <c:manualLayout>
                  <c:x val="8.5352457604690093E-3"/>
                  <c:y val="-0.263482823925266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7-48F0-812B-03410A480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Feuil1!$B$2:$B$3</c:f>
              <c:numCache>
                <c:formatCode>0.0%</c:formatCode>
                <c:ptCount val="2"/>
                <c:pt idx="0">
                  <c:v>2.8000000000000001E-2</c:v>
                </c:pt>
                <c:pt idx="1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F7-48F0-812B-03410A480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905152"/>
        <c:axId val="123906688"/>
      </c:barChart>
      <c:catAx>
        <c:axId val="12390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906688"/>
        <c:crosses val="autoZero"/>
        <c:auto val="1"/>
        <c:lblAlgn val="ctr"/>
        <c:lblOffset val="0"/>
        <c:noMultiLvlLbl val="0"/>
      </c:catAx>
      <c:valAx>
        <c:axId val="12390668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39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Séries!$X$204</c:f>
              <c:strCache>
                <c:ptCount val="1"/>
                <c:pt idx="0">
                  <c:v>Net collection Euro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Séries!$W$205:$W$288</c:f>
              <c:numCache>
                <c:formatCode>[$-40C]mmmmm\-yy;@</c:formatCode>
                <c:ptCount val="84"/>
                <c:pt idx="0">
                  <c:v>40940</c:v>
                </c:pt>
                <c:pt idx="1">
                  <c:v>40969</c:v>
                </c:pt>
                <c:pt idx="2">
                  <c:v>41000</c:v>
                </c:pt>
                <c:pt idx="3">
                  <c:v>41030</c:v>
                </c:pt>
                <c:pt idx="4">
                  <c:v>41061</c:v>
                </c:pt>
                <c:pt idx="5">
                  <c:v>41091</c:v>
                </c:pt>
                <c:pt idx="6">
                  <c:v>41122</c:v>
                </c:pt>
                <c:pt idx="7">
                  <c:v>41153</c:v>
                </c:pt>
                <c:pt idx="8">
                  <c:v>41183</c:v>
                </c:pt>
                <c:pt idx="9">
                  <c:v>41214</c:v>
                </c:pt>
                <c:pt idx="10">
                  <c:v>41244</c:v>
                </c:pt>
                <c:pt idx="11">
                  <c:v>41275</c:v>
                </c:pt>
                <c:pt idx="12">
                  <c:v>41306</c:v>
                </c:pt>
                <c:pt idx="13">
                  <c:v>41334</c:v>
                </c:pt>
                <c:pt idx="14">
                  <c:v>41365</c:v>
                </c:pt>
                <c:pt idx="15">
                  <c:v>41395</c:v>
                </c:pt>
                <c:pt idx="16">
                  <c:v>41426</c:v>
                </c:pt>
                <c:pt idx="17">
                  <c:v>41456</c:v>
                </c:pt>
                <c:pt idx="18">
                  <c:v>41487</c:v>
                </c:pt>
                <c:pt idx="19">
                  <c:v>41518</c:v>
                </c:pt>
                <c:pt idx="20">
                  <c:v>41548</c:v>
                </c:pt>
                <c:pt idx="21">
                  <c:v>41579</c:v>
                </c:pt>
                <c:pt idx="22">
                  <c:v>41609</c:v>
                </c:pt>
                <c:pt idx="23">
                  <c:v>41640</c:v>
                </c:pt>
                <c:pt idx="24">
                  <c:v>41671</c:v>
                </c:pt>
                <c:pt idx="25">
                  <c:v>41699</c:v>
                </c:pt>
                <c:pt idx="26">
                  <c:v>41730</c:v>
                </c:pt>
                <c:pt idx="27">
                  <c:v>41760</c:v>
                </c:pt>
                <c:pt idx="28">
                  <c:v>41791</c:v>
                </c:pt>
                <c:pt idx="29">
                  <c:v>41821</c:v>
                </c:pt>
                <c:pt idx="30">
                  <c:v>41852</c:v>
                </c:pt>
                <c:pt idx="31">
                  <c:v>41883</c:v>
                </c:pt>
                <c:pt idx="32">
                  <c:v>41913</c:v>
                </c:pt>
                <c:pt idx="33">
                  <c:v>41944</c:v>
                </c:pt>
                <c:pt idx="34">
                  <c:v>41974</c:v>
                </c:pt>
                <c:pt idx="35">
                  <c:v>42005</c:v>
                </c:pt>
                <c:pt idx="36">
                  <c:v>42036</c:v>
                </c:pt>
                <c:pt idx="37">
                  <c:v>42064</c:v>
                </c:pt>
                <c:pt idx="38">
                  <c:v>42095</c:v>
                </c:pt>
                <c:pt idx="39">
                  <c:v>42125</c:v>
                </c:pt>
                <c:pt idx="40">
                  <c:v>42156</c:v>
                </c:pt>
                <c:pt idx="41">
                  <c:v>42186</c:v>
                </c:pt>
                <c:pt idx="42">
                  <c:v>42217</c:v>
                </c:pt>
                <c:pt idx="43">
                  <c:v>42248</c:v>
                </c:pt>
                <c:pt idx="44">
                  <c:v>42278</c:v>
                </c:pt>
                <c:pt idx="45">
                  <c:v>42309</c:v>
                </c:pt>
                <c:pt idx="46">
                  <c:v>42339</c:v>
                </c:pt>
                <c:pt idx="47">
                  <c:v>42370</c:v>
                </c:pt>
                <c:pt idx="48">
                  <c:v>42401</c:v>
                </c:pt>
                <c:pt idx="49">
                  <c:v>42430</c:v>
                </c:pt>
                <c:pt idx="50">
                  <c:v>42461</c:v>
                </c:pt>
                <c:pt idx="51">
                  <c:v>42491</c:v>
                </c:pt>
                <c:pt idx="52">
                  <c:v>42522</c:v>
                </c:pt>
                <c:pt idx="53">
                  <c:v>42552</c:v>
                </c:pt>
                <c:pt idx="54">
                  <c:v>42583</c:v>
                </c:pt>
                <c:pt idx="55">
                  <c:v>42614</c:v>
                </c:pt>
                <c:pt idx="56">
                  <c:v>42644</c:v>
                </c:pt>
                <c:pt idx="57">
                  <c:v>42675</c:v>
                </c:pt>
                <c:pt idx="58">
                  <c:v>42705</c:v>
                </c:pt>
                <c:pt idx="59">
                  <c:v>42736</c:v>
                </c:pt>
                <c:pt idx="60">
                  <c:v>42767</c:v>
                </c:pt>
                <c:pt idx="61">
                  <c:v>42795</c:v>
                </c:pt>
                <c:pt idx="62">
                  <c:v>42826</c:v>
                </c:pt>
                <c:pt idx="63">
                  <c:v>42856</c:v>
                </c:pt>
                <c:pt idx="64">
                  <c:v>42887</c:v>
                </c:pt>
                <c:pt idx="65">
                  <c:v>42917</c:v>
                </c:pt>
                <c:pt idx="66">
                  <c:v>42948</c:v>
                </c:pt>
                <c:pt idx="67">
                  <c:v>42979</c:v>
                </c:pt>
                <c:pt idx="68">
                  <c:v>43009</c:v>
                </c:pt>
                <c:pt idx="69">
                  <c:v>43040</c:v>
                </c:pt>
                <c:pt idx="70">
                  <c:v>43070</c:v>
                </c:pt>
                <c:pt idx="71">
                  <c:v>43101</c:v>
                </c:pt>
                <c:pt idx="72">
                  <c:v>43132</c:v>
                </c:pt>
                <c:pt idx="73">
                  <c:v>43160</c:v>
                </c:pt>
                <c:pt idx="74">
                  <c:v>43191</c:v>
                </c:pt>
                <c:pt idx="75">
                  <c:v>43221</c:v>
                </c:pt>
                <c:pt idx="76">
                  <c:v>43252</c:v>
                </c:pt>
                <c:pt idx="77">
                  <c:v>43282</c:v>
                </c:pt>
                <c:pt idx="78">
                  <c:v>43313</c:v>
                </c:pt>
                <c:pt idx="79">
                  <c:v>43344</c:v>
                </c:pt>
                <c:pt idx="80">
                  <c:v>43374</c:v>
                </c:pt>
                <c:pt idx="81">
                  <c:v>43405</c:v>
                </c:pt>
                <c:pt idx="82">
                  <c:v>43435</c:v>
                </c:pt>
                <c:pt idx="83">
                  <c:v>43466</c:v>
                </c:pt>
              </c:numCache>
            </c:numRef>
          </c:cat>
          <c:val>
            <c:numRef>
              <c:f>Séries!$X$205:$X$288</c:f>
              <c:numCache>
                <c:formatCode>_-* #,##0\ _€_-;\-* #,##0\ _€_-;_-* "-"??\ _€_-;_-@_-</c:formatCode>
                <c:ptCount val="84"/>
                <c:pt idx="0">
                  <c:v>147</c:v>
                </c:pt>
                <c:pt idx="1">
                  <c:v>-1142</c:v>
                </c:pt>
                <c:pt idx="2">
                  <c:v>-298</c:v>
                </c:pt>
                <c:pt idx="3">
                  <c:v>-1311</c:v>
                </c:pt>
                <c:pt idx="4">
                  <c:v>-1368</c:v>
                </c:pt>
                <c:pt idx="5">
                  <c:v>230</c:v>
                </c:pt>
                <c:pt idx="6">
                  <c:v>-756</c:v>
                </c:pt>
                <c:pt idx="7">
                  <c:v>-378</c:v>
                </c:pt>
                <c:pt idx="8">
                  <c:v>1491</c:v>
                </c:pt>
                <c:pt idx="9">
                  <c:v>-236</c:v>
                </c:pt>
                <c:pt idx="10">
                  <c:v>-463</c:v>
                </c:pt>
                <c:pt idx="11">
                  <c:v>3048</c:v>
                </c:pt>
                <c:pt idx="12">
                  <c:v>1916</c:v>
                </c:pt>
                <c:pt idx="13">
                  <c:v>220</c:v>
                </c:pt>
                <c:pt idx="14">
                  <c:v>1038</c:v>
                </c:pt>
                <c:pt idx="15">
                  <c:v>-77</c:v>
                </c:pt>
                <c:pt idx="16">
                  <c:v>-368</c:v>
                </c:pt>
                <c:pt idx="17">
                  <c:v>1743</c:v>
                </c:pt>
                <c:pt idx="18">
                  <c:v>258</c:v>
                </c:pt>
                <c:pt idx="19">
                  <c:v>258</c:v>
                </c:pt>
                <c:pt idx="20">
                  <c:v>-155</c:v>
                </c:pt>
                <c:pt idx="21">
                  <c:v>489</c:v>
                </c:pt>
                <c:pt idx="22">
                  <c:v>-854</c:v>
                </c:pt>
                <c:pt idx="23">
                  <c:v>977</c:v>
                </c:pt>
                <c:pt idx="24">
                  <c:v>1861</c:v>
                </c:pt>
                <c:pt idx="25">
                  <c:v>1390</c:v>
                </c:pt>
                <c:pt idx="26">
                  <c:v>1257</c:v>
                </c:pt>
                <c:pt idx="27">
                  <c:v>461</c:v>
                </c:pt>
                <c:pt idx="28">
                  <c:v>953</c:v>
                </c:pt>
                <c:pt idx="29">
                  <c:v>1811</c:v>
                </c:pt>
                <c:pt idx="30">
                  <c:v>1847</c:v>
                </c:pt>
                <c:pt idx="31">
                  <c:v>531</c:v>
                </c:pt>
                <c:pt idx="32">
                  <c:v>1889</c:v>
                </c:pt>
                <c:pt idx="33">
                  <c:v>968</c:v>
                </c:pt>
                <c:pt idx="34">
                  <c:v>1067</c:v>
                </c:pt>
                <c:pt idx="35">
                  <c:v>1251</c:v>
                </c:pt>
                <c:pt idx="36">
                  <c:v>955</c:v>
                </c:pt>
                <c:pt idx="37">
                  <c:v>340</c:v>
                </c:pt>
                <c:pt idx="38">
                  <c:v>923</c:v>
                </c:pt>
                <c:pt idx="39">
                  <c:v>455</c:v>
                </c:pt>
                <c:pt idx="40">
                  <c:v>-8</c:v>
                </c:pt>
                <c:pt idx="41">
                  <c:v>1017</c:v>
                </c:pt>
                <c:pt idx="42">
                  <c:v>1388</c:v>
                </c:pt>
                <c:pt idx="43">
                  <c:v>-505</c:v>
                </c:pt>
                <c:pt idx="44">
                  <c:v>1195</c:v>
                </c:pt>
                <c:pt idx="45">
                  <c:v>1189</c:v>
                </c:pt>
                <c:pt idx="46">
                  <c:v>1000</c:v>
                </c:pt>
                <c:pt idx="47">
                  <c:v>1607</c:v>
                </c:pt>
                <c:pt idx="48">
                  <c:v>1313</c:v>
                </c:pt>
                <c:pt idx="49">
                  <c:v>678</c:v>
                </c:pt>
                <c:pt idx="50">
                  <c:v>510</c:v>
                </c:pt>
                <c:pt idx="51">
                  <c:v>554</c:v>
                </c:pt>
                <c:pt idx="52">
                  <c:v>-119</c:v>
                </c:pt>
                <c:pt idx="53">
                  <c:v>1204</c:v>
                </c:pt>
                <c:pt idx="54">
                  <c:v>412</c:v>
                </c:pt>
                <c:pt idx="55">
                  <c:v>-1352</c:v>
                </c:pt>
                <c:pt idx="56">
                  <c:v>-749</c:v>
                </c:pt>
                <c:pt idx="57">
                  <c:v>-1219</c:v>
                </c:pt>
                <c:pt idx="58">
                  <c:v>-639</c:v>
                </c:pt>
                <c:pt idx="59">
                  <c:v>-998</c:v>
                </c:pt>
                <c:pt idx="60">
                  <c:v>-1473</c:v>
                </c:pt>
                <c:pt idx="61">
                  <c:v>-1995</c:v>
                </c:pt>
                <c:pt idx="62">
                  <c:v>-1211</c:v>
                </c:pt>
                <c:pt idx="63">
                  <c:v>-1629</c:v>
                </c:pt>
                <c:pt idx="64">
                  <c:v>-1716</c:v>
                </c:pt>
                <c:pt idx="65">
                  <c:v>646</c:v>
                </c:pt>
                <c:pt idx="66">
                  <c:v>-705</c:v>
                </c:pt>
                <c:pt idx="67">
                  <c:v>-1195</c:v>
                </c:pt>
                <c:pt idx="68">
                  <c:v>-94</c:v>
                </c:pt>
                <c:pt idx="69">
                  <c:v>-1325</c:v>
                </c:pt>
                <c:pt idx="70">
                  <c:v>-1527</c:v>
                </c:pt>
                <c:pt idx="71">
                  <c:v>-437</c:v>
                </c:pt>
                <c:pt idx="72">
                  <c:v>-424</c:v>
                </c:pt>
                <c:pt idx="73">
                  <c:v>-396</c:v>
                </c:pt>
                <c:pt idx="74">
                  <c:v>206</c:v>
                </c:pt>
                <c:pt idx="75">
                  <c:v>401</c:v>
                </c:pt>
                <c:pt idx="76">
                  <c:v>-571</c:v>
                </c:pt>
                <c:pt idx="77">
                  <c:v>954</c:v>
                </c:pt>
                <c:pt idx="78">
                  <c:v>635</c:v>
                </c:pt>
                <c:pt idx="79">
                  <c:v>-441</c:v>
                </c:pt>
                <c:pt idx="80">
                  <c:v>860</c:v>
                </c:pt>
                <c:pt idx="81">
                  <c:v>1364</c:v>
                </c:pt>
                <c:pt idx="82">
                  <c:v>-796</c:v>
                </c:pt>
                <c:pt idx="83">
                  <c:v>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7-4EA3-8DB2-04EA7FB49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5988440"/>
        <c:axId val="665990736"/>
      </c:barChart>
      <c:lineChart>
        <c:grouping val="standard"/>
        <c:varyColors val="0"/>
        <c:ser>
          <c:idx val="1"/>
          <c:order val="1"/>
          <c:tx>
            <c:strRef>
              <c:f>Séries!$Y$204</c:f>
              <c:strCache>
                <c:ptCount val="1"/>
                <c:pt idx="0">
                  <c:v>Net collection UL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Séries!$W$205:$W$288</c:f>
              <c:numCache>
                <c:formatCode>[$-40C]mmmmm\-yy;@</c:formatCode>
                <c:ptCount val="84"/>
                <c:pt idx="0">
                  <c:v>40940</c:v>
                </c:pt>
                <c:pt idx="1">
                  <c:v>40969</c:v>
                </c:pt>
                <c:pt idx="2">
                  <c:v>41000</c:v>
                </c:pt>
                <c:pt idx="3">
                  <c:v>41030</c:v>
                </c:pt>
                <c:pt idx="4">
                  <c:v>41061</c:v>
                </c:pt>
                <c:pt idx="5">
                  <c:v>41091</c:v>
                </c:pt>
                <c:pt idx="6">
                  <c:v>41122</c:v>
                </c:pt>
                <c:pt idx="7">
                  <c:v>41153</c:v>
                </c:pt>
                <c:pt idx="8">
                  <c:v>41183</c:v>
                </c:pt>
                <c:pt idx="9">
                  <c:v>41214</c:v>
                </c:pt>
                <c:pt idx="10">
                  <c:v>41244</c:v>
                </c:pt>
                <c:pt idx="11">
                  <c:v>41275</c:v>
                </c:pt>
                <c:pt idx="12">
                  <c:v>41306</c:v>
                </c:pt>
                <c:pt idx="13">
                  <c:v>41334</c:v>
                </c:pt>
                <c:pt idx="14">
                  <c:v>41365</c:v>
                </c:pt>
                <c:pt idx="15">
                  <c:v>41395</c:v>
                </c:pt>
                <c:pt idx="16">
                  <c:v>41426</c:v>
                </c:pt>
                <c:pt idx="17">
                  <c:v>41456</c:v>
                </c:pt>
                <c:pt idx="18">
                  <c:v>41487</c:v>
                </c:pt>
                <c:pt idx="19">
                  <c:v>41518</c:v>
                </c:pt>
                <c:pt idx="20">
                  <c:v>41548</c:v>
                </c:pt>
                <c:pt idx="21">
                  <c:v>41579</c:v>
                </c:pt>
                <c:pt idx="22">
                  <c:v>41609</c:v>
                </c:pt>
                <c:pt idx="23">
                  <c:v>41640</c:v>
                </c:pt>
                <c:pt idx="24">
                  <c:v>41671</c:v>
                </c:pt>
                <c:pt idx="25">
                  <c:v>41699</c:v>
                </c:pt>
                <c:pt idx="26">
                  <c:v>41730</c:v>
                </c:pt>
                <c:pt idx="27">
                  <c:v>41760</c:v>
                </c:pt>
                <c:pt idx="28">
                  <c:v>41791</c:v>
                </c:pt>
                <c:pt idx="29">
                  <c:v>41821</c:v>
                </c:pt>
                <c:pt idx="30">
                  <c:v>41852</c:v>
                </c:pt>
                <c:pt idx="31">
                  <c:v>41883</c:v>
                </c:pt>
                <c:pt idx="32">
                  <c:v>41913</c:v>
                </c:pt>
                <c:pt idx="33">
                  <c:v>41944</c:v>
                </c:pt>
                <c:pt idx="34">
                  <c:v>41974</c:v>
                </c:pt>
                <c:pt idx="35">
                  <c:v>42005</c:v>
                </c:pt>
                <c:pt idx="36">
                  <c:v>42036</c:v>
                </c:pt>
                <c:pt idx="37">
                  <c:v>42064</c:v>
                </c:pt>
                <c:pt idx="38">
                  <c:v>42095</c:v>
                </c:pt>
                <c:pt idx="39">
                  <c:v>42125</c:v>
                </c:pt>
                <c:pt idx="40">
                  <c:v>42156</c:v>
                </c:pt>
                <c:pt idx="41">
                  <c:v>42186</c:v>
                </c:pt>
                <c:pt idx="42">
                  <c:v>42217</c:v>
                </c:pt>
                <c:pt idx="43">
                  <c:v>42248</c:v>
                </c:pt>
                <c:pt idx="44">
                  <c:v>42278</c:v>
                </c:pt>
                <c:pt idx="45">
                  <c:v>42309</c:v>
                </c:pt>
                <c:pt idx="46">
                  <c:v>42339</c:v>
                </c:pt>
                <c:pt idx="47">
                  <c:v>42370</c:v>
                </c:pt>
                <c:pt idx="48">
                  <c:v>42401</c:v>
                </c:pt>
                <c:pt idx="49">
                  <c:v>42430</c:v>
                </c:pt>
                <c:pt idx="50">
                  <c:v>42461</c:v>
                </c:pt>
                <c:pt idx="51">
                  <c:v>42491</c:v>
                </c:pt>
                <c:pt idx="52">
                  <c:v>42522</c:v>
                </c:pt>
                <c:pt idx="53">
                  <c:v>42552</c:v>
                </c:pt>
                <c:pt idx="54">
                  <c:v>42583</c:v>
                </c:pt>
                <c:pt idx="55">
                  <c:v>42614</c:v>
                </c:pt>
                <c:pt idx="56">
                  <c:v>42644</c:v>
                </c:pt>
                <c:pt idx="57">
                  <c:v>42675</c:v>
                </c:pt>
                <c:pt idx="58">
                  <c:v>42705</c:v>
                </c:pt>
                <c:pt idx="59">
                  <c:v>42736</c:v>
                </c:pt>
                <c:pt idx="60">
                  <c:v>42767</c:v>
                </c:pt>
                <c:pt idx="61">
                  <c:v>42795</c:v>
                </c:pt>
                <c:pt idx="62">
                  <c:v>42826</c:v>
                </c:pt>
                <c:pt idx="63">
                  <c:v>42856</c:v>
                </c:pt>
                <c:pt idx="64">
                  <c:v>42887</c:v>
                </c:pt>
                <c:pt idx="65">
                  <c:v>42917</c:v>
                </c:pt>
                <c:pt idx="66">
                  <c:v>42948</c:v>
                </c:pt>
                <c:pt idx="67">
                  <c:v>42979</c:v>
                </c:pt>
                <c:pt idx="68">
                  <c:v>43009</c:v>
                </c:pt>
                <c:pt idx="69">
                  <c:v>43040</c:v>
                </c:pt>
                <c:pt idx="70">
                  <c:v>43070</c:v>
                </c:pt>
                <c:pt idx="71">
                  <c:v>43101</c:v>
                </c:pt>
                <c:pt idx="72">
                  <c:v>43132</c:v>
                </c:pt>
                <c:pt idx="73">
                  <c:v>43160</c:v>
                </c:pt>
                <c:pt idx="74">
                  <c:v>43191</c:v>
                </c:pt>
                <c:pt idx="75">
                  <c:v>43221</c:v>
                </c:pt>
                <c:pt idx="76">
                  <c:v>43252</c:v>
                </c:pt>
                <c:pt idx="77">
                  <c:v>43282</c:v>
                </c:pt>
                <c:pt idx="78">
                  <c:v>43313</c:v>
                </c:pt>
                <c:pt idx="79">
                  <c:v>43344</c:v>
                </c:pt>
                <c:pt idx="80">
                  <c:v>43374</c:v>
                </c:pt>
                <c:pt idx="81">
                  <c:v>43405</c:v>
                </c:pt>
                <c:pt idx="82">
                  <c:v>43435</c:v>
                </c:pt>
                <c:pt idx="83">
                  <c:v>43466</c:v>
                </c:pt>
              </c:numCache>
            </c:numRef>
          </c:cat>
          <c:val>
            <c:numRef>
              <c:f>Séries!$Y$205:$Y$288</c:f>
              <c:numCache>
                <c:formatCode>_-* #,##0\ _€_-;\-* #,##0\ _€_-;_-* "-"??\ _€_-;_-@_-</c:formatCode>
                <c:ptCount val="84"/>
                <c:pt idx="0">
                  <c:v>-72</c:v>
                </c:pt>
                <c:pt idx="1">
                  <c:v>-236</c:v>
                </c:pt>
                <c:pt idx="2">
                  <c:v>-250</c:v>
                </c:pt>
                <c:pt idx="3">
                  <c:v>-400</c:v>
                </c:pt>
                <c:pt idx="4">
                  <c:v>27</c:v>
                </c:pt>
                <c:pt idx="5">
                  <c:v>-72</c:v>
                </c:pt>
                <c:pt idx="6">
                  <c:v>-211</c:v>
                </c:pt>
                <c:pt idx="7">
                  <c:v>70</c:v>
                </c:pt>
                <c:pt idx="8">
                  <c:v>4</c:v>
                </c:pt>
                <c:pt idx="9">
                  <c:v>-229</c:v>
                </c:pt>
                <c:pt idx="10">
                  <c:v>442</c:v>
                </c:pt>
                <c:pt idx="11">
                  <c:v>540</c:v>
                </c:pt>
                <c:pt idx="12">
                  <c:v>83</c:v>
                </c:pt>
                <c:pt idx="13">
                  <c:v>415</c:v>
                </c:pt>
                <c:pt idx="14">
                  <c:v>435</c:v>
                </c:pt>
                <c:pt idx="15">
                  <c:v>260</c:v>
                </c:pt>
                <c:pt idx="16">
                  <c:v>151</c:v>
                </c:pt>
                <c:pt idx="17">
                  <c:v>190</c:v>
                </c:pt>
                <c:pt idx="18">
                  <c:v>351</c:v>
                </c:pt>
                <c:pt idx="19">
                  <c:v>302</c:v>
                </c:pt>
                <c:pt idx="20">
                  <c:v>514</c:v>
                </c:pt>
                <c:pt idx="21">
                  <c:v>94</c:v>
                </c:pt>
                <c:pt idx="22">
                  <c:v>-41</c:v>
                </c:pt>
                <c:pt idx="23">
                  <c:v>656</c:v>
                </c:pt>
                <c:pt idx="24">
                  <c:v>712</c:v>
                </c:pt>
                <c:pt idx="25">
                  <c:v>706</c:v>
                </c:pt>
                <c:pt idx="26">
                  <c:v>308</c:v>
                </c:pt>
                <c:pt idx="27">
                  <c:v>673</c:v>
                </c:pt>
                <c:pt idx="28">
                  <c:v>732</c:v>
                </c:pt>
                <c:pt idx="29">
                  <c:v>936</c:v>
                </c:pt>
                <c:pt idx="30">
                  <c:v>414</c:v>
                </c:pt>
                <c:pt idx="31">
                  <c:v>645</c:v>
                </c:pt>
                <c:pt idx="32">
                  <c:v>829</c:v>
                </c:pt>
                <c:pt idx="33">
                  <c:v>624</c:v>
                </c:pt>
                <c:pt idx="34">
                  <c:v>354</c:v>
                </c:pt>
                <c:pt idx="35">
                  <c:v>1343</c:v>
                </c:pt>
                <c:pt idx="36">
                  <c:v>1354</c:v>
                </c:pt>
                <c:pt idx="37">
                  <c:v>1448</c:v>
                </c:pt>
                <c:pt idx="38">
                  <c:v>1335</c:v>
                </c:pt>
                <c:pt idx="39">
                  <c:v>762</c:v>
                </c:pt>
                <c:pt idx="40">
                  <c:v>1332</c:v>
                </c:pt>
                <c:pt idx="41">
                  <c:v>1318</c:v>
                </c:pt>
                <c:pt idx="42">
                  <c:v>1096</c:v>
                </c:pt>
                <c:pt idx="43">
                  <c:v>1102</c:v>
                </c:pt>
                <c:pt idx="44">
                  <c:v>1065</c:v>
                </c:pt>
                <c:pt idx="45">
                  <c:v>1066</c:v>
                </c:pt>
                <c:pt idx="46">
                  <c:v>1079</c:v>
                </c:pt>
                <c:pt idx="47">
                  <c:v>1533</c:v>
                </c:pt>
                <c:pt idx="48">
                  <c:v>1521</c:v>
                </c:pt>
                <c:pt idx="49">
                  <c:v>1133</c:v>
                </c:pt>
                <c:pt idx="50">
                  <c:v>1249</c:v>
                </c:pt>
                <c:pt idx="51">
                  <c:v>998</c:v>
                </c:pt>
                <c:pt idx="52">
                  <c:v>1195</c:v>
                </c:pt>
                <c:pt idx="53">
                  <c:v>1269</c:v>
                </c:pt>
                <c:pt idx="54">
                  <c:v>778</c:v>
                </c:pt>
                <c:pt idx="55">
                  <c:v>799</c:v>
                </c:pt>
                <c:pt idx="56">
                  <c:v>1249</c:v>
                </c:pt>
                <c:pt idx="57">
                  <c:v>1619</c:v>
                </c:pt>
                <c:pt idx="58">
                  <c:v>1466</c:v>
                </c:pt>
                <c:pt idx="59">
                  <c:v>1529</c:v>
                </c:pt>
                <c:pt idx="60">
                  <c:v>2009</c:v>
                </c:pt>
                <c:pt idx="61">
                  <c:v>1986</c:v>
                </c:pt>
                <c:pt idx="62">
                  <c:v>1604</c:v>
                </c:pt>
                <c:pt idx="63">
                  <c:v>1786</c:v>
                </c:pt>
                <c:pt idx="64">
                  <c:v>2177</c:v>
                </c:pt>
                <c:pt idx="65">
                  <c:v>2035</c:v>
                </c:pt>
                <c:pt idx="66">
                  <c:v>1701</c:v>
                </c:pt>
                <c:pt idx="67">
                  <c:v>1652</c:v>
                </c:pt>
                <c:pt idx="68">
                  <c:v>2028</c:v>
                </c:pt>
                <c:pt idx="69">
                  <c:v>901</c:v>
                </c:pt>
                <c:pt idx="70">
                  <c:v>2141</c:v>
                </c:pt>
                <c:pt idx="71">
                  <c:v>2813</c:v>
                </c:pt>
                <c:pt idx="72">
                  <c:v>2352</c:v>
                </c:pt>
                <c:pt idx="73">
                  <c:v>2085</c:v>
                </c:pt>
                <c:pt idx="74">
                  <c:v>1917</c:v>
                </c:pt>
                <c:pt idx="75">
                  <c:v>1711</c:v>
                </c:pt>
                <c:pt idx="76">
                  <c:v>2413</c:v>
                </c:pt>
                <c:pt idx="77">
                  <c:v>1678</c:v>
                </c:pt>
                <c:pt idx="78">
                  <c:v>1743</c:v>
                </c:pt>
                <c:pt idx="79">
                  <c:v>1238</c:v>
                </c:pt>
                <c:pt idx="80">
                  <c:v>1682</c:v>
                </c:pt>
                <c:pt idx="81">
                  <c:v>1247</c:v>
                </c:pt>
                <c:pt idx="82">
                  <c:v>208</c:v>
                </c:pt>
                <c:pt idx="83">
                  <c:v>1382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77-4EA3-8DB2-04EA7FB49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988440"/>
        <c:axId val="665990736"/>
      </c:lineChart>
      <c:dateAx>
        <c:axId val="665988440"/>
        <c:scaling>
          <c:orientation val="minMax"/>
        </c:scaling>
        <c:delete val="0"/>
        <c:axPos val="b"/>
        <c:numFmt formatCode="[$-40C]mm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5990736"/>
        <c:crosses val="autoZero"/>
        <c:auto val="1"/>
        <c:lblOffset val="100"/>
        <c:baseTimeUnit val="months"/>
      </c:dateAx>
      <c:valAx>
        <c:axId val="665990736"/>
        <c:scaling>
          <c:orientation val="minMax"/>
          <c:max val="3200"/>
          <c:min val="-2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598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3034744029607"/>
          <c:y val="0.83849505350292752"/>
          <c:w val="0.29745156256915634"/>
          <c:h val="5.9210940737670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5576411009209203E-2"/>
          <c:w val="1"/>
          <c:h val="0.698398809026984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E4-49F4-9CCF-AAD0F1B625D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4E4-49F4-9CCF-AAD0F1B625DA}"/>
              </c:ext>
            </c:extLst>
          </c:dPt>
          <c:dLbls>
            <c:dLbl>
              <c:idx val="0"/>
              <c:layout>
                <c:manualLayout>
                  <c:x val="6.0964083175803403E-4"/>
                  <c:y val="-0.17558130420220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32881747532"/>
                      <c:h val="0.29857622335763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E4-49F4-9CCF-AAD0F1B625DA}"/>
                </c:ext>
              </c:extLst>
            </c:dLbl>
            <c:dLbl>
              <c:idx val="1"/>
              <c:layout>
                <c:manualLayout>
                  <c:x val="7.2782332120348301E-3"/>
                  <c:y val="-0.264311877508184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E4-49F4-9CCF-AAD0F1B62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FY2013</c:v>
                </c:pt>
                <c:pt idx="1">
                  <c:v>2017</c:v>
                </c:pt>
              </c:strCache>
            </c:strRef>
          </c:cat>
          <c:val>
            <c:numRef>
              <c:f>Feuil1!$B$2:$B$3</c:f>
              <c:numCache>
                <c:formatCode>0.0%</c:formatCode>
                <c:ptCount val="2"/>
                <c:pt idx="0">
                  <c:v>7.0000000000000001E-3</c:v>
                </c:pt>
                <c:pt idx="1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E4-49F4-9CCF-AAD0F1B62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417856"/>
        <c:axId val="137419392"/>
      </c:barChart>
      <c:catAx>
        <c:axId val="13741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37419392"/>
        <c:crosses val="autoZero"/>
        <c:auto val="1"/>
        <c:lblAlgn val="ctr"/>
        <c:lblOffset val="0"/>
        <c:noMultiLvlLbl val="0"/>
      </c:catAx>
      <c:valAx>
        <c:axId val="1374193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3741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5266877877789001"/>
          <c:w val="1"/>
          <c:h val="0.641307096401506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68-403A-B6BC-610B05EA6EF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A68-403A-B6BC-610B05EA6EFD}"/>
              </c:ext>
            </c:extLst>
          </c:dPt>
          <c:dLbls>
            <c:dLbl>
              <c:idx val="0"/>
              <c:layout>
                <c:manualLayout>
                  <c:x val="7.2784078975005303E-3"/>
                  <c:y val="-0.17873450896785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68-403A-B6BC-610B05EA6EFD}"/>
                </c:ext>
              </c:extLst>
            </c:dLbl>
            <c:dLbl>
              <c:idx val="1"/>
              <c:layout>
                <c:manualLayout>
                  <c:x val="-5.25099769078361E-7"/>
                  <c:y val="-0.379325885125575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68-403A-B6BC-610B05EA6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Feuil1!$B$2:$B$3</c:f>
              <c:numCache>
                <c:formatCode>0.0%</c:formatCode>
                <c:ptCount val="2"/>
                <c:pt idx="0">
                  <c:v>0.01</c:v>
                </c:pt>
                <c:pt idx="1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68-403A-B6BC-610B05EA6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748672"/>
        <c:axId val="138750208"/>
      </c:barChart>
      <c:catAx>
        <c:axId val="13874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750208"/>
        <c:crosses val="autoZero"/>
        <c:auto val="1"/>
        <c:lblAlgn val="ctr"/>
        <c:lblOffset val="0"/>
        <c:noMultiLvlLbl val="0"/>
      </c:catAx>
      <c:valAx>
        <c:axId val="1387502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38748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421710906682E-2"/>
          <c:y val="4.4202883778237799E-2"/>
          <c:w val="0.96857195131768703"/>
          <c:h val="0.827322680222824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Life and Personal Protection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10-4FB4-B81A-FCDC203E27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10-4FB4-B81A-FCDC203E27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FY2013</c:v>
                </c:pt>
                <c:pt idx="1">
                  <c:v>2017</c:v>
                </c:pt>
              </c:strCache>
            </c:strRef>
          </c:cat>
          <c:val>
            <c:numRef>
              <c:f>Feuil1!$B$2:$B$3</c:f>
              <c:numCache>
                <c:formatCode>0.0</c:formatCode>
                <c:ptCount val="2"/>
                <c:pt idx="0">
                  <c:v>3.9212397317000001</c:v>
                </c:pt>
                <c:pt idx="1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10-4FB4-B81A-FCDC203E27E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8286633313993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10-4FB4-B81A-FCDC203E27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FY2013</c:v>
                </c:pt>
                <c:pt idx="1">
                  <c:v>2017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0510-4FB4-B81A-FCDC203E27E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P&amp;C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8286633313993E-17"/>
                  <c:y val="-1.58058100664341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10-4FB4-B81A-FCDC203E27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1.4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10-4FB4-B81A-FCDC203E27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FY2013</c:v>
                </c:pt>
                <c:pt idx="1">
                  <c:v>2017</c:v>
                </c:pt>
              </c:strCache>
            </c:strRef>
          </c:cat>
          <c:val>
            <c:numRef>
              <c:f>Feuil1!$D$2:$D$3</c:f>
              <c:numCache>
                <c:formatCode>0.0</c:formatCode>
                <c:ptCount val="2"/>
                <c:pt idx="0">
                  <c:v>0.27222983899999997</c:v>
                </c:pt>
                <c:pt idx="1">
                  <c:v>1.3660000000000001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10-4FB4-B81A-FCDC203E2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992256"/>
        <c:axId val="134993792"/>
      </c:barChart>
      <c:catAx>
        <c:axId val="13499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4993792"/>
        <c:crosses val="autoZero"/>
        <c:auto val="1"/>
        <c:lblAlgn val="ctr"/>
        <c:lblOffset val="0"/>
        <c:noMultiLvlLbl val="0"/>
      </c:catAx>
      <c:valAx>
        <c:axId val="13499379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3499225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6162130834701"/>
          <c:y val="8.0887408760267607E-2"/>
          <c:w val="0.73363828271381104"/>
          <c:h val="0.79251146317968002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4D6995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707372">
                  <a:lumMod val="60000"/>
                  <a:lumOff val="40000"/>
                </a:srgb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4A42-437E-9318-1D5945E5C40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4A42-437E-9318-1D5945E5C405}"/>
              </c:ext>
            </c:extLst>
          </c:dPt>
          <c:dPt>
            <c:idx val="3"/>
            <c:bubble3D val="0"/>
            <c:explosion val="17"/>
            <c:extLst>
              <c:ext xmlns:c16="http://schemas.microsoft.com/office/drawing/2014/chart" uri="{C3380CC4-5D6E-409C-BE32-E72D297353CC}">
                <c16:uniqueId val="{00000004-4A42-437E-9318-1D5945E5C405}"/>
              </c:ext>
            </c:extLst>
          </c:dPt>
          <c:dPt>
            <c:idx val="4"/>
            <c:bubble3D val="0"/>
            <c:explosion val="19"/>
            <c:extLst>
              <c:ext xmlns:c16="http://schemas.microsoft.com/office/drawing/2014/chart" uri="{C3380CC4-5D6E-409C-BE32-E72D297353CC}">
                <c16:uniqueId val="{00000006-4A42-437E-9318-1D5945E5C405}"/>
              </c:ext>
            </c:extLst>
          </c:dPt>
          <c:dLbls>
            <c:dLbl>
              <c:idx val="0"/>
              <c:layout>
                <c:manualLayout>
                  <c:x val="-2.4042342319243699E-2"/>
                  <c:y val="4.754257724837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42-437E-9318-1D5945E5C405}"/>
                </c:ext>
              </c:extLst>
            </c:dLbl>
            <c:dLbl>
              <c:idx val="1"/>
              <c:layout>
                <c:manualLayout>
                  <c:x val="9.8844719189932991E-4"/>
                  <c:y val="6.6062645518537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42-437E-9318-1D5945E5C405}"/>
                </c:ext>
              </c:extLst>
            </c:dLbl>
            <c:dLbl>
              <c:idx val="3"/>
              <c:layout>
                <c:manualLayout>
                  <c:x val="-6.8402343945297803E-2"/>
                  <c:y val="-0.1036787466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42-437E-9318-1D5945E5C405}"/>
                </c:ext>
              </c:extLst>
            </c:dLbl>
            <c:dLbl>
              <c:idx val="4"/>
              <c:layout>
                <c:manualLayout>
                  <c:x val="-4.0149201880935702E-2"/>
                  <c:y val="-0.11384332968048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42-437E-9318-1D5945E5C4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Life and Personal Protection</c:v>
                </c:pt>
                <c:pt idx="1">
                  <c:v>P&amp;C and Services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0.60615065865389905</c:v>
                </c:pt>
                <c:pt idx="1">
                  <c:v>0.393849341346101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42-437E-9318-1D5945E5C4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Profit sharing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rates of Euro denominated funds - French Market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5365168539325839"/>
          <c:y val="2.38924725855825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984355573974304E-2"/>
          <c:y val="0.15958655200850408"/>
          <c:w val="0.89881992981214409"/>
          <c:h val="0.70305920849443249"/>
        </c:manualLayout>
      </c:layout>
      <c:lineChart>
        <c:grouping val="standard"/>
        <c:varyColors val="0"/>
        <c:ser>
          <c:idx val="1"/>
          <c:order val="1"/>
          <c:tx>
            <c:strRef>
              <c:f>'1.'!$D$5</c:f>
              <c:strCache>
                <c:ptCount val="1"/>
                <c:pt idx="0">
                  <c:v>Marché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'1.'!$B$6:$B$17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'1.'!$D$6:$D$17</c:f>
              <c:numCache>
                <c:formatCode>0.0%</c:formatCode>
                <c:ptCount val="12"/>
                <c:pt idx="0">
                  <c:v>4.1000000000000002E-2</c:v>
                </c:pt>
                <c:pt idx="1">
                  <c:v>0.04</c:v>
                </c:pt>
                <c:pt idx="2">
                  <c:v>3.5999999999999997E-2</c:v>
                </c:pt>
                <c:pt idx="3">
                  <c:v>3.4000000000000002E-2</c:v>
                </c:pt>
                <c:pt idx="4">
                  <c:v>0.03</c:v>
                </c:pt>
                <c:pt idx="5">
                  <c:v>2.9000000000000001E-2</c:v>
                </c:pt>
                <c:pt idx="6">
                  <c:v>2.8000000000000001E-2</c:v>
                </c:pt>
                <c:pt idx="7">
                  <c:v>2.5399999999999999E-2</c:v>
                </c:pt>
                <c:pt idx="8">
                  <c:v>2.2700000000000001E-2</c:v>
                </c:pt>
                <c:pt idx="9">
                  <c:v>1.9300000000000001E-2</c:v>
                </c:pt>
                <c:pt idx="10">
                  <c:v>1.7999999999999999E-2</c:v>
                </c:pt>
                <c:pt idx="11">
                  <c:v>1.6E-2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BC-479D-999B-31E4A2AF0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08192"/>
        <c:axId val="1156606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'1.'!$C$5</c15:sqref>
                        </c15:formulaRef>
                      </c:ext>
                    </c:extLst>
                    <c:strCache>
                      <c:ptCount val="1"/>
                      <c:pt idx="0">
                        <c:v>NA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pPr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c:spPr>
                </c:marker>
                <c:dLbls>
                  <c:dLbl>
                    <c:idx val="7"/>
                    <c:layout>
                      <c:manualLayout>
                        <c:x val="-6.7454685811332404E-2"/>
                        <c:y val="4.182149610563078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DEBC-479D-999B-31E4A2AF0A3E}"/>
                      </c:ext>
                    </c:extLst>
                  </c:dLbl>
                  <c:dLbl>
                    <c:idx val="8"/>
                    <c:layout>
                      <c:manualLayout>
                        <c:x val="-4.5867685656939938E-2"/>
                        <c:y val="3.832153687576518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DEBC-479D-999B-31E4A2AF0A3E}"/>
                      </c:ext>
                    </c:extLst>
                  </c:dLbl>
                  <c:dLbl>
                    <c:idx val="9"/>
                    <c:layout>
                      <c:manualLayout>
                        <c:x val="-5.7632391539292879E-2"/>
                        <c:y val="4.211480212745431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DEBC-479D-999B-31E4A2AF0A3E}"/>
                      </c:ext>
                    </c:extLst>
                  </c:dLbl>
                  <c:dLbl>
                    <c:idx val="10"/>
                    <c:layout>
                      <c:manualLayout>
                        <c:x val="-3.8024548402037978E-2"/>
                        <c:y val="4.590806737914343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DEBC-479D-999B-31E4A2AF0A3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9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fr-F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'1.'!$B$6:$B$17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'1.'!$C$6:$C$17</c15:sqref>
                        </c15:formulaRef>
                      </c:ext>
                    </c:extLst>
                    <c:numCache>
                      <c:formatCode>0.0%</c:formatCode>
                      <c:ptCount val="12"/>
                      <c:pt idx="0">
                        <c:v>4.1000000000000002E-2</c:v>
                      </c:pt>
                      <c:pt idx="1">
                        <c:v>3.9E-2</c:v>
                      </c:pt>
                      <c:pt idx="2">
                        <c:v>3.5000000000000003E-2</c:v>
                      </c:pt>
                      <c:pt idx="3">
                        <c:v>3.2000000000000001E-2</c:v>
                      </c:pt>
                      <c:pt idx="4">
                        <c:v>2.7E-2</c:v>
                      </c:pt>
                      <c:pt idx="5">
                        <c:v>2.7E-2</c:v>
                      </c:pt>
                      <c:pt idx="6">
                        <c:v>2.8000000000000001E-2</c:v>
                      </c:pt>
                      <c:pt idx="7">
                        <c:v>2.4E-2</c:v>
                      </c:pt>
                      <c:pt idx="8">
                        <c:v>2.1399999999999999E-2</c:v>
                      </c:pt>
                      <c:pt idx="9">
                        <c:v>1.6399999999999998E-2</c:v>
                      </c:pt>
                      <c:pt idx="10">
                        <c:v>1.5400000000000002E-2</c:v>
                      </c:pt>
                      <c:pt idx="11">
                        <c:v>1.6399999999999998E-2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DEBC-479D-999B-31E4A2AF0A3E}"/>
                  </c:ext>
                </c:extLst>
              </c15:ser>
            </c15:filteredLineSeries>
          </c:ext>
        </c:extLst>
      </c:lineChart>
      <c:catAx>
        <c:axId val="11560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115660672"/>
        <c:crosses val="autoZero"/>
        <c:auto val="1"/>
        <c:lblAlgn val="ctr"/>
        <c:lblOffset val="100"/>
        <c:noMultiLvlLbl val="0"/>
      </c:catAx>
      <c:valAx>
        <c:axId val="115660672"/>
        <c:scaling>
          <c:orientation val="minMax"/>
          <c:max val="4.300000000000001E-2"/>
          <c:min val="1.2000000000000002E-2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115608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050" b="1" dirty="0">
                <a:solidFill>
                  <a:schemeClr val="tx1"/>
                </a:solidFill>
              </a:rPr>
              <a:t>Evolution of TME &amp; min. </a:t>
            </a:r>
            <a:r>
              <a:rPr lang="fr-FR" sz="1050" b="1" dirty="0" err="1">
                <a:solidFill>
                  <a:schemeClr val="tx1"/>
                </a:solidFill>
              </a:rPr>
              <a:t>gar</a:t>
            </a:r>
            <a:r>
              <a:rPr lang="fr-FR" sz="1050" b="1" dirty="0">
                <a:solidFill>
                  <a:schemeClr val="tx1"/>
                </a:solidFill>
              </a:rPr>
              <a:t>.</a:t>
            </a:r>
            <a:r>
              <a:rPr lang="fr-FR" sz="1050" b="1" baseline="0" dirty="0">
                <a:solidFill>
                  <a:schemeClr val="tx1"/>
                </a:solidFill>
              </a:rPr>
              <a:t> rates (60% TME)</a:t>
            </a:r>
            <a:endParaRPr lang="fr-FR" sz="105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3730354654999627E-2"/>
          <c:y val="0.12815462515319356"/>
          <c:w val="0.92850927578031428"/>
          <c:h val="0.73173705620698826"/>
        </c:manualLayout>
      </c:layout>
      <c:lineChart>
        <c:grouping val="standard"/>
        <c:varyColors val="0"/>
        <c:ser>
          <c:idx val="0"/>
          <c:order val="0"/>
          <c:tx>
            <c:strRef>
              <c:f>'2 TME'!$B$2</c:f>
              <c:strCache>
                <c:ptCount val="1"/>
                <c:pt idx="0">
                  <c:v>TME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 TME'!$A$8:$A$292</c:f>
              <c:numCache>
                <c:formatCode>[$-40C]d\ mmmm\ yyyy;@</c:formatCode>
                <c:ptCount val="285"/>
                <c:pt idx="0">
                  <c:v>34881</c:v>
                </c:pt>
                <c:pt idx="1">
                  <c:v>34912</c:v>
                </c:pt>
                <c:pt idx="2">
                  <c:v>34943</c:v>
                </c:pt>
                <c:pt idx="3">
                  <c:v>34973</c:v>
                </c:pt>
                <c:pt idx="4">
                  <c:v>35004</c:v>
                </c:pt>
                <c:pt idx="5">
                  <c:v>35034</c:v>
                </c:pt>
                <c:pt idx="6">
                  <c:v>35065</c:v>
                </c:pt>
                <c:pt idx="7">
                  <c:v>35096</c:v>
                </c:pt>
                <c:pt idx="8">
                  <c:v>35125</c:v>
                </c:pt>
                <c:pt idx="9">
                  <c:v>35156</c:v>
                </c:pt>
                <c:pt idx="10">
                  <c:v>35186</c:v>
                </c:pt>
                <c:pt idx="11">
                  <c:v>35217</c:v>
                </c:pt>
                <c:pt idx="12">
                  <c:v>35247</c:v>
                </c:pt>
                <c:pt idx="13">
                  <c:v>35278</c:v>
                </c:pt>
                <c:pt idx="14">
                  <c:v>35309</c:v>
                </c:pt>
                <c:pt idx="15">
                  <c:v>35339</c:v>
                </c:pt>
                <c:pt idx="16">
                  <c:v>35370</c:v>
                </c:pt>
                <c:pt idx="17">
                  <c:v>35400</c:v>
                </c:pt>
                <c:pt idx="18">
                  <c:v>35431</c:v>
                </c:pt>
                <c:pt idx="19">
                  <c:v>35462</c:v>
                </c:pt>
                <c:pt idx="20">
                  <c:v>35490</c:v>
                </c:pt>
                <c:pt idx="21">
                  <c:v>35521</c:v>
                </c:pt>
                <c:pt idx="22">
                  <c:v>35551</c:v>
                </c:pt>
                <c:pt idx="23">
                  <c:v>35582</c:v>
                </c:pt>
                <c:pt idx="24">
                  <c:v>35612</c:v>
                </c:pt>
                <c:pt idx="25">
                  <c:v>35643</c:v>
                </c:pt>
                <c:pt idx="26">
                  <c:v>35674</c:v>
                </c:pt>
                <c:pt idx="27">
                  <c:v>35704</c:v>
                </c:pt>
                <c:pt idx="28">
                  <c:v>35735</c:v>
                </c:pt>
                <c:pt idx="29">
                  <c:v>35765</c:v>
                </c:pt>
                <c:pt idx="30">
                  <c:v>35796</c:v>
                </c:pt>
                <c:pt idx="31">
                  <c:v>35827</c:v>
                </c:pt>
                <c:pt idx="32">
                  <c:v>35855</c:v>
                </c:pt>
                <c:pt idx="33">
                  <c:v>35886</c:v>
                </c:pt>
                <c:pt idx="34">
                  <c:v>35916</c:v>
                </c:pt>
                <c:pt idx="35">
                  <c:v>35947</c:v>
                </c:pt>
                <c:pt idx="36">
                  <c:v>35977</c:v>
                </c:pt>
                <c:pt idx="37">
                  <c:v>36008</c:v>
                </c:pt>
                <c:pt idx="38">
                  <c:v>36039</c:v>
                </c:pt>
                <c:pt idx="39">
                  <c:v>36069</c:v>
                </c:pt>
                <c:pt idx="40">
                  <c:v>36100</c:v>
                </c:pt>
                <c:pt idx="41">
                  <c:v>36130</c:v>
                </c:pt>
                <c:pt idx="42">
                  <c:v>36161</c:v>
                </c:pt>
                <c:pt idx="43">
                  <c:v>36192</c:v>
                </c:pt>
                <c:pt idx="44">
                  <c:v>36220</c:v>
                </c:pt>
                <c:pt idx="45">
                  <c:v>36251</c:v>
                </c:pt>
                <c:pt idx="46">
                  <c:v>36281</c:v>
                </c:pt>
                <c:pt idx="47">
                  <c:v>36312</c:v>
                </c:pt>
                <c:pt idx="48">
                  <c:v>36342</c:v>
                </c:pt>
                <c:pt idx="49">
                  <c:v>36373</c:v>
                </c:pt>
                <c:pt idx="50">
                  <c:v>36404</c:v>
                </c:pt>
                <c:pt idx="51">
                  <c:v>36434</c:v>
                </c:pt>
                <c:pt idx="52">
                  <c:v>36465</c:v>
                </c:pt>
                <c:pt idx="53">
                  <c:v>36495</c:v>
                </c:pt>
                <c:pt idx="54">
                  <c:v>36526</c:v>
                </c:pt>
                <c:pt idx="55">
                  <c:v>36557</c:v>
                </c:pt>
                <c:pt idx="56">
                  <c:v>36586</c:v>
                </c:pt>
                <c:pt idx="57">
                  <c:v>36617</c:v>
                </c:pt>
                <c:pt idx="58">
                  <c:v>36647</c:v>
                </c:pt>
                <c:pt idx="59">
                  <c:v>36678</c:v>
                </c:pt>
                <c:pt idx="60">
                  <c:v>36708</c:v>
                </c:pt>
                <c:pt idx="61">
                  <c:v>36739</c:v>
                </c:pt>
                <c:pt idx="62">
                  <c:v>36770</c:v>
                </c:pt>
                <c:pt idx="63">
                  <c:v>36800</c:v>
                </c:pt>
                <c:pt idx="64">
                  <c:v>36831</c:v>
                </c:pt>
                <c:pt idx="65">
                  <c:v>36861</c:v>
                </c:pt>
                <c:pt idx="66">
                  <c:v>36892</c:v>
                </c:pt>
                <c:pt idx="67">
                  <c:v>36923</c:v>
                </c:pt>
                <c:pt idx="68">
                  <c:v>36951</c:v>
                </c:pt>
                <c:pt idx="69">
                  <c:v>36982</c:v>
                </c:pt>
                <c:pt idx="70">
                  <c:v>37012</c:v>
                </c:pt>
                <c:pt idx="71">
                  <c:v>37043</c:v>
                </c:pt>
                <c:pt idx="72">
                  <c:v>37073</c:v>
                </c:pt>
                <c:pt idx="73">
                  <c:v>37104</c:v>
                </c:pt>
                <c:pt idx="74">
                  <c:v>37135</c:v>
                </c:pt>
                <c:pt idx="75">
                  <c:v>37165</c:v>
                </c:pt>
                <c:pt idx="76">
                  <c:v>37196</c:v>
                </c:pt>
                <c:pt idx="77">
                  <c:v>37226</c:v>
                </c:pt>
                <c:pt idx="78">
                  <c:v>37257</c:v>
                </c:pt>
                <c:pt idx="79">
                  <c:v>37288</c:v>
                </c:pt>
                <c:pt idx="80">
                  <c:v>37316</c:v>
                </c:pt>
                <c:pt idx="81">
                  <c:v>37347</c:v>
                </c:pt>
                <c:pt idx="82">
                  <c:v>37377</c:v>
                </c:pt>
                <c:pt idx="83">
                  <c:v>37408</c:v>
                </c:pt>
                <c:pt idx="84">
                  <c:v>37438</c:v>
                </c:pt>
                <c:pt idx="85">
                  <c:v>37469</c:v>
                </c:pt>
                <c:pt idx="86">
                  <c:v>37500</c:v>
                </c:pt>
                <c:pt idx="87">
                  <c:v>37530</c:v>
                </c:pt>
                <c:pt idx="88">
                  <c:v>37561</c:v>
                </c:pt>
                <c:pt idx="89">
                  <c:v>37591</c:v>
                </c:pt>
                <c:pt idx="90">
                  <c:v>37622</c:v>
                </c:pt>
                <c:pt idx="91">
                  <c:v>37653</c:v>
                </c:pt>
                <c:pt idx="92">
                  <c:v>37681</c:v>
                </c:pt>
                <c:pt idx="93">
                  <c:v>37712</c:v>
                </c:pt>
                <c:pt idx="94">
                  <c:v>37742</c:v>
                </c:pt>
                <c:pt idx="95">
                  <c:v>37773</c:v>
                </c:pt>
                <c:pt idx="96">
                  <c:v>37803</c:v>
                </c:pt>
                <c:pt idx="97">
                  <c:v>37834</c:v>
                </c:pt>
                <c:pt idx="98">
                  <c:v>37865</c:v>
                </c:pt>
                <c:pt idx="99">
                  <c:v>37895</c:v>
                </c:pt>
                <c:pt idx="100">
                  <c:v>37926</c:v>
                </c:pt>
                <c:pt idx="101">
                  <c:v>37956</c:v>
                </c:pt>
                <c:pt idx="102">
                  <c:v>37987</c:v>
                </c:pt>
                <c:pt idx="103">
                  <c:v>38018</c:v>
                </c:pt>
                <c:pt idx="104">
                  <c:v>38047</c:v>
                </c:pt>
                <c:pt idx="105">
                  <c:v>38078</c:v>
                </c:pt>
                <c:pt idx="106">
                  <c:v>38108</c:v>
                </c:pt>
                <c:pt idx="107">
                  <c:v>38139</c:v>
                </c:pt>
                <c:pt idx="108">
                  <c:v>38169</c:v>
                </c:pt>
                <c:pt idx="109">
                  <c:v>38200</c:v>
                </c:pt>
                <c:pt idx="110">
                  <c:v>38231</c:v>
                </c:pt>
                <c:pt idx="111">
                  <c:v>38261</c:v>
                </c:pt>
                <c:pt idx="112">
                  <c:v>38292</c:v>
                </c:pt>
                <c:pt idx="113">
                  <c:v>38322</c:v>
                </c:pt>
                <c:pt idx="114">
                  <c:v>38353</c:v>
                </c:pt>
                <c:pt idx="115">
                  <c:v>38384</c:v>
                </c:pt>
                <c:pt idx="116">
                  <c:v>38412</c:v>
                </c:pt>
                <c:pt idx="117">
                  <c:v>38443</c:v>
                </c:pt>
                <c:pt idx="118">
                  <c:v>38473</c:v>
                </c:pt>
                <c:pt idx="119">
                  <c:v>38504</c:v>
                </c:pt>
                <c:pt idx="120">
                  <c:v>38534</c:v>
                </c:pt>
                <c:pt idx="121">
                  <c:v>38565</c:v>
                </c:pt>
                <c:pt idx="122">
                  <c:v>38596</c:v>
                </c:pt>
                <c:pt idx="123">
                  <c:v>38626</c:v>
                </c:pt>
                <c:pt idx="124">
                  <c:v>38657</c:v>
                </c:pt>
                <c:pt idx="125">
                  <c:v>38687</c:v>
                </c:pt>
                <c:pt idx="126">
                  <c:v>38718</c:v>
                </c:pt>
                <c:pt idx="127">
                  <c:v>38749</c:v>
                </c:pt>
                <c:pt idx="128">
                  <c:v>38777</c:v>
                </c:pt>
                <c:pt idx="129">
                  <c:v>38808</c:v>
                </c:pt>
                <c:pt idx="130">
                  <c:v>38838</c:v>
                </c:pt>
                <c:pt idx="131">
                  <c:v>38869</c:v>
                </c:pt>
                <c:pt idx="132">
                  <c:v>38899</c:v>
                </c:pt>
                <c:pt idx="133">
                  <c:v>38930</c:v>
                </c:pt>
                <c:pt idx="134">
                  <c:v>38961</c:v>
                </c:pt>
                <c:pt idx="135">
                  <c:v>38991</c:v>
                </c:pt>
                <c:pt idx="136">
                  <c:v>39022</c:v>
                </c:pt>
                <c:pt idx="137">
                  <c:v>39052</c:v>
                </c:pt>
                <c:pt idx="138">
                  <c:v>39083</c:v>
                </c:pt>
                <c:pt idx="139">
                  <c:v>39114</c:v>
                </c:pt>
                <c:pt idx="140">
                  <c:v>39142</c:v>
                </c:pt>
                <c:pt idx="141">
                  <c:v>39173</c:v>
                </c:pt>
                <c:pt idx="142">
                  <c:v>39203</c:v>
                </c:pt>
                <c:pt idx="143">
                  <c:v>39234</c:v>
                </c:pt>
                <c:pt idx="144">
                  <c:v>39264</c:v>
                </c:pt>
                <c:pt idx="145">
                  <c:v>39295</c:v>
                </c:pt>
                <c:pt idx="146">
                  <c:v>39326</c:v>
                </c:pt>
                <c:pt idx="147">
                  <c:v>39356</c:v>
                </c:pt>
                <c:pt idx="148">
                  <c:v>39387</c:v>
                </c:pt>
                <c:pt idx="149">
                  <c:v>39417</c:v>
                </c:pt>
                <c:pt idx="150">
                  <c:v>39448</c:v>
                </c:pt>
                <c:pt idx="151">
                  <c:v>39479</c:v>
                </c:pt>
                <c:pt idx="152">
                  <c:v>39508</c:v>
                </c:pt>
                <c:pt idx="153">
                  <c:v>39539</c:v>
                </c:pt>
                <c:pt idx="154">
                  <c:v>39569</c:v>
                </c:pt>
                <c:pt idx="155">
                  <c:v>39600</c:v>
                </c:pt>
                <c:pt idx="156">
                  <c:v>39630</c:v>
                </c:pt>
                <c:pt idx="157">
                  <c:v>39661</c:v>
                </c:pt>
                <c:pt idx="158">
                  <c:v>39692</c:v>
                </c:pt>
                <c:pt idx="159">
                  <c:v>39722</c:v>
                </c:pt>
                <c:pt idx="160">
                  <c:v>39753</c:v>
                </c:pt>
                <c:pt idx="161">
                  <c:v>39783</c:v>
                </c:pt>
                <c:pt idx="162">
                  <c:v>39814</c:v>
                </c:pt>
                <c:pt idx="163">
                  <c:v>39845</c:v>
                </c:pt>
                <c:pt idx="164">
                  <c:v>39873</c:v>
                </c:pt>
                <c:pt idx="165">
                  <c:v>39904</c:v>
                </c:pt>
                <c:pt idx="166">
                  <c:v>39934</c:v>
                </c:pt>
                <c:pt idx="167">
                  <c:v>39965</c:v>
                </c:pt>
                <c:pt idx="168">
                  <c:v>39995</c:v>
                </c:pt>
                <c:pt idx="169">
                  <c:v>40026</c:v>
                </c:pt>
                <c:pt idx="170">
                  <c:v>40057</c:v>
                </c:pt>
                <c:pt idx="171">
                  <c:v>40087</c:v>
                </c:pt>
                <c:pt idx="172">
                  <c:v>40118</c:v>
                </c:pt>
                <c:pt idx="173">
                  <c:v>40148</c:v>
                </c:pt>
                <c:pt idx="174">
                  <c:v>40179</c:v>
                </c:pt>
                <c:pt idx="175">
                  <c:v>40210</c:v>
                </c:pt>
                <c:pt idx="176">
                  <c:v>40238</c:v>
                </c:pt>
                <c:pt idx="177">
                  <c:v>40269</c:v>
                </c:pt>
                <c:pt idx="178">
                  <c:v>40299</c:v>
                </c:pt>
                <c:pt idx="179">
                  <c:v>40330</c:v>
                </c:pt>
                <c:pt idx="180">
                  <c:v>40360</c:v>
                </c:pt>
                <c:pt idx="181">
                  <c:v>40391</c:v>
                </c:pt>
                <c:pt idx="182">
                  <c:v>40422</c:v>
                </c:pt>
                <c:pt idx="183">
                  <c:v>40452</c:v>
                </c:pt>
                <c:pt idx="184">
                  <c:v>40483</c:v>
                </c:pt>
                <c:pt idx="185">
                  <c:v>40513</c:v>
                </c:pt>
                <c:pt idx="186">
                  <c:v>40544</c:v>
                </c:pt>
                <c:pt idx="187">
                  <c:v>40575</c:v>
                </c:pt>
                <c:pt idx="188">
                  <c:v>40603</c:v>
                </c:pt>
                <c:pt idx="189">
                  <c:v>40634</c:v>
                </c:pt>
                <c:pt idx="190">
                  <c:v>40664</c:v>
                </c:pt>
                <c:pt idx="191">
                  <c:v>40695</c:v>
                </c:pt>
                <c:pt idx="192">
                  <c:v>40725</c:v>
                </c:pt>
                <c:pt idx="193">
                  <c:v>40756</c:v>
                </c:pt>
                <c:pt idx="194">
                  <c:v>40787</c:v>
                </c:pt>
                <c:pt idx="195">
                  <c:v>40817</c:v>
                </c:pt>
                <c:pt idx="196">
                  <c:v>40848</c:v>
                </c:pt>
                <c:pt idx="197">
                  <c:v>40878</c:v>
                </c:pt>
                <c:pt idx="198">
                  <c:v>40909</c:v>
                </c:pt>
                <c:pt idx="199">
                  <c:v>40940</c:v>
                </c:pt>
                <c:pt idx="200">
                  <c:v>40969</c:v>
                </c:pt>
                <c:pt idx="201">
                  <c:v>41000</c:v>
                </c:pt>
                <c:pt idx="202">
                  <c:v>41030</c:v>
                </c:pt>
                <c:pt idx="203">
                  <c:v>41061</c:v>
                </c:pt>
                <c:pt idx="204">
                  <c:v>41091</c:v>
                </c:pt>
                <c:pt idx="205">
                  <c:v>41122</c:v>
                </c:pt>
                <c:pt idx="206">
                  <c:v>41153</c:v>
                </c:pt>
                <c:pt idx="207">
                  <c:v>41183</c:v>
                </c:pt>
                <c:pt idx="208">
                  <c:v>41214</c:v>
                </c:pt>
                <c:pt idx="209">
                  <c:v>41244</c:v>
                </c:pt>
                <c:pt idx="210">
                  <c:v>41275</c:v>
                </c:pt>
                <c:pt idx="211">
                  <c:v>41306</c:v>
                </c:pt>
                <c:pt idx="212">
                  <c:v>41334</c:v>
                </c:pt>
                <c:pt idx="213">
                  <c:v>41365</c:v>
                </c:pt>
                <c:pt idx="214">
                  <c:v>41395</c:v>
                </c:pt>
                <c:pt idx="215">
                  <c:v>41426</c:v>
                </c:pt>
                <c:pt idx="216">
                  <c:v>41456</c:v>
                </c:pt>
                <c:pt idx="217">
                  <c:v>41487</c:v>
                </c:pt>
                <c:pt idx="218">
                  <c:v>41518</c:v>
                </c:pt>
                <c:pt idx="219">
                  <c:v>41548</c:v>
                </c:pt>
                <c:pt idx="220">
                  <c:v>41579</c:v>
                </c:pt>
                <c:pt idx="221">
                  <c:v>41609</c:v>
                </c:pt>
                <c:pt idx="222">
                  <c:v>41640</c:v>
                </c:pt>
                <c:pt idx="223">
                  <c:v>41671</c:v>
                </c:pt>
                <c:pt idx="224">
                  <c:v>41699</c:v>
                </c:pt>
                <c:pt idx="225">
                  <c:v>41730</c:v>
                </c:pt>
                <c:pt idx="226">
                  <c:v>41760</c:v>
                </c:pt>
                <c:pt idx="227">
                  <c:v>41791</c:v>
                </c:pt>
                <c:pt idx="228">
                  <c:v>41821</c:v>
                </c:pt>
                <c:pt idx="229">
                  <c:v>41852</c:v>
                </c:pt>
                <c:pt idx="230">
                  <c:v>41883</c:v>
                </c:pt>
                <c:pt idx="231">
                  <c:v>41913</c:v>
                </c:pt>
                <c:pt idx="232">
                  <c:v>41944</c:v>
                </c:pt>
                <c:pt idx="233">
                  <c:v>41974</c:v>
                </c:pt>
                <c:pt idx="234">
                  <c:v>42005</c:v>
                </c:pt>
                <c:pt idx="235">
                  <c:v>42036</c:v>
                </c:pt>
                <c:pt idx="236">
                  <c:v>42064</c:v>
                </c:pt>
                <c:pt idx="237">
                  <c:v>42095</c:v>
                </c:pt>
                <c:pt idx="238">
                  <c:v>42125</c:v>
                </c:pt>
                <c:pt idx="239">
                  <c:v>42156</c:v>
                </c:pt>
                <c:pt idx="240">
                  <c:v>42186</c:v>
                </c:pt>
                <c:pt idx="241">
                  <c:v>42217</c:v>
                </c:pt>
                <c:pt idx="242">
                  <c:v>42248</c:v>
                </c:pt>
                <c:pt idx="243">
                  <c:v>42278</c:v>
                </c:pt>
                <c:pt idx="244">
                  <c:v>42309</c:v>
                </c:pt>
                <c:pt idx="245">
                  <c:v>42339</c:v>
                </c:pt>
                <c:pt idx="246">
                  <c:v>42370</c:v>
                </c:pt>
                <c:pt idx="247">
                  <c:v>42401</c:v>
                </c:pt>
                <c:pt idx="248">
                  <c:v>42430</c:v>
                </c:pt>
                <c:pt idx="249">
                  <c:v>42461</c:v>
                </c:pt>
                <c:pt idx="250">
                  <c:v>42491</c:v>
                </c:pt>
                <c:pt idx="251">
                  <c:v>42522</c:v>
                </c:pt>
                <c:pt idx="252">
                  <c:v>42552</c:v>
                </c:pt>
                <c:pt idx="253">
                  <c:v>42583</c:v>
                </c:pt>
                <c:pt idx="254">
                  <c:v>42614</c:v>
                </c:pt>
                <c:pt idx="255">
                  <c:v>42644</c:v>
                </c:pt>
                <c:pt idx="256">
                  <c:v>42675</c:v>
                </c:pt>
                <c:pt idx="257">
                  <c:v>42705</c:v>
                </c:pt>
                <c:pt idx="258">
                  <c:v>42736</c:v>
                </c:pt>
                <c:pt idx="259">
                  <c:v>42767</c:v>
                </c:pt>
                <c:pt idx="260">
                  <c:v>42795</c:v>
                </c:pt>
                <c:pt idx="261">
                  <c:v>42826</c:v>
                </c:pt>
                <c:pt idx="262">
                  <c:v>42856</c:v>
                </c:pt>
                <c:pt idx="263">
                  <c:v>42887</c:v>
                </c:pt>
                <c:pt idx="264">
                  <c:v>42917</c:v>
                </c:pt>
                <c:pt idx="265">
                  <c:v>42948</c:v>
                </c:pt>
                <c:pt idx="266">
                  <c:v>42979</c:v>
                </c:pt>
                <c:pt idx="267">
                  <c:v>43009</c:v>
                </c:pt>
                <c:pt idx="268">
                  <c:v>43040</c:v>
                </c:pt>
                <c:pt idx="269">
                  <c:v>43070</c:v>
                </c:pt>
                <c:pt idx="270">
                  <c:v>43101</c:v>
                </c:pt>
                <c:pt idx="271">
                  <c:v>43132</c:v>
                </c:pt>
                <c:pt idx="272">
                  <c:v>43160</c:v>
                </c:pt>
                <c:pt idx="273">
                  <c:v>43191</c:v>
                </c:pt>
                <c:pt idx="274">
                  <c:v>43221</c:v>
                </c:pt>
                <c:pt idx="275">
                  <c:v>43252</c:v>
                </c:pt>
                <c:pt idx="276">
                  <c:v>43282</c:v>
                </c:pt>
                <c:pt idx="277">
                  <c:v>43313</c:v>
                </c:pt>
                <c:pt idx="278">
                  <c:v>43344</c:v>
                </c:pt>
                <c:pt idx="279">
                  <c:v>43374</c:v>
                </c:pt>
                <c:pt idx="280">
                  <c:v>43405</c:v>
                </c:pt>
                <c:pt idx="281">
                  <c:v>43435</c:v>
                </c:pt>
                <c:pt idx="282">
                  <c:v>43466</c:v>
                </c:pt>
                <c:pt idx="283">
                  <c:v>43497</c:v>
                </c:pt>
                <c:pt idx="284">
                  <c:v>43525</c:v>
                </c:pt>
              </c:numCache>
            </c:numRef>
          </c:cat>
          <c:val>
            <c:numRef>
              <c:f>'2 TME'!$B$8:$B$292</c:f>
              <c:numCache>
                <c:formatCode>0.00%</c:formatCode>
                <c:ptCount val="285"/>
                <c:pt idx="0">
                  <c:v>7.5399999999999995E-2</c:v>
                </c:pt>
                <c:pt idx="1">
                  <c:v>7.4499999999999997E-2</c:v>
                </c:pt>
                <c:pt idx="2">
                  <c:v>7.3300000000000004E-2</c:v>
                </c:pt>
                <c:pt idx="3">
                  <c:v>7.3999999999999996E-2</c:v>
                </c:pt>
                <c:pt idx="4">
                  <c:v>7.5399999999999995E-2</c:v>
                </c:pt>
                <c:pt idx="5">
                  <c:v>7.1199999999999999E-2</c:v>
                </c:pt>
                <c:pt idx="6">
                  <c:v>6.8500000000000005E-2</c:v>
                </c:pt>
                <c:pt idx="7">
                  <c:v>6.5100000000000005E-2</c:v>
                </c:pt>
                <c:pt idx="8">
                  <c:v>6.6000000000000003E-2</c:v>
                </c:pt>
                <c:pt idx="9">
                  <c:v>6.7100000000000007E-2</c:v>
                </c:pt>
                <c:pt idx="10">
                  <c:v>6.5799999999999997E-2</c:v>
                </c:pt>
                <c:pt idx="11">
                  <c:v>6.5699999999999995E-2</c:v>
                </c:pt>
                <c:pt idx="12">
                  <c:v>6.6400000000000001E-2</c:v>
                </c:pt>
                <c:pt idx="13">
                  <c:v>6.5100000000000005E-2</c:v>
                </c:pt>
                <c:pt idx="14">
                  <c:v>6.4399999999999999E-2</c:v>
                </c:pt>
                <c:pt idx="15">
                  <c:v>6.2899999999999998E-2</c:v>
                </c:pt>
                <c:pt idx="16">
                  <c:v>6.0100000000000001E-2</c:v>
                </c:pt>
                <c:pt idx="17">
                  <c:v>5.91E-2</c:v>
                </c:pt>
                <c:pt idx="18">
                  <c:v>5.8500000000000003E-2</c:v>
                </c:pt>
                <c:pt idx="19">
                  <c:v>5.7700000000000001E-2</c:v>
                </c:pt>
                <c:pt idx="20">
                  <c:v>5.45E-2</c:v>
                </c:pt>
                <c:pt idx="21">
                  <c:v>5.7299999999999997E-2</c:v>
                </c:pt>
                <c:pt idx="22">
                  <c:v>5.8700000000000002E-2</c:v>
                </c:pt>
                <c:pt idx="23">
                  <c:v>5.79E-2</c:v>
                </c:pt>
                <c:pt idx="24">
                  <c:v>5.7200000000000001E-2</c:v>
                </c:pt>
                <c:pt idx="25">
                  <c:v>5.5E-2</c:v>
                </c:pt>
                <c:pt idx="26">
                  <c:v>5.5800000000000002E-2</c:v>
                </c:pt>
                <c:pt idx="27">
                  <c:v>5.5399999999999998E-2</c:v>
                </c:pt>
                <c:pt idx="28">
                  <c:v>5.6399999999999999E-2</c:v>
                </c:pt>
                <c:pt idx="29">
                  <c:v>5.5800000000000002E-2</c:v>
                </c:pt>
                <c:pt idx="30">
                  <c:v>5.3499999999999999E-2</c:v>
                </c:pt>
                <c:pt idx="31">
                  <c:v>5.21E-2</c:v>
                </c:pt>
                <c:pt idx="32">
                  <c:v>5.0599999999999999E-2</c:v>
                </c:pt>
                <c:pt idx="33">
                  <c:v>4.9700000000000001E-2</c:v>
                </c:pt>
                <c:pt idx="34">
                  <c:v>4.9500000000000002E-2</c:v>
                </c:pt>
                <c:pt idx="35">
                  <c:v>5.0900000000000001E-2</c:v>
                </c:pt>
                <c:pt idx="36">
                  <c:v>4.9299999999999997E-2</c:v>
                </c:pt>
                <c:pt idx="37">
                  <c:v>4.8500000000000001E-2</c:v>
                </c:pt>
                <c:pt idx="38">
                  <c:v>4.58E-2</c:v>
                </c:pt>
                <c:pt idx="39">
                  <c:v>4.2799999999999998E-2</c:v>
                </c:pt>
                <c:pt idx="40">
                  <c:v>4.3200000000000002E-2</c:v>
                </c:pt>
                <c:pt idx="41">
                  <c:v>4.3200000000000002E-2</c:v>
                </c:pt>
                <c:pt idx="42">
                  <c:v>4.0500000000000001E-2</c:v>
                </c:pt>
                <c:pt idx="43">
                  <c:v>3.95E-2</c:v>
                </c:pt>
                <c:pt idx="44">
                  <c:v>4.0800000000000003E-2</c:v>
                </c:pt>
                <c:pt idx="45">
                  <c:v>4.2299999999999997E-2</c:v>
                </c:pt>
                <c:pt idx="46">
                  <c:v>4.07E-2</c:v>
                </c:pt>
                <c:pt idx="47">
                  <c:v>4.2799999999999998E-2</c:v>
                </c:pt>
                <c:pt idx="48">
                  <c:v>4.6100000000000002E-2</c:v>
                </c:pt>
                <c:pt idx="49">
                  <c:v>4.8599999999999997E-2</c:v>
                </c:pt>
                <c:pt idx="50">
                  <c:v>5.0200000000000002E-2</c:v>
                </c:pt>
                <c:pt idx="51">
                  <c:v>5.2299999999999999E-2</c:v>
                </c:pt>
                <c:pt idx="52">
                  <c:v>5.3900000000000003E-2</c:v>
                </c:pt>
                <c:pt idx="53">
                  <c:v>5.21E-2</c:v>
                </c:pt>
                <c:pt idx="54">
                  <c:v>5.3400000000000003E-2</c:v>
                </c:pt>
                <c:pt idx="55">
                  <c:v>5.7099999999999998E-2</c:v>
                </c:pt>
                <c:pt idx="56">
                  <c:v>5.7099999999999998E-2</c:v>
                </c:pt>
                <c:pt idx="57">
                  <c:v>5.4300000000000001E-2</c:v>
                </c:pt>
                <c:pt idx="58">
                  <c:v>5.3999999999999999E-2</c:v>
                </c:pt>
                <c:pt idx="59">
                  <c:v>5.5800000000000002E-2</c:v>
                </c:pt>
                <c:pt idx="60">
                  <c:v>5.4100000000000002E-2</c:v>
                </c:pt>
                <c:pt idx="61">
                  <c:v>5.4600000000000003E-2</c:v>
                </c:pt>
                <c:pt idx="62">
                  <c:v>5.3800000000000001E-2</c:v>
                </c:pt>
                <c:pt idx="63">
                  <c:v>5.4600000000000003E-2</c:v>
                </c:pt>
                <c:pt idx="64">
                  <c:v>5.4100000000000002E-2</c:v>
                </c:pt>
                <c:pt idx="65">
                  <c:v>5.3999999999999999E-2</c:v>
                </c:pt>
                <c:pt idx="66">
                  <c:v>5.1400000000000001E-2</c:v>
                </c:pt>
                <c:pt idx="67">
                  <c:v>5.0200000000000002E-2</c:v>
                </c:pt>
                <c:pt idx="68">
                  <c:v>5.0099999999999999E-2</c:v>
                </c:pt>
                <c:pt idx="69">
                  <c:v>4.8899999999999999E-2</c:v>
                </c:pt>
                <c:pt idx="70">
                  <c:v>5.0999999999999997E-2</c:v>
                </c:pt>
                <c:pt idx="71">
                  <c:v>5.2499999999999998E-2</c:v>
                </c:pt>
                <c:pt idx="72">
                  <c:v>5.2200000000000003E-2</c:v>
                </c:pt>
                <c:pt idx="73">
                  <c:v>5.2699999999999997E-2</c:v>
                </c:pt>
                <c:pt idx="74">
                  <c:v>5.0799999999999998E-2</c:v>
                </c:pt>
                <c:pt idx="75">
                  <c:v>5.0700000000000002E-2</c:v>
                </c:pt>
                <c:pt idx="76">
                  <c:v>4.8899999999999999E-2</c:v>
                </c:pt>
                <c:pt idx="77">
                  <c:v>4.7100000000000003E-2</c:v>
                </c:pt>
                <c:pt idx="78">
                  <c:v>5.0500000000000003E-2</c:v>
                </c:pt>
                <c:pt idx="79">
                  <c:v>5.0200000000000002E-2</c:v>
                </c:pt>
                <c:pt idx="80">
                  <c:v>5.11E-2</c:v>
                </c:pt>
                <c:pt idx="81">
                  <c:v>5.2900000000000003E-2</c:v>
                </c:pt>
                <c:pt idx="82">
                  <c:v>5.3100000000000001E-2</c:v>
                </c:pt>
                <c:pt idx="83">
                  <c:v>5.3100000000000001E-2</c:v>
                </c:pt>
                <c:pt idx="84">
                  <c:v>5.1799999999999999E-2</c:v>
                </c:pt>
                <c:pt idx="85">
                  <c:v>5.0099999999999999E-2</c:v>
                </c:pt>
                <c:pt idx="86">
                  <c:v>4.7E-2</c:v>
                </c:pt>
                <c:pt idx="87">
                  <c:v>4.4600000000000001E-2</c:v>
                </c:pt>
                <c:pt idx="88">
                  <c:v>4.6300000000000001E-2</c:v>
                </c:pt>
                <c:pt idx="89">
                  <c:v>4.6600000000000003E-2</c:v>
                </c:pt>
                <c:pt idx="90">
                  <c:v>4.4299999999999999E-2</c:v>
                </c:pt>
                <c:pt idx="91">
                  <c:v>4.2700000000000002E-2</c:v>
                </c:pt>
                <c:pt idx="92">
                  <c:v>4.07E-2</c:v>
                </c:pt>
                <c:pt idx="93">
                  <c:v>4.1700000000000001E-2</c:v>
                </c:pt>
                <c:pt idx="94">
                  <c:v>4.2500000000000003E-2</c:v>
                </c:pt>
                <c:pt idx="95">
                  <c:v>3.9699999999999999E-2</c:v>
                </c:pt>
                <c:pt idx="96">
                  <c:v>3.7499999999999999E-2</c:v>
                </c:pt>
                <c:pt idx="97">
                  <c:v>4.0500000000000001E-2</c:v>
                </c:pt>
                <c:pt idx="98">
                  <c:v>4.24E-2</c:v>
                </c:pt>
                <c:pt idx="99">
                  <c:v>4.24E-2</c:v>
                </c:pt>
                <c:pt idx="100">
                  <c:v>4.3400000000000001E-2</c:v>
                </c:pt>
                <c:pt idx="101">
                  <c:v>4.48E-2</c:v>
                </c:pt>
                <c:pt idx="102">
                  <c:v>4.36E-2</c:v>
                </c:pt>
                <c:pt idx="103">
                  <c:v>4.2200000000000001E-2</c:v>
                </c:pt>
                <c:pt idx="104">
                  <c:v>4.24E-2</c:v>
                </c:pt>
                <c:pt idx="105">
                  <c:v>4.0099999999999997E-2</c:v>
                </c:pt>
                <c:pt idx="106">
                  <c:v>4.2299999999999997E-2</c:v>
                </c:pt>
                <c:pt idx="107">
                  <c:v>4.41E-2</c:v>
                </c:pt>
                <c:pt idx="108">
                  <c:v>4.41E-2</c:v>
                </c:pt>
                <c:pt idx="109">
                  <c:v>4.3499999999999997E-2</c:v>
                </c:pt>
                <c:pt idx="110">
                  <c:v>4.2000000000000003E-2</c:v>
                </c:pt>
                <c:pt idx="111">
                  <c:v>4.1300000000000003E-2</c:v>
                </c:pt>
                <c:pt idx="112">
                  <c:v>4.0300000000000002E-2</c:v>
                </c:pt>
                <c:pt idx="113">
                  <c:v>3.9E-2</c:v>
                </c:pt>
                <c:pt idx="114">
                  <c:v>3.6999999999999998E-2</c:v>
                </c:pt>
                <c:pt idx="115">
                  <c:v>3.6600000000000001E-2</c:v>
                </c:pt>
                <c:pt idx="116">
                  <c:v>3.6400000000000002E-2</c:v>
                </c:pt>
                <c:pt idx="117">
                  <c:v>3.8100000000000002E-2</c:v>
                </c:pt>
                <c:pt idx="118">
                  <c:v>3.61E-2</c:v>
                </c:pt>
                <c:pt idx="119">
                  <c:v>3.4200000000000001E-2</c:v>
                </c:pt>
                <c:pt idx="120">
                  <c:v>3.2899999999999999E-2</c:v>
                </c:pt>
                <c:pt idx="121">
                  <c:v>3.2800000000000003E-2</c:v>
                </c:pt>
                <c:pt idx="122">
                  <c:v>3.3399999999999999E-2</c:v>
                </c:pt>
                <c:pt idx="123">
                  <c:v>3.1699999999999999E-2</c:v>
                </c:pt>
                <c:pt idx="124">
                  <c:v>3.3500000000000002E-2</c:v>
                </c:pt>
                <c:pt idx="125">
                  <c:v>3.5400000000000001E-2</c:v>
                </c:pt>
                <c:pt idx="126">
                  <c:v>3.4299999999999997E-2</c:v>
                </c:pt>
                <c:pt idx="127">
                  <c:v>3.4000000000000002E-2</c:v>
                </c:pt>
                <c:pt idx="128">
                  <c:v>3.56E-2</c:v>
                </c:pt>
                <c:pt idx="129">
                  <c:v>3.7199999999999997E-2</c:v>
                </c:pt>
                <c:pt idx="130">
                  <c:v>4.0099999999999997E-2</c:v>
                </c:pt>
                <c:pt idx="131">
                  <c:v>4.07E-2</c:v>
                </c:pt>
                <c:pt idx="132">
                  <c:v>4.0599999999999997E-2</c:v>
                </c:pt>
                <c:pt idx="133">
                  <c:v>4.0899999999999999E-2</c:v>
                </c:pt>
                <c:pt idx="134">
                  <c:v>3.9599999999999996E-2</c:v>
                </c:pt>
                <c:pt idx="135">
                  <c:v>3.8399999999999997E-2</c:v>
                </c:pt>
                <c:pt idx="136">
                  <c:v>3.8800000000000001E-2</c:v>
                </c:pt>
                <c:pt idx="137">
                  <c:v>3.8100000000000002E-2</c:v>
                </c:pt>
                <c:pt idx="138">
                  <c:v>3.8699999999999998E-2</c:v>
                </c:pt>
                <c:pt idx="139">
                  <c:v>4.1000000000000002E-2</c:v>
                </c:pt>
                <c:pt idx="140">
                  <c:v>4.1399999999999999E-2</c:v>
                </c:pt>
                <c:pt idx="141">
                  <c:v>4.0500000000000001E-2</c:v>
                </c:pt>
                <c:pt idx="142">
                  <c:v>4.24E-2</c:v>
                </c:pt>
                <c:pt idx="143">
                  <c:v>4.3700000000000003E-2</c:v>
                </c:pt>
                <c:pt idx="144">
                  <c:v>4.65E-2</c:v>
                </c:pt>
                <c:pt idx="145">
                  <c:v>4.6699999999999998E-2</c:v>
                </c:pt>
                <c:pt idx="146">
                  <c:v>4.4499999999999998E-2</c:v>
                </c:pt>
                <c:pt idx="147">
                  <c:v>4.41E-2</c:v>
                </c:pt>
                <c:pt idx="148">
                  <c:v>4.4600000000000001E-2</c:v>
                </c:pt>
                <c:pt idx="149">
                  <c:v>4.3200000000000002E-2</c:v>
                </c:pt>
                <c:pt idx="150">
                  <c:v>4.41E-2</c:v>
                </c:pt>
                <c:pt idx="151">
                  <c:v>4.2299999999999997E-2</c:v>
                </c:pt>
                <c:pt idx="152">
                  <c:v>4.1799999999999997E-2</c:v>
                </c:pt>
                <c:pt idx="153">
                  <c:v>4.1000000000000002E-2</c:v>
                </c:pt>
                <c:pt idx="154">
                  <c:v>4.2900000000000001E-2</c:v>
                </c:pt>
                <c:pt idx="155">
                  <c:v>4.4699999999999997E-2</c:v>
                </c:pt>
                <c:pt idx="156">
                  <c:v>4.8000000000000001E-2</c:v>
                </c:pt>
                <c:pt idx="157">
                  <c:v>4.7800000000000002E-2</c:v>
                </c:pt>
                <c:pt idx="158">
                  <c:v>4.4900000000000002E-2</c:v>
                </c:pt>
                <c:pt idx="159">
                  <c:v>4.4400000000000002E-2</c:v>
                </c:pt>
                <c:pt idx="160">
                  <c:v>4.36E-2</c:v>
                </c:pt>
                <c:pt idx="161">
                  <c:v>4.02E-2</c:v>
                </c:pt>
                <c:pt idx="162">
                  <c:v>3.5299999999999998E-2</c:v>
                </c:pt>
                <c:pt idx="163">
                  <c:v>3.6400000000000002E-2</c:v>
                </c:pt>
                <c:pt idx="164">
                  <c:v>3.7400000000000003E-2</c:v>
                </c:pt>
                <c:pt idx="165">
                  <c:v>3.7199999999999997E-2</c:v>
                </c:pt>
                <c:pt idx="166">
                  <c:v>3.7100000000000001E-2</c:v>
                </c:pt>
                <c:pt idx="167">
                  <c:v>3.85E-2</c:v>
                </c:pt>
                <c:pt idx="168">
                  <c:v>3.9600000000000003E-2</c:v>
                </c:pt>
                <c:pt idx="169">
                  <c:v>3.7199999999999997E-2</c:v>
                </c:pt>
                <c:pt idx="170">
                  <c:v>3.5999999999999997E-2</c:v>
                </c:pt>
                <c:pt idx="171">
                  <c:v>3.6499999999999998E-2</c:v>
                </c:pt>
                <c:pt idx="172">
                  <c:v>3.61E-2</c:v>
                </c:pt>
                <c:pt idx="173">
                  <c:v>3.61E-2</c:v>
                </c:pt>
                <c:pt idx="174">
                  <c:v>3.5400000000000001E-2</c:v>
                </c:pt>
                <c:pt idx="175">
                  <c:v>3.5999999999999997E-2</c:v>
                </c:pt>
                <c:pt idx="176">
                  <c:v>3.5299999999999998E-2</c:v>
                </c:pt>
                <c:pt idx="177">
                  <c:v>3.4700000000000002E-2</c:v>
                </c:pt>
                <c:pt idx="178">
                  <c:v>3.44E-2</c:v>
                </c:pt>
                <c:pt idx="179">
                  <c:v>3.1399999999999997E-2</c:v>
                </c:pt>
                <c:pt idx="180">
                  <c:v>3.1399999999999997E-2</c:v>
                </c:pt>
                <c:pt idx="181">
                  <c:v>3.0700000000000002E-2</c:v>
                </c:pt>
                <c:pt idx="182">
                  <c:v>2.76E-2</c:v>
                </c:pt>
                <c:pt idx="183">
                  <c:v>2.7400000000000001E-2</c:v>
                </c:pt>
                <c:pt idx="184">
                  <c:v>2.8199999999999999E-2</c:v>
                </c:pt>
                <c:pt idx="185">
                  <c:v>3.0499999999999999E-2</c:v>
                </c:pt>
                <c:pt idx="186">
                  <c:v>3.39E-2</c:v>
                </c:pt>
                <c:pt idx="187">
                  <c:v>3.5000000000000003E-2</c:v>
                </c:pt>
                <c:pt idx="188">
                  <c:v>3.6499999999999998E-2</c:v>
                </c:pt>
                <c:pt idx="189">
                  <c:v>3.6600000000000001E-2</c:v>
                </c:pt>
                <c:pt idx="190">
                  <c:v>3.7499999999999999E-2</c:v>
                </c:pt>
                <c:pt idx="191">
                  <c:v>3.5799999999999998E-2</c:v>
                </c:pt>
                <c:pt idx="192">
                  <c:v>3.4500000000000003E-2</c:v>
                </c:pt>
                <c:pt idx="193">
                  <c:v>3.39E-2</c:v>
                </c:pt>
                <c:pt idx="194">
                  <c:v>0.03</c:v>
                </c:pt>
                <c:pt idx="195">
                  <c:v>2.7099999999999999E-2</c:v>
                </c:pt>
                <c:pt idx="196">
                  <c:v>3.0200000000000001E-2</c:v>
                </c:pt>
                <c:pt idx="197">
                  <c:v>3.5999999999999997E-2</c:v>
                </c:pt>
                <c:pt idx="198">
                  <c:v>3.2300000000000002E-2</c:v>
                </c:pt>
                <c:pt idx="199">
                  <c:v>3.2300000000000002E-2</c:v>
                </c:pt>
                <c:pt idx="200">
                  <c:v>3.0599999999999999E-2</c:v>
                </c:pt>
                <c:pt idx="201">
                  <c:v>2.87E-2</c:v>
                </c:pt>
                <c:pt idx="202">
                  <c:v>3.0499999999999999E-2</c:v>
                </c:pt>
                <c:pt idx="203">
                  <c:v>2.7900000000000001E-2</c:v>
                </c:pt>
                <c:pt idx="204">
                  <c:v>2.69E-2</c:v>
                </c:pt>
                <c:pt idx="205">
                  <c:v>2.3099999999999999E-2</c:v>
                </c:pt>
                <c:pt idx="206">
                  <c:v>2.1899999999999999E-2</c:v>
                </c:pt>
                <c:pt idx="207">
                  <c:v>2.3099999999999999E-2</c:v>
                </c:pt>
                <c:pt idx="208">
                  <c:v>2.23E-2</c:v>
                </c:pt>
                <c:pt idx="209">
                  <c:v>2.18E-2</c:v>
                </c:pt>
                <c:pt idx="210">
                  <c:v>2.0299999999999999E-2</c:v>
                </c:pt>
                <c:pt idx="211">
                  <c:v>2.1899999999999999E-2</c:v>
                </c:pt>
                <c:pt idx="212">
                  <c:v>2.29E-2</c:v>
                </c:pt>
                <c:pt idx="213">
                  <c:v>2.1100000000000001E-2</c:v>
                </c:pt>
                <c:pt idx="214">
                  <c:v>1.9E-2</c:v>
                </c:pt>
                <c:pt idx="215">
                  <c:v>1.8599999999999998E-2</c:v>
                </c:pt>
                <c:pt idx="216">
                  <c:v>2.2599999999999999E-2</c:v>
                </c:pt>
                <c:pt idx="217">
                  <c:v>2.3099999999999999E-2</c:v>
                </c:pt>
                <c:pt idx="218">
                  <c:v>2.4299999999999999E-2</c:v>
                </c:pt>
                <c:pt idx="219">
                  <c:v>2.58E-2</c:v>
                </c:pt>
                <c:pt idx="220">
                  <c:v>2.4400000000000002E-2</c:v>
                </c:pt>
                <c:pt idx="221">
                  <c:v>2.3400000000000001E-2</c:v>
                </c:pt>
                <c:pt idx="222">
                  <c:v>2.41E-2</c:v>
                </c:pt>
                <c:pt idx="223">
                  <c:v>2.41E-2</c:v>
                </c:pt>
                <c:pt idx="224">
                  <c:v>2.2200000000000001E-2</c:v>
                </c:pt>
                <c:pt idx="225">
                  <c:v>2.1499999999999998E-2</c:v>
                </c:pt>
                <c:pt idx="226">
                  <c:v>2.06E-2</c:v>
                </c:pt>
                <c:pt idx="227">
                  <c:v>1.89E-2</c:v>
                </c:pt>
                <c:pt idx="228">
                  <c:v>1.77E-2</c:v>
                </c:pt>
                <c:pt idx="229">
                  <c:v>1.5900000000000001E-2</c:v>
                </c:pt>
                <c:pt idx="230">
                  <c:v>1.41E-2</c:v>
                </c:pt>
                <c:pt idx="231">
                  <c:v>1.3599999999999999E-2</c:v>
                </c:pt>
                <c:pt idx="232">
                  <c:v>1.2800000000000001E-2</c:v>
                </c:pt>
                <c:pt idx="233">
                  <c:v>1.18E-2</c:v>
                </c:pt>
                <c:pt idx="234">
                  <c:v>9.7999999999999997E-3</c:v>
                </c:pt>
                <c:pt idx="235">
                  <c:v>7.4000000000000003E-3</c:v>
                </c:pt>
                <c:pt idx="236">
                  <c:v>6.6E-3</c:v>
                </c:pt>
                <c:pt idx="237">
                  <c:v>5.5999999999999999E-3</c:v>
                </c:pt>
                <c:pt idx="238">
                  <c:v>4.5999999999999999E-3</c:v>
                </c:pt>
                <c:pt idx="239">
                  <c:v>9.1999999999999998E-3</c:v>
                </c:pt>
                <c:pt idx="240">
                  <c:v>1.23E-2</c:v>
                </c:pt>
                <c:pt idx="241">
                  <c:v>1.15E-2</c:v>
                </c:pt>
                <c:pt idx="242">
                  <c:v>1.0200000000000001E-2</c:v>
                </c:pt>
                <c:pt idx="243">
                  <c:v>1.04E-2</c:v>
                </c:pt>
                <c:pt idx="244">
                  <c:v>8.5000000000000006E-3</c:v>
                </c:pt>
                <c:pt idx="245">
                  <c:v>9.0000000000000011E-3</c:v>
                </c:pt>
                <c:pt idx="246">
                  <c:v>9.7000000000000003E-3</c:v>
                </c:pt>
                <c:pt idx="247">
                  <c:v>9.0000000000000011E-3</c:v>
                </c:pt>
                <c:pt idx="248">
                  <c:v>6.4999999999999997E-3</c:v>
                </c:pt>
                <c:pt idx="249">
                  <c:v>5.5999999999999999E-3</c:v>
                </c:pt>
                <c:pt idx="250">
                  <c:v>5.0000000000000001E-3</c:v>
                </c:pt>
                <c:pt idx="251">
                  <c:v>5.5000000000000005E-3</c:v>
                </c:pt>
                <c:pt idx="252">
                  <c:v>4.4999999999999997E-3</c:v>
                </c:pt>
                <c:pt idx="253">
                  <c:v>2.3E-3</c:v>
                </c:pt>
                <c:pt idx="254">
                  <c:v>2.0999999999999999E-3</c:v>
                </c:pt>
                <c:pt idx="255">
                  <c:v>2.5000000000000001E-3</c:v>
                </c:pt>
                <c:pt idx="256">
                  <c:v>3.5999999999999999E-3</c:v>
                </c:pt>
                <c:pt idx="257">
                  <c:v>7.0000000000000001E-3</c:v>
                </c:pt>
                <c:pt idx="258">
                  <c:v>8.0000000000000002E-3</c:v>
                </c:pt>
                <c:pt idx="259">
                  <c:v>9.1000000000000004E-3</c:v>
                </c:pt>
                <c:pt idx="260">
                  <c:v>1.11E-2</c:v>
                </c:pt>
                <c:pt idx="261">
                  <c:v>1.0999999999999999E-2</c:v>
                </c:pt>
                <c:pt idx="262">
                  <c:v>9.7000000000000003E-3</c:v>
                </c:pt>
                <c:pt idx="263">
                  <c:v>8.6999999999999994E-3</c:v>
                </c:pt>
                <c:pt idx="264">
                  <c:v>7.1000000000000004E-3</c:v>
                </c:pt>
                <c:pt idx="265">
                  <c:v>8.8999999999999999E-3</c:v>
                </c:pt>
                <c:pt idx="266">
                  <c:v>7.7999999999999996E-3</c:v>
                </c:pt>
                <c:pt idx="267">
                  <c:v>7.7000000000000002E-3</c:v>
                </c:pt>
                <c:pt idx="268">
                  <c:v>7.7000000000000002E-3</c:v>
                </c:pt>
                <c:pt idx="269">
                  <c:v>6.4999999999999997E-3</c:v>
                </c:pt>
                <c:pt idx="270">
                  <c:v>6.1999999999999998E-3</c:v>
                </c:pt>
                <c:pt idx="271">
                  <c:v>8.2000000000000007E-3</c:v>
                </c:pt>
                <c:pt idx="272">
                  <c:v>9.7000000000000003E-3</c:v>
                </c:pt>
                <c:pt idx="273">
                  <c:v>8.5000000000000006E-3</c:v>
                </c:pt>
                <c:pt idx="274">
                  <c:v>8.0000000000000002E-3</c:v>
                </c:pt>
                <c:pt idx="275">
                  <c:v>8.3000000000000001E-3</c:v>
                </c:pt>
                <c:pt idx="276">
                  <c:v>7.6E-3</c:v>
                </c:pt>
                <c:pt idx="277">
                  <c:v>6.7999999999999996E-3</c:v>
                </c:pt>
                <c:pt idx="278">
                  <c:v>7.3000000000000001E-3</c:v>
                </c:pt>
                <c:pt idx="279">
                  <c:v>7.9000000000000008E-3</c:v>
                </c:pt>
                <c:pt idx="280">
                  <c:v>8.6E-3</c:v>
                </c:pt>
                <c:pt idx="281">
                  <c:v>8.0999999999999996E-3</c:v>
                </c:pt>
                <c:pt idx="282">
                  <c:v>7.4000000000000003E-3</c:v>
                </c:pt>
                <c:pt idx="283">
                  <c:v>6.7999999999999996E-3</c:v>
                </c:pt>
                <c:pt idx="284">
                  <c:v>5.7999999999999996E-3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92-47D4-BEF4-7E650D4AB7E7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'2 TME'!$A$8:$A$292</c:f>
              <c:numCache>
                <c:formatCode>[$-40C]d\ mmmm\ yyyy;@</c:formatCode>
                <c:ptCount val="285"/>
                <c:pt idx="0">
                  <c:v>34881</c:v>
                </c:pt>
                <c:pt idx="1">
                  <c:v>34912</c:v>
                </c:pt>
                <c:pt idx="2">
                  <c:v>34943</c:v>
                </c:pt>
                <c:pt idx="3">
                  <c:v>34973</c:v>
                </c:pt>
                <c:pt idx="4">
                  <c:v>35004</c:v>
                </c:pt>
                <c:pt idx="5">
                  <c:v>35034</c:v>
                </c:pt>
                <c:pt idx="6">
                  <c:v>35065</c:v>
                </c:pt>
                <c:pt idx="7">
                  <c:v>35096</c:v>
                </c:pt>
                <c:pt idx="8">
                  <c:v>35125</c:v>
                </c:pt>
                <c:pt idx="9">
                  <c:v>35156</c:v>
                </c:pt>
                <c:pt idx="10">
                  <c:v>35186</c:v>
                </c:pt>
                <c:pt idx="11">
                  <c:v>35217</c:v>
                </c:pt>
                <c:pt idx="12">
                  <c:v>35247</c:v>
                </c:pt>
                <c:pt idx="13">
                  <c:v>35278</c:v>
                </c:pt>
                <c:pt idx="14">
                  <c:v>35309</c:v>
                </c:pt>
                <c:pt idx="15">
                  <c:v>35339</c:v>
                </c:pt>
                <c:pt idx="16">
                  <c:v>35370</c:v>
                </c:pt>
                <c:pt idx="17">
                  <c:v>35400</c:v>
                </c:pt>
                <c:pt idx="18">
                  <c:v>35431</c:v>
                </c:pt>
                <c:pt idx="19">
                  <c:v>35462</c:v>
                </c:pt>
                <c:pt idx="20">
                  <c:v>35490</c:v>
                </c:pt>
                <c:pt idx="21">
                  <c:v>35521</c:v>
                </c:pt>
                <c:pt idx="22">
                  <c:v>35551</c:v>
                </c:pt>
                <c:pt idx="23">
                  <c:v>35582</c:v>
                </c:pt>
                <c:pt idx="24">
                  <c:v>35612</c:v>
                </c:pt>
                <c:pt idx="25">
                  <c:v>35643</c:v>
                </c:pt>
                <c:pt idx="26">
                  <c:v>35674</c:v>
                </c:pt>
                <c:pt idx="27">
                  <c:v>35704</c:v>
                </c:pt>
                <c:pt idx="28">
                  <c:v>35735</c:v>
                </c:pt>
                <c:pt idx="29">
                  <c:v>35765</c:v>
                </c:pt>
                <c:pt idx="30">
                  <c:v>35796</c:v>
                </c:pt>
                <c:pt idx="31">
                  <c:v>35827</c:v>
                </c:pt>
                <c:pt idx="32">
                  <c:v>35855</c:v>
                </c:pt>
                <c:pt idx="33">
                  <c:v>35886</c:v>
                </c:pt>
                <c:pt idx="34">
                  <c:v>35916</c:v>
                </c:pt>
                <c:pt idx="35">
                  <c:v>35947</c:v>
                </c:pt>
                <c:pt idx="36">
                  <c:v>35977</c:v>
                </c:pt>
                <c:pt idx="37">
                  <c:v>36008</c:v>
                </c:pt>
                <c:pt idx="38">
                  <c:v>36039</c:v>
                </c:pt>
                <c:pt idx="39">
                  <c:v>36069</c:v>
                </c:pt>
                <c:pt idx="40">
                  <c:v>36100</c:v>
                </c:pt>
                <c:pt idx="41">
                  <c:v>36130</c:v>
                </c:pt>
                <c:pt idx="42">
                  <c:v>36161</c:v>
                </c:pt>
                <c:pt idx="43">
                  <c:v>36192</c:v>
                </c:pt>
                <c:pt idx="44">
                  <c:v>36220</c:v>
                </c:pt>
                <c:pt idx="45">
                  <c:v>36251</c:v>
                </c:pt>
                <c:pt idx="46">
                  <c:v>36281</c:v>
                </c:pt>
                <c:pt idx="47">
                  <c:v>36312</c:v>
                </c:pt>
                <c:pt idx="48">
                  <c:v>36342</c:v>
                </c:pt>
                <c:pt idx="49">
                  <c:v>36373</c:v>
                </c:pt>
                <c:pt idx="50">
                  <c:v>36404</c:v>
                </c:pt>
                <c:pt idx="51">
                  <c:v>36434</c:v>
                </c:pt>
                <c:pt idx="52">
                  <c:v>36465</c:v>
                </c:pt>
                <c:pt idx="53">
                  <c:v>36495</c:v>
                </c:pt>
                <c:pt idx="54">
                  <c:v>36526</c:v>
                </c:pt>
                <c:pt idx="55">
                  <c:v>36557</c:v>
                </c:pt>
                <c:pt idx="56">
                  <c:v>36586</c:v>
                </c:pt>
                <c:pt idx="57">
                  <c:v>36617</c:v>
                </c:pt>
                <c:pt idx="58">
                  <c:v>36647</c:v>
                </c:pt>
                <c:pt idx="59">
                  <c:v>36678</c:v>
                </c:pt>
                <c:pt idx="60">
                  <c:v>36708</c:v>
                </c:pt>
                <c:pt idx="61">
                  <c:v>36739</c:v>
                </c:pt>
                <c:pt idx="62">
                  <c:v>36770</c:v>
                </c:pt>
                <c:pt idx="63">
                  <c:v>36800</c:v>
                </c:pt>
                <c:pt idx="64">
                  <c:v>36831</c:v>
                </c:pt>
                <c:pt idx="65">
                  <c:v>36861</c:v>
                </c:pt>
                <c:pt idx="66">
                  <c:v>36892</c:v>
                </c:pt>
                <c:pt idx="67">
                  <c:v>36923</c:v>
                </c:pt>
                <c:pt idx="68">
                  <c:v>36951</c:v>
                </c:pt>
                <c:pt idx="69">
                  <c:v>36982</c:v>
                </c:pt>
                <c:pt idx="70">
                  <c:v>37012</c:v>
                </c:pt>
                <c:pt idx="71">
                  <c:v>37043</c:v>
                </c:pt>
                <c:pt idx="72">
                  <c:v>37073</c:v>
                </c:pt>
                <c:pt idx="73">
                  <c:v>37104</c:v>
                </c:pt>
                <c:pt idx="74">
                  <c:v>37135</c:v>
                </c:pt>
                <c:pt idx="75">
                  <c:v>37165</c:v>
                </c:pt>
                <c:pt idx="76">
                  <c:v>37196</c:v>
                </c:pt>
                <c:pt idx="77">
                  <c:v>37226</c:v>
                </c:pt>
                <c:pt idx="78">
                  <c:v>37257</c:v>
                </c:pt>
                <c:pt idx="79">
                  <c:v>37288</c:v>
                </c:pt>
                <c:pt idx="80">
                  <c:v>37316</c:v>
                </c:pt>
                <c:pt idx="81">
                  <c:v>37347</c:v>
                </c:pt>
                <c:pt idx="82">
                  <c:v>37377</c:v>
                </c:pt>
                <c:pt idx="83">
                  <c:v>37408</c:v>
                </c:pt>
                <c:pt idx="84">
                  <c:v>37438</c:v>
                </c:pt>
                <c:pt idx="85">
                  <c:v>37469</c:v>
                </c:pt>
                <c:pt idx="86">
                  <c:v>37500</c:v>
                </c:pt>
                <c:pt idx="87">
                  <c:v>37530</c:v>
                </c:pt>
                <c:pt idx="88">
                  <c:v>37561</c:v>
                </c:pt>
                <c:pt idx="89">
                  <c:v>37591</c:v>
                </c:pt>
                <c:pt idx="90">
                  <c:v>37622</c:v>
                </c:pt>
                <c:pt idx="91">
                  <c:v>37653</c:v>
                </c:pt>
                <c:pt idx="92">
                  <c:v>37681</c:v>
                </c:pt>
                <c:pt idx="93">
                  <c:v>37712</c:v>
                </c:pt>
                <c:pt idx="94">
                  <c:v>37742</c:v>
                </c:pt>
                <c:pt idx="95">
                  <c:v>37773</c:v>
                </c:pt>
                <c:pt idx="96">
                  <c:v>37803</c:v>
                </c:pt>
                <c:pt idx="97">
                  <c:v>37834</c:v>
                </c:pt>
                <c:pt idx="98">
                  <c:v>37865</c:v>
                </c:pt>
                <c:pt idx="99">
                  <c:v>37895</c:v>
                </c:pt>
                <c:pt idx="100">
                  <c:v>37926</c:v>
                </c:pt>
                <c:pt idx="101">
                  <c:v>37956</c:v>
                </c:pt>
                <c:pt idx="102">
                  <c:v>37987</c:v>
                </c:pt>
                <c:pt idx="103">
                  <c:v>38018</c:v>
                </c:pt>
                <c:pt idx="104">
                  <c:v>38047</c:v>
                </c:pt>
                <c:pt idx="105">
                  <c:v>38078</c:v>
                </c:pt>
                <c:pt idx="106">
                  <c:v>38108</c:v>
                </c:pt>
                <c:pt idx="107">
                  <c:v>38139</c:v>
                </c:pt>
                <c:pt idx="108">
                  <c:v>38169</c:v>
                </c:pt>
                <c:pt idx="109">
                  <c:v>38200</c:v>
                </c:pt>
                <c:pt idx="110">
                  <c:v>38231</c:v>
                </c:pt>
                <c:pt idx="111">
                  <c:v>38261</c:v>
                </c:pt>
                <c:pt idx="112">
                  <c:v>38292</c:v>
                </c:pt>
                <c:pt idx="113">
                  <c:v>38322</c:v>
                </c:pt>
                <c:pt idx="114">
                  <c:v>38353</c:v>
                </c:pt>
                <c:pt idx="115">
                  <c:v>38384</c:v>
                </c:pt>
                <c:pt idx="116">
                  <c:v>38412</c:v>
                </c:pt>
                <c:pt idx="117">
                  <c:v>38443</c:v>
                </c:pt>
                <c:pt idx="118">
                  <c:v>38473</c:v>
                </c:pt>
                <c:pt idx="119">
                  <c:v>38504</c:v>
                </c:pt>
                <c:pt idx="120">
                  <c:v>38534</c:v>
                </c:pt>
                <c:pt idx="121">
                  <c:v>38565</c:v>
                </c:pt>
                <c:pt idx="122">
                  <c:v>38596</c:v>
                </c:pt>
                <c:pt idx="123">
                  <c:v>38626</c:v>
                </c:pt>
                <c:pt idx="124">
                  <c:v>38657</c:v>
                </c:pt>
                <c:pt idx="125">
                  <c:v>38687</c:v>
                </c:pt>
                <c:pt idx="126">
                  <c:v>38718</c:v>
                </c:pt>
                <c:pt idx="127">
                  <c:v>38749</c:v>
                </c:pt>
                <c:pt idx="128">
                  <c:v>38777</c:v>
                </c:pt>
                <c:pt idx="129">
                  <c:v>38808</c:v>
                </c:pt>
                <c:pt idx="130">
                  <c:v>38838</c:v>
                </c:pt>
                <c:pt idx="131">
                  <c:v>38869</c:v>
                </c:pt>
                <c:pt idx="132">
                  <c:v>38899</c:v>
                </c:pt>
                <c:pt idx="133">
                  <c:v>38930</c:v>
                </c:pt>
                <c:pt idx="134">
                  <c:v>38961</c:v>
                </c:pt>
                <c:pt idx="135">
                  <c:v>38991</c:v>
                </c:pt>
                <c:pt idx="136">
                  <c:v>39022</c:v>
                </c:pt>
                <c:pt idx="137">
                  <c:v>39052</c:v>
                </c:pt>
                <c:pt idx="138">
                  <c:v>39083</c:v>
                </c:pt>
                <c:pt idx="139">
                  <c:v>39114</c:v>
                </c:pt>
                <c:pt idx="140">
                  <c:v>39142</c:v>
                </c:pt>
                <c:pt idx="141">
                  <c:v>39173</c:v>
                </c:pt>
                <c:pt idx="142">
                  <c:v>39203</c:v>
                </c:pt>
                <c:pt idx="143">
                  <c:v>39234</c:v>
                </c:pt>
                <c:pt idx="144">
                  <c:v>39264</c:v>
                </c:pt>
                <c:pt idx="145">
                  <c:v>39295</c:v>
                </c:pt>
                <c:pt idx="146">
                  <c:v>39326</c:v>
                </c:pt>
                <c:pt idx="147">
                  <c:v>39356</c:v>
                </c:pt>
                <c:pt idx="148">
                  <c:v>39387</c:v>
                </c:pt>
                <c:pt idx="149">
                  <c:v>39417</c:v>
                </c:pt>
                <c:pt idx="150">
                  <c:v>39448</c:v>
                </c:pt>
                <c:pt idx="151">
                  <c:v>39479</c:v>
                </c:pt>
                <c:pt idx="152">
                  <c:v>39508</c:v>
                </c:pt>
                <c:pt idx="153">
                  <c:v>39539</c:v>
                </c:pt>
                <c:pt idx="154">
                  <c:v>39569</c:v>
                </c:pt>
                <c:pt idx="155">
                  <c:v>39600</c:v>
                </c:pt>
                <c:pt idx="156">
                  <c:v>39630</c:v>
                </c:pt>
                <c:pt idx="157">
                  <c:v>39661</c:v>
                </c:pt>
                <c:pt idx="158">
                  <c:v>39692</c:v>
                </c:pt>
                <c:pt idx="159">
                  <c:v>39722</c:v>
                </c:pt>
                <c:pt idx="160">
                  <c:v>39753</c:v>
                </c:pt>
                <c:pt idx="161">
                  <c:v>39783</c:v>
                </c:pt>
                <c:pt idx="162">
                  <c:v>39814</c:v>
                </c:pt>
                <c:pt idx="163">
                  <c:v>39845</c:v>
                </c:pt>
                <c:pt idx="164">
                  <c:v>39873</c:v>
                </c:pt>
                <c:pt idx="165">
                  <c:v>39904</c:v>
                </c:pt>
                <c:pt idx="166">
                  <c:v>39934</c:v>
                </c:pt>
                <c:pt idx="167">
                  <c:v>39965</c:v>
                </c:pt>
                <c:pt idx="168">
                  <c:v>39995</c:v>
                </c:pt>
                <c:pt idx="169">
                  <c:v>40026</c:v>
                </c:pt>
                <c:pt idx="170">
                  <c:v>40057</c:v>
                </c:pt>
                <c:pt idx="171">
                  <c:v>40087</c:v>
                </c:pt>
                <c:pt idx="172">
                  <c:v>40118</c:v>
                </c:pt>
                <c:pt idx="173">
                  <c:v>40148</c:v>
                </c:pt>
                <c:pt idx="174">
                  <c:v>40179</c:v>
                </c:pt>
                <c:pt idx="175">
                  <c:v>40210</c:v>
                </c:pt>
                <c:pt idx="176">
                  <c:v>40238</c:v>
                </c:pt>
                <c:pt idx="177">
                  <c:v>40269</c:v>
                </c:pt>
                <c:pt idx="178">
                  <c:v>40299</c:v>
                </c:pt>
                <c:pt idx="179">
                  <c:v>40330</c:v>
                </c:pt>
                <c:pt idx="180">
                  <c:v>40360</c:v>
                </c:pt>
                <c:pt idx="181">
                  <c:v>40391</c:v>
                </c:pt>
                <c:pt idx="182">
                  <c:v>40422</c:v>
                </c:pt>
                <c:pt idx="183">
                  <c:v>40452</c:v>
                </c:pt>
                <c:pt idx="184">
                  <c:v>40483</c:v>
                </c:pt>
                <c:pt idx="185">
                  <c:v>40513</c:v>
                </c:pt>
                <c:pt idx="186">
                  <c:v>40544</c:v>
                </c:pt>
                <c:pt idx="187">
                  <c:v>40575</c:v>
                </c:pt>
                <c:pt idx="188">
                  <c:v>40603</c:v>
                </c:pt>
                <c:pt idx="189">
                  <c:v>40634</c:v>
                </c:pt>
                <c:pt idx="190">
                  <c:v>40664</c:v>
                </c:pt>
                <c:pt idx="191">
                  <c:v>40695</c:v>
                </c:pt>
                <c:pt idx="192">
                  <c:v>40725</c:v>
                </c:pt>
                <c:pt idx="193">
                  <c:v>40756</c:v>
                </c:pt>
                <c:pt idx="194">
                  <c:v>40787</c:v>
                </c:pt>
                <c:pt idx="195">
                  <c:v>40817</c:v>
                </c:pt>
                <c:pt idx="196">
                  <c:v>40848</c:v>
                </c:pt>
                <c:pt idx="197">
                  <c:v>40878</c:v>
                </c:pt>
                <c:pt idx="198">
                  <c:v>40909</c:v>
                </c:pt>
                <c:pt idx="199">
                  <c:v>40940</c:v>
                </c:pt>
                <c:pt idx="200">
                  <c:v>40969</c:v>
                </c:pt>
                <c:pt idx="201">
                  <c:v>41000</c:v>
                </c:pt>
                <c:pt idx="202">
                  <c:v>41030</c:v>
                </c:pt>
                <c:pt idx="203">
                  <c:v>41061</c:v>
                </c:pt>
                <c:pt idx="204">
                  <c:v>41091</c:v>
                </c:pt>
                <c:pt idx="205">
                  <c:v>41122</c:v>
                </c:pt>
                <c:pt idx="206">
                  <c:v>41153</c:v>
                </c:pt>
                <c:pt idx="207">
                  <c:v>41183</c:v>
                </c:pt>
                <c:pt idx="208">
                  <c:v>41214</c:v>
                </c:pt>
                <c:pt idx="209">
                  <c:v>41244</c:v>
                </c:pt>
                <c:pt idx="210">
                  <c:v>41275</c:v>
                </c:pt>
                <c:pt idx="211">
                  <c:v>41306</c:v>
                </c:pt>
                <c:pt idx="212">
                  <c:v>41334</c:v>
                </c:pt>
                <c:pt idx="213">
                  <c:v>41365</c:v>
                </c:pt>
                <c:pt idx="214">
                  <c:v>41395</c:v>
                </c:pt>
                <c:pt idx="215">
                  <c:v>41426</c:v>
                </c:pt>
                <c:pt idx="216">
                  <c:v>41456</c:v>
                </c:pt>
                <c:pt idx="217">
                  <c:v>41487</c:v>
                </c:pt>
                <c:pt idx="218">
                  <c:v>41518</c:v>
                </c:pt>
                <c:pt idx="219">
                  <c:v>41548</c:v>
                </c:pt>
                <c:pt idx="220">
                  <c:v>41579</c:v>
                </c:pt>
                <c:pt idx="221">
                  <c:v>41609</c:v>
                </c:pt>
                <c:pt idx="222">
                  <c:v>41640</c:v>
                </c:pt>
                <c:pt idx="223">
                  <c:v>41671</c:v>
                </c:pt>
                <c:pt idx="224">
                  <c:v>41699</c:v>
                </c:pt>
                <c:pt idx="225">
                  <c:v>41730</c:v>
                </c:pt>
                <c:pt idx="226">
                  <c:v>41760</c:v>
                </c:pt>
                <c:pt idx="227">
                  <c:v>41791</c:v>
                </c:pt>
                <c:pt idx="228">
                  <c:v>41821</c:v>
                </c:pt>
                <c:pt idx="229">
                  <c:v>41852</c:v>
                </c:pt>
                <c:pt idx="230">
                  <c:v>41883</c:v>
                </c:pt>
                <c:pt idx="231">
                  <c:v>41913</c:v>
                </c:pt>
                <c:pt idx="232">
                  <c:v>41944</c:v>
                </c:pt>
                <c:pt idx="233">
                  <c:v>41974</c:v>
                </c:pt>
                <c:pt idx="234">
                  <c:v>42005</c:v>
                </c:pt>
                <c:pt idx="235">
                  <c:v>42036</c:v>
                </c:pt>
                <c:pt idx="236">
                  <c:v>42064</c:v>
                </c:pt>
                <c:pt idx="237">
                  <c:v>42095</c:v>
                </c:pt>
                <c:pt idx="238">
                  <c:v>42125</c:v>
                </c:pt>
                <c:pt idx="239">
                  <c:v>42156</c:v>
                </c:pt>
                <c:pt idx="240">
                  <c:v>42186</c:v>
                </c:pt>
                <c:pt idx="241">
                  <c:v>42217</c:v>
                </c:pt>
                <c:pt idx="242">
                  <c:v>42248</c:v>
                </c:pt>
                <c:pt idx="243">
                  <c:v>42278</c:v>
                </c:pt>
                <c:pt idx="244">
                  <c:v>42309</c:v>
                </c:pt>
                <c:pt idx="245">
                  <c:v>42339</c:v>
                </c:pt>
                <c:pt idx="246">
                  <c:v>42370</c:v>
                </c:pt>
                <c:pt idx="247">
                  <c:v>42401</c:v>
                </c:pt>
                <c:pt idx="248">
                  <c:v>42430</c:v>
                </c:pt>
                <c:pt idx="249">
                  <c:v>42461</c:v>
                </c:pt>
                <c:pt idx="250">
                  <c:v>42491</c:v>
                </c:pt>
                <c:pt idx="251">
                  <c:v>42522</c:v>
                </c:pt>
                <c:pt idx="252">
                  <c:v>42552</c:v>
                </c:pt>
                <c:pt idx="253">
                  <c:v>42583</c:v>
                </c:pt>
                <c:pt idx="254">
                  <c:v>42614</c:v>
                </c:pt>
                <c:pt idx="255">
                  <c:v>42644</c:v>
                </c:pt>
                <c:pt idx="256">
                  <c:v>42675</c:v>
                </c:pt>
                <c:pt idx="257">
                  <c:v>42705</c:v>
                </c:pt>
                <c:pt idx="258">
                  <c:v>42736</c:v>
                </c:pt>
                <c:pt idx="259">
                  <c:v>42767</c:v>
                </c:pt>
                <c:pt idx="260">
                  <c:v>42795</c:v>
                </c:pt>
                <c:pt idx="261">
                  <c:v>42826</c:v>
                </c:pt>
                <c:pt idx="262">
                  <c:v>42856</c:v>
                </c:pt>
                <c:pt idx="263">
                  <c:v>42887</c:v>
                </c:pt>
                <c:pt idx="264">
                  <c:v>42917</c:v>
                </c:pt>
                <c:pt idx="265">
                  <c:v>42948</c:v>
                </c:pt>
                <c:pt idx="266">
                  <c:v>42979</c:v>
                </c:pt>
                <c:pt idx="267">
                  <c:v>43009</c:v>
                </c:pt>
                <c:pt idx="268">
                  <c:v>43040</c:v>
                </c:pt>
                <c:pt idx="269">
                  <c:v>43070</c:v>
                </c:pt>
                <c:pt idx="270">
                  <c:v>43101</c:v>
                </c:pt>
                <c:pt idx="271">
                  <c:v>43132</c:v>
                </c:pt>
                <c:pt idx="272">
                  <c:v>43160</c:v>
                </c:pt>
                <c:pt idx="273">
                  <c:v>43191</c:v>
                </c:pt>
                <c:pt idx="274">
                  <c:v>43221</c:v>
                </c:pt>
                <c:pt idx="275">
                  <c:v>43252</c:v>
                </c:pt>
                <c:pt idx="276">
                  <c:v>43282</c:v>
                </c:pt>
                <c:pt idx="277">
                  <c:v>43313</c:v>
                </c:pt>
                <c:pt idx="278">
                  <c:v>43344</c:v>
                </c:pt>
                <c:pt idx="279">
                  <c:v>43374</c:v>
                </c:pt>
                <c:pt idx="280">
                  <c:v>43405</c:v>
                </c:pt>
                <c:pt idx="281">
                  <c:v>43435</c:v>
                </c:pt>
                <c:pt idx="282">
                  <c:v>43466</c:v>
                </c:pt>
                <c:pt idx="283">
                  <c:v>43497</c:v>
                </c:pt>
                <c:pt idx="284">
                  <c:v>43525</c:v>
                </c:pt>
              </c:numCache>
            </c:numRef>
          </c:cat>
          <c:val>
            <c:numRef>
              <c:f>'2 TME'!$C$8:$C$292</c:f>
            </c:numRef>
          </c:val>
          <c:smooth val="0"/>
          <c:extLst>
            <c:ext xmlns:c16="http://schemas.microsoft.com/office/drawing/2014/chart" uri="{C3380CC4-5D6E-409C-BE32-E72D297353CC}">
              <c16:uniqueId val="{00000001-F692-47D4-BEF4-7E650D4AB7E7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'2 TME'!$A$8:$A$292</c:f>
              <c:numCache>
                <c:formatCode>[$-40C]d\ mmmm\ yyyy;@</c:formatCode>
                <c:ptCount val="285"/>
                <c:pt idx="0">
                  <c:v>34881</c:v>
                </c:pt>
                <c:pt idx="1">
                  <c:v>34912</c:v>
                </c:pt>
                <c:pt idx="2">
                  <c:v>34943</c:v>
                </c:pt>
                <c:pt idx="3">
                  <c:v>34973</c:v>
                </c:pt>
                <c:pt idx="4">
                  <c:v>35004</c:v>
                </c:pt>
                <c:pt idx="5">
                  <c:v>35034</c:v>
                </c:pt>
                <c:pt idx="6">
                  <c:v>35065</c:v>
                </c:pt>
                <c:pt idx="7">
                  <c:v>35096</c:v>
                </c:pt>
                <c:pt idx="8">
                  <c:v>35125</c:v>
                </c:pt>
                <c:pt idx="9">
                  <c:v>35156</c:v>
                </c:pt>
                <c:pt idx="10">
                  <c:v>35186</c:v>
                </c:pt>
                <c:pt idx="11">
                  <c:v>35217</c:v>
                </c:pt>
                <c:pt idx="12">
                  <c:v>35247</c:v>
                </c:pt>
                <c:pt idx="13">
                  <c:v>35278</c:v>
                </c:pt>
                <c:pt idx="14">
                  <c:v>35309</c:v>
                </c:pt>
                <c:pt idx="15">
                  <c:v>35339</c:v>
                </c:pt>
                <c:pt idx="16">
                  <c:v>35370</c:v>
                </c:pt>
                <c:pt idx="17">
                  <c:v>35400</c:v>
                </c:pt>
                <c:pt idx="18">
                  <c:v>35431</c:v>
                </c:pt>
                <c:pt idx="19">
                  <c:v>35462</c:v>
                </c:pt>
                <c:pt idx="20">
                  <c:v>35490</c:v>
                </c:pt>
                <c:pt idx="21">
                  <c:v>35521</c:v>
                </c:pt>
                <c:pt idx="22">
                  <c:v>35551</c:v>
                </c:pt>
                <c:pt idx="23">
                  <c:v>35582</c:v>
                </c:pt>
                <c:pt idx="24">
                  <c:v>35612</c:v>
                </c:pt>
                <c:pt idx="25">
                  <c:v>35643</c:v>
                </c:pt>
                <c:pt idx="26">
                  <c:v>35674</c:v>
                </c:pt>
                <c:pt idx="27">
                  <c:v>35704</c:v>
                </c:pt>
                <c:pt idx="28">
                  <c:v>35735</c:v>
                </c:pt>
                <c:pt idx="29">
                  <c:v>35765</c:v>
                </c:pt>
                <c:pt idx="30">
                  <c:v>35796</c:v>
                </c:pt>
                <c:pt idx="31">
                  <c:v>35827</c:v>
                </c:pt>
                <c:pt idx="32">
                  <c:v>35855</c:v>
                </c:pt>
                <c:pt idx="33">
                  <c:v>35886</c:v>
                </c:pt>
                <c:pt idx="34">
                  <c:v>35916</c:v>
                </c:pt>
                <c:pt idx="35">
                  <c:v>35947</c:v>
                </c:pt>
                <c:pt idx="36">
                  <c:v>35977</c:v>
                </c:pt>
                <c:pt idx="37">
                  <c:v>36008</c:v>
                </c:pt>
                <c:pt idx="38">
                  <c:v>36039</c:v>
                </c:pt>
                <c:pt idx="39">
                  <c:v>36069</c:v>
                </c:pt>
                <c:pt idx="40">
                  <c:v>36100</c:v>
                </c:pt>
                <c:pt idx="41">
                  <c:v>36130</c:v>
                </c:pt>
                <c:pt idx="42">
                  <c:v>36161</c:v>
                </c:pt>
                <c:pt idx="43">
                  <c:v>36192</c:v>
                </c:pt>
                <c:pt idx="44">
                  <c:v>36220</c:v>
                </c:pt>
                <c:pt idx="45">
                  <c:v>36251</c:v>
                </c:pt>
                <c:pt idx="46">
                  <c:v>36281</c:v>
                </c:pt>
                <c:pt idx="47">
                  <c:v>36312</c:v>
                </c:pt>
                <c:pt idx="48">
                  <c:v>36342</c:v>
                </c:pt>
                <c:pt idx="49">
                  <c:v>36373</c:v>
                </c:pt>
                <c:pt idx="50">
                  <c:v>36404</c:v>
                </c:pt>
                <c:pt idx="51">
                  <c:v>36434</c:v>
                </c:pt>
                <c:pt idx="52">
                  <c:v>36465</c:v>
                </c:pt>
                <c:pt idx="53">
                  <c:v>36495</c:v>
                </c:pt>
                <c:pt idx="54">
                  <c:v>36526</c:v>
                </c:pt>
                <c:pt idx="55">
                  <c:v>36557</c:v>
                </c:pt>
                <c:pt idx="56">
                  <c:v>36586</c:v>
                </c:pt>
                <c:pt idx="57">
                  <c:v>36617</c:v>
                </c:pt>
                <c:pt idx="58">
                  <c:v>36647</c:v>
                </c:pt>
                <c:pt idx="59">
                  <c:v>36678</c:v>
                </c:pt>
                <c:pt idx="60">
                  <c:v>36708</c:v>
                </c:pt>
                <c:pt idx="61">
                  <c:v>36739</c:v>
                </c:pt>
                <c:pt idx="62">
                  <c:v>36770</c:v>
                </c:pt>
                <c:pt idx="63">
                  <c:v>36800</c:v>
                </c:pt>
                <c:pt idx="64">
                  <c:v>36831</c:v>
                </c:pt>
                <c:pt idx="65">
                  <c:v>36861</c:v>
                </c:pt>
                <c:pt idx="66">
                  <c:v>36892</c:v>
                </c:pt>
                <c:pt idx="67">
                  <c:v>36923</c:v>
                </c:pt>
                <c:pt idx="68">
                  <c:v>36951</c:v>
                </c:pt>
                <c:pt idx="69">
                  <c:v>36982</c:v>
                </c:pt>
                <c:pt idx="70">
                  <c:v>37012</c:v>
                </c:pt>
                <c:pt idx="71">
                  <c:v>37043</c:v>
                </c:pt>
                <c:pt idx="72">
                  <c:v>37073</c:v>
                </c:pt>
                <c:pt idx="73">
                  <c:v>37104</c:v>
                </c:pt>
                <c:pt idx="74">
                  <c:v>37135</c:v>
                </c:pt>
                <c:pt idx="75">
                  <c:v>37165</c:v>
                </c:pt>
                <c:pt idx="76">
                  <c:v>37196</c:v>
                </c:pt>
                <c:pt idx="77">
                  <c:v>37226</c:v>
                </c:pt>
                <c:pt idx="78">
                  <c:v>37257</c:v>
                </c:pt>
                <c:pt idx="79">
                  <c:v>37288</c:v>
                </c:pt>
                <c:pt idx="80">
                  <c:v>37316</c:v>
                </c:pt>
                <c:pt idx="81">
                  <c:v>37347</c:v>
                </c:pt>
                <c:pt idx="82">
                  <c:v>37377</c:v>
                </c:pt>
                <c:pt idx="83">
                  <c:v>37408</c:v>
                </c:pt>
                <c:pt idx="84">
                  <c:v>37438</c:v>
                </c:pt>
                <c:pt idx="85">
                  <c:v>37469</c:v>
                </c:pt>
                <c:pt idx="86">
                  <c:v>37500</c:v>
                </c:pt>
                <c:pt idx="87">
                  <c:v>37530</c:v>
                </c:pt>
                <c:pt idx="88">
                  <c:v>37561</c:v>
                </c:pt>
                <c:pt idx="89">
                  <c:v>37591</c:v>
                </c:pt>
                <c:pt idx="90">
                  <c:v>37622</c:v>
                </c:pt>
                <c:pt idx="91">
                  <c:v>37653</c:v>
                </c:pt>
                <c:pt idx="92">
                  <c:v>37681</c:v>
                </c:pt>
                <c:pt idx="93">
                  <c:v>37712</c:v>
                </c:pt>
                <c:pt idx="94">
                  <c:v>37742</c:v>
                </c:pt>
                <c:pt idx="95">
                  <c:v>37773</c:v>
                </c:pt>
                <c:pt idx="96">
                  <c:v>37803</c:v>
                </c:pt>
                <c:pt idx="97">
                  <c:v>37834</c:v>
                </c:pt>
                <c:pt idx="98">
                  <c:v>37865</c:v>
                </c:pt>
                <c:pt idx="99">
                  <c:v>37895</c:v>
                </c:pt>
                <c:pt idx="100">
                  <c:v>37926</c:v>
                </c:pt>
                <c:pt idx="101">
                  <c:v>37956</c:v>
                </c:pt>
                <c:pt idx="102">
                  <c:v>37987</c:v>
                </c:pt>
                <c:pt idx="103">
                  <c:v>38018</c:v>
                </c:pt>
                <c:pt idx="104">
                  <c:v>38047</c:v>
                </c:pt>
                <c:pt idx="105">
                  <c:v>38078</c:v>
                </c:pt>
                <c:pt idx="106">
                  <c:v>38108</c:v>
                </c:pt>
                <c:pt idx="107">
                  <c:v>38139</c:v>
                </c:pt>
                <c:pt idx="108">
                  <c:v>38169</c:v>
                </c:pt>
                <c:pt idx="109">
                  <c:v>38200</c:v>
                </c:pt>
                <c:pt idx="110">
                  <c:v>38231</c:v>
                </c:pt>
                <c:pt idx="111">
                  <c:v>38261</c:v>
                </c:pt>
                <c:pt idx="112">
                  <c:v>38292</c:v>
                </c:pt>
                <c:pt idx="113">
                  <c:v>38322</c:v>
                </c:pt>
                <c:pt idx="114">
                  <c:v>38353</c:v>
                </c:pt>
                <c:pt idx="115">
                  <c:v>38384</c:v>
                </c:pt>
                <c:pt idx="116">
                  <c:v>38412</c:v>
                </c:pt>
                <c:pt idx="117">
                  <c:v>38443</c:v>
                </c:pt>
                <c:pt idx="118">
                  <c:v>38473</c:v>
                </c:pt>
                <c:pt idx="119">
                  <c:v>38504</c:v>
                </c:pt>
                <c:pt idx="120">
                  <c:v>38534</c:v>
                </c:pt>
                <c:pt idx="121">
                  <c:v>38565</c:v>
                </c:pt>
                <c:pt idx="122">
                  <c:v>38596</c:v>
                </c:pt>
                <c:pt idx="123">
                  <c:v>38626</c:v>
                </c:pt>
                <c:pt idx="124">
                  <c:v>38657</c:v>
                </c:pt>
                <c:pt idx="125">
                  <c:v>38687</c:v>
                </c:pt>
                <c:pt idx="126">
                  <c:v>38718</c:v>
                </c:pt>
                <c:pt idx="127">
                  <c:v>38749</c:v>
                </c:pt>
                <c:pt idx="128">
                  <c:v>38777</c:v>
                </c:pt>
                <c:pt idx="129">
                  <c:v>38808</c:v>
                </c:pt>
                <c:pt idx="130">
                  <c:v>38838</c:v>
                </c:pt>
                <c:pt idx="131">
                  <c:v>38869</c:v>
                </c:pt>
                <c:pt idx="132">
                  <c:v>38899</c:v>
                </c:pt>
                <c:pt idx="133">
                  <c:v>38930</c:v>
                </c:pt>
                <c:pt idx="134">
                  <c:v>38961</c:v>
                </c:pt>
                <c:pt idx="135">
                  <c:v>38991</c:v>
                </c:pt>
                <c:pt idx="136">
                  <c:v>39022</c:v>
                </c:pt>
                <c:pt idx="137">
                  <c:v>39052</c:v>
                </c:pt>
                <c:pt idx="138">
                  <c:v>39083</c:v>
                </c:pt>
                <c:pt idx="139">
                  <c:v>39114</c:v>
                </c:pt>
                <c:pt idx="140">
                  <c:v>39142</c:v>
                </c:pt>
                <c:pt idx="141">
                  <c:v>39173</c:v>
                </c:pt>
                <c:pt idx="142">
                  <c:v>39203</c:v>
                </c:pt>
                <c:pt idx="143">
                  <c:v>39234</c:v>
                </c:pt>
                <c:pt idx="144">
                  <c:v>39264</c:v>
                </c:pt>
                <c:pt idx="145">
                  <c:v>39295</c:v>
                </c:pt>
                <c:pt idx="146">
                  <c:v>39326</c:v>
                </c:pt>
                <c:pt idx="147">
                  <c:v>39356</c:v>
                </c:pt>
                <c:pt idx="148">
                  <c:v>39387</c:v>
                </c:pt>
                <c:pt idx="149">
                  <c:v>39417</c:v>
                </c:pt>
                <c:pt idx="150">
                  <c:v>39448</c:v>
                </c:pt>
                <c:pt idx="151">
                  <c:v>39479</c:v>
                </c:pt>
                <c:pt idx="152">
                  <c:v>39508</c:v>
                </c:pt>
                <c:pt idx="153">
                  <c:v>39539</c:v>
                </c:pt>
                <c:pt idx="154">
                  <c:v>39569</c:v>
                </c:pt>
                <c:pt idx="155">
                  <c:v>39600</c:v>
                </c:pt>
                <c:pt idx="156">
                  <c:v>39630</c:v>
                </c:pt>
                <c:pt idx="157">
                  <c:v>39661</c:v>
                </c:pt>
                <c:pt idx="158">
                  <c:v>39692</c:v>
                </c:pt>
                <c:pt idx="159">
                  <c:v>39722</c:v>
                </c:pt>
                <c:pt idx="160">
                  <c:v>39753</c:v>
                </c:pt>
                <c:pt idx="161">
                  <c:v>39783</c:v>
                </c:pt>
                <c:pt idx="162">
                  <c:v>39814</c:v>
                </c:pt>
                <c:pt idx="163">
                  <c:v>39845</c:v>
                </c:pt>
                <c:pt idx="164">
                  <c:v>39873</c:v>
                </c:pt>
                <c:pt idx="165">
                  <c:v>39904</c:v>
                </c:pt>
                <c:pt idx="166">
                  <c:v>39934</c:v>
                </c:pt>
                <c:pt idx="167">
                  <c:v>39965</c:v>
                </c:pt>
                <c:pt idx="168">
                  <c:v>39995</c:v>
                </c:pt>
                <c:pt idx="169">
                  <c:v>40026</c:v>
                </c:pt>
                <c:pt idx="170">
                  <c:v>40057</c:v>
                </c:pt>
                <c:pt idx="171">
                  <c:v>40087</c:v>
                </c:pt>
                <c:pt idx="172">
                  <c:v>40118</c:v>
                </c:pt>
                <c:pt idx="173">
                  <c:v>40148</c:v>
                </c:pt>
                <c:pt idx="174">
                  <c:v>40179</c:v>
                </c:pt>
                <c:pt idx="175">
                  <c:v>40210</c:v>
                </c:pt>
                <c:pt idx="176">
                  <c:v>40238</c:v>
                </c:pt>
                <c:pt idx="177">
                  <c:v>40269</c:v>
                </c:pt>
                <c:pt idx="178">
                  <c:v>40299</c:v>
                </c:pt>
                <c:pt idx="179">
                  <c:v>40330</c:v>
                </c:pt>
                <c:pt idx="180">
                  <c:v>40360</c:v>
                </c:pt>
                <c:pt idx="181">
                  <c:v>40391</c:v>
                </c:pt>
                <c:pt idx="182">
                  <c:v>40422</c:v>
                </c:pt>
                <c:pt idx="183">
                  <c:v>40452</c:v>
                </c:pt>
                <c:pt idx="184">
                  <c:v>40483</c:v>
                </c:pt>
                <c:pt idx="185">
                  <c:v>40513</c:v>
                </c:pt>
                <c:pt idx="186">
                  <c:v>40544</c:v>
                </c:pt>
                <c:pt idx="187">
                  <c:v>40575</c:v>
                </c:pt>
                <c:pt idx="188">
                  <c:v>40603</c:v>
                </c:pt>
                <c:pt idx="189">
                  <c:v>40634</c:v>
                </c:pt>
                <c:pt idx="190">
                  <c:v>40664</c:v>
                </c:pt>
                <c:pt idx="191">
                  <c:v>40695</c:v>
                </c:pt>
                <c:pt idx="192">
                  <c:v>40725</c:v>
                </c:pt>
                <c:pt idx="193">
                  <c:v>40756</c:v>
                </c:pt>
                <c:pt idx="194">
                  <c:v>40787</c:v>
                </c:pt>
                <c:pt idx="195">
                  <c:v>40817</c:v>
                </c:pt>
                <c:pt idx="196">
                  <c:v>40848</c:v>
                </c:pt>
                <c:pt idx="197">
                  <c:v>40878</c:v>
                </c:pt>
                <c:pt idx="198">
                  <c:v>40909</c:v>
                </c:pt>
                <c:pt idx="199">
                  <c:v>40940</c:v>
                </c:pt>
                <c:pt idx="200">
                  <c:v>40969</c:v>
                </c:pt>
                <c:pt idx="201">
                  <c:v>41000</c:v>
                </c:pt>
                <c:pt idx="202">
                  <c:v>41030</c:v>
                </c:pt>
                <c:pt idx="203">
                  <c:v>41061</c:v>
                </c:pt>
                <c:pt idx="204">
                  <c:v>41091</c:v>
                </c:pt>
                <c:pt idx="205">
                  <c:v>41122</c:v>
                </c:pt>
                <c:pt idx="206">
                  <c:v>41153</c:v>
                </c:pt>
                <c:pt idx="207">
                  <c:v>41183</c:v>
                </c:pt>
                <c:pt idx="208">
                  <c:v>41214</c:v>
                </c:pt>
                <c:pt idx="209">
                  <c:v>41244</c:v>
                </c:pt>
                <c:pt idx="210">
                  <c:v>41275</c:v>
                </c:pt>
                <c:pt idx="211">
                  <c:v>41306</c:v>
                </c:pt>
                <c:pt idx="212">
                  <c:v>41334</c:v>
                </c:pt>
                <c:pt idx="213">
                  <c:v>41365</c:v>
                </c:pt>
                <c:pt idx="214">
                  <c:v>41395</c:v>
                </c:pt>
                <c:pt idx="215">
                  <c:v>41426</c:v>
                </c:pt>
                <c:pt idx="216">
                  <c:v>41456</c:v>
                </c:pt>
                <c:pt idx="217">
                  <c:v>41487</c:v>
                </c:pt>
                <c:pt idx="218">
                  <c:v>41518</c:v>
                </c:pt>
                <c:pt idx="219">
                  <c:v>41548</c:v>
                </c:pt>
                <c:pt idx="220">
                  <c:v>41579</c:v>
                </c:pt>
                <c:pt idx="221">
                  <c:v>41609</c:v>
                </c:pt>
                <c:pt idx="222">
                  <c:v>41640</c:v>
                </c:pt>
                <c:pt idx="223">
                  <c:v>41671</c:v>
                </c:pt>
                <c:pt idx="224">
                  <c:v>41699</c:v>
                </c:pt>
                <c:pt idx="225">
                  <c:v>41730</c:v>
                </c:pt>
                <c:pt idx="226">
                  <c:v>41760</c:v>
                </c:pt>
                <c:pt idx="227">
                  <c:v>41791</c:v>
                </c:pt>
                <c:pt idx="228">
                  <c:v>41821</c:v>
                </c:pt>
                <c:pt idx="229">
                  <c:v>41852</c:v>
                </c:pt>
                <c:pt idx="230">
                  <c:v>41883</c:v>
                </c:pt>
                <c:pt idx="231">
                  <c:v>41913</c:v>
                </c:pt>
                <c:pt idx="232">
                  <c:v>41944</c:v>
                </c:pt>
                <c:pt idx="233">
                  <c:v>41974</c:v>
                </c:pt>
                <c:pt idx="234">
                  <c:v>42005</c:v>
                </c:pt>
                <c:pt idx="235">
                  <c:v>42036</c:v>
                </c:pt>
                <c:pt idx="236">
                  <c:v>42064</c:v>
                </c:pt>
                <c:pt idx="237">
                  <c:v>42095</c:v>
                </c:pt>
                <c:pt idx="238">
                  <c:v>42125</c:v>
                </c:pt>
                <c:pt idx="239">
                  <c:v>42156</c:v>
                </c:pt>
                <c:pt idx="240">
                  <c:v>42186</c:v>
                </c:pt>
                <c:pt idx="241">
                  <c:v>42217</c:v>
                </c:pt>
                <c:pt idx="242">
                  <c:v>42248</c:v>
                </c:pt>
                <c:pt idx="243">
                  <c:v>42278</c:v>
                </c:pt>
                <c:pt idx="244">
                  <c:v>42309</c:v>
                </c:pt>
                <c:pt idx="245">
                  <c:v>42339</c:v>
                </c:pt>
                <c:pt idx="246">
                  <c:v>42370</c:v>
                </c:pt>
                <c:pt idx="247">
                  <c:v>42401</c:v>
                </c:pt>
                <c:pt idx="248">
                  <c:v>42430</c:v>
                </c:pt>
                <c:pt idx="249">
                  <c:v>42461</c:v>
                </c:pt>
                <c:pt idx="250">
                  <c:v>42491</c:v>
                </c:pt>
                <c:pt idx="251">
                  <c:v>42522</c:v>
                </c:pt>
                <c:pt idx="252">
                  <c:v>42552</c:v>
                </c:pt>
                <c:pt idx="253">
                  <c:v>42583</c:v>
                </c:pt>
                <c:pt idx="254">
                  <c:v>42614</c:v>
                </c:pt>
                <c:pt idx="255">
                  <c:v>42644</c:v>
                </c:pt>
                <c:pt idx="256">
                  <c:v>42675</c:v>
                </c:pt>
                <c:pt idx="257">
                  <c:v>42705</c:v>
                </c:pt>
                <c:pt idx="258">
                  <c:v>42736</c:v>
                </c:pt>
                <c:pt idx="259">
                  <c:v>42767</c:v>
                </c:pt>
                <c:pt idx="260">
                  <c:v>42795</c:v>
                </c:pt>
                <c:pt idx="261">
                  <c:v>42826</c:v>
                </c:pt>
                <c:pt idx="262">
                  <c:v>42856</c:v>
                </c:pt>
                <c:pt idx="263">
                  <c:v>42887</c:v>
                </c:pt>
                <c:pt idx="264">
                  <c:v>42917</c:v>
                </c:pt>
                <c:pt idx="265">
                  <c:v>42948</c:v>
                </c:pt>
                <c:pt idx="266">
                  <c:v>42979</c:v>
                </c:pt>
                <c:pt idx="267">
                  <c:v>43009</c:v>
                </c:pt>
                <c:pt idx="268">
                  <c:v>43040</c:v>
                </c:pt>
                <c:pt idx="269">
                  <c:v>43070</c:v>
                </c:pt>
                <c:pt idx="270">
                  <c:v>43101</c:v>
                </c:pt>
                <c:pt idx="271">
                  <c:v>43132</c:v>
                </c:pt>
                <c:pt idx="272">
                  <c:v>43160</c:v>
                </c:pt>
                <c:pt idx="273">
                  <c:v>43191</c:v>
                </c:pt>
                <c:pt idx="274">
                  <c:v>43221</c:v>
                </c:pt>
                <c:pt idx="275">
                  <c:v>43252</c:v>
                </c:pt>
                <c:pt idx="276">
                  <c:v>43282</c:v>
                </c:pt>
                <c:pt idx="277">
                  <c:v>43313</c:v>
                </c:pt>
                <c:pt idx="278">
                  <c:v>43344</c:v>
                </c:pt>
                <c:pt idx="279">
                  <c:v>43374</c:v>
                </c:pt>
                <c:pt idx="280">
                  <c:v>43405</c:v>
                </c:pt>
                <c:pt idx="281">
                  <c:v>43435</c:v>
                </c:pt>
                <c:pt idx="282">
                  <c:v>43466</c:v>
                </c:pt>
                <c:pt idx="283">
                  <c:v>43497</c:v>
                </c:pt>
                <c:pt idx="284">
                  <c:v>43525</c:v>
                </c:pt>
              </c:numCache>
            </c:numRef>
          </c:cat>
          <c:val>
            <c:numRef>
              <c:f>'2 TME'!$D$8:$D$292</c:f>
            </c:numRef>
          </c:val>
          <c:smooth val="0"/>
          <c:extLst>
            <c:ext xmlns:c16="http://schemas.microsoft.com/office/drawing/2014/chart" uri="{C3380CC4-5D6E-409C-BE32-E72D297353CC}">
              <c16:uniqueId val="{00000002-F692-47D4-BEF4-7E650D4AB7E7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'2 TME'!$A$8:$A$292</c:f>
              <c:numCache>
                <c:formatCode>[$-40C]d\ mmmm\ yyyy;@</c:formatCode>
                <c:ptCount val="285"/>
                <c:pt idx="0">
                  <c:v>34881</c:v>
                </c:pt>
                <c:pt idx="1">
                  <c:v>34912</c:v>
                </c:pt>
                <c:pt idx="2">
                  <c:v>34943</c:v>
                </c:pt>
                <c:pt idx="3">
                  <c:v>34973</c:v>
                </c:pt>
                <c:pt idx="4">
                  <c:v>35004</c:v>
                </c:pt>
                <c:pt idx="5">
                  <c:v>35034</c:v>
                </c:pt>
                <c:pt idx="6">
                  <c:v>35065</c:v>
                </c:pt>
                <c:pt idx="7">
                  <c:v>35096</c:v>
                </c:pt>
                <c:pt idx="8">
                  <c:v>35125</c:v>
                </c:pt>
                <c:pt idx="9">
                  <c:v>35156</c:v>
                </c:pt>
                <c:pt idx="10">
                  <c:v>35186</c:v>
                </c:pt>
                <c:pt idx="11">
                  <c:v>35217</c:v>
                </c:pt>
                <c:pt idx="12">
                  <c:v>35247</c:v>
                </c:pt>
                <c:pt idx="13">
                  <c:v>35278</c:v>
                </c:pt>
                <c:pt idx="14">
                  <c:v>35309</c:v>
                </c:pt>
                <c:pt idx="15">
                  <c:v>35339</c:v>
                </c:pt>
                <c:pt idx="16">
                  <c:v>35370</c:v>
                </c:pt>
                <c:pt idx="17">
                  <c:v>35400</c:v>
                </c:pt>
                <c:pt idx="18">
                  <c:v>35431</c:v>
                </c:pt>
                <c:pt idx="19">
                  <c:v>35462</c:v>
                </c:pt>
                <c:pt idx="20">
                  <c:v>35490</c:v>
                </c:pt>
                <c:pt idx="21">
                  <c:v>35521</c:v>
                </c:pt>
                <c:pt idx="22">
                  <c:v>35551</c:v>
                </c:pt>
                <c:pt idx="23">
                  <c:v>35582</c:v>
                </c:pt>
                <c:pt idx="24">
                  <c:v>35612</c:v>
                </c:pt>
                <c:pt idx="25">
                  <c:v>35643</c:v>
                </c:pt>
                <c:pt idx="26">
                  <c:v>35674</c:v>
                </c:pt>
                <c:pt idx="27">
                  <c:v>35704</c:v>
                </c:pt>
                <c:pt idx="28">
                  <c:v>35735</c:v>
                </c:pt>
                <c:pt idx="29">
                  <c:v>35765</c:v>
                </c:pt>
                <c:pt idx="30">
                  <c:v>35796</c:v>
                </c:pt>
                <c:pt idx="31">
                  <c:v>35827</c:v>
                </c:pt>
                <c:pt idx="32">
                  <c:v>35855</c:v>
                </c:pt>
                <c:pt idx="33">
                  <c:v>35886</c:v>
                </c:pt>
                <c:pt idx="34">
                  <c:v>35916</c:v>
                </c:pt>
                <c:pt idx="35">
                  <c:v>35947</c:v>
                </c:pt>
                <c:pt idx="36">
                  <c:v>35977</c:v>
                </c:pt>
                <c:pt idx="37">
                  <c:v>36008</c:v>
                </c:pt>
                <c:pt idx="38">
                  <c:v>36039</c:v>
                </c:pt>
                <c:pt idx="39">
                  <c:v>36069</c:v>
                </c:pt>
                <c:pt idx="40">
                  <c:v>36100</c:v>
                </c:pt>
                <c:pt idx="41">
                  <c:v>36130</c:v>
                </c:pt>
                <c:pt idx="42">
                  <c:v>36161</c:v>
                </c:pt>
                <c:pt idx="43">
                  <c:v>36192</c:v>
                </c:pt>
                <c:pt idx="44">
                  <c:v>36220</c:v>
                </c:pt>
                <c:pt idx="45">
                  <c:v>36251</c:v>
                </c:pt>
                <c:pt idx="46">
                  <c:v>36281</c:v>
                </c:pt>
                <c:pt idx="47">
                  <c:v>36312</c:v>
                </c:pt>
                <c:pt idx="48">
                  <c:v>36342</c:v>
                </c:pt>
                <c:pt idx="49">
                  <c:v>36373</c:v>
                </c:pt>
                <c:pt idx="50">
                  <c:v>36404</c:v>
                </c:pt>
                <c:pt idx="51">
                  <c:v>36434</c:v>
                </c:pt>
                <c:pt idx="52">
                  <c:v>36465</c:v>
                </c:pt>
                <c:pt idx="53">
                  <c:v>36495</c:v>
                </c:pt>
                <c:pt idx="54">
                  <c:v>36526</c:v>
                </c:pt>
                <c:pt idx="55">
                  <c:v>36557</c:v>
                </c:pt>
                <c:pt idx="56">
                  <c:v>36586</c:v>
                </c:pt>
                <c:pt idx="57">
                  <c:v>36617</c:v>
                </c:pt>
                <c:pt idx="58">
                  <c:v>36647</c:v>
                </c:pt>
                <c:pt idx="59">
                  <c:v>36678</c:v>
                </c:pt>
                <c:pt idx="60">
                  <c:v>36708</c:v>
                </c:pt>
                <c:pt idx="61">
                  <c:v>36739</c:v>
                </c:pt>
                <c:pt idx="62">
                  <c:v>36770</c:v>
                </c:pt>
                <c:pt idx="63">
                  <c:v>36800</c:v>
                </c:pt>
                <c:pt idx="64">
                  <c:v>36831</c:v>
                </c:pt>
                <c:pt idx="65">
                  <c:v>36861</c:v>
                </c:pt>
                <c:pt idx="66">
                  <c:v>36892</c:v>
                </c:pt>
                <c:pt idx="67">
                  <c:v>36923</c:v>
                </c:pt>
                <c:pt idx="68">
                  <c:v>36951</c:v>
                </c:pt>
                <c:pt idx="69">
                  <c:v>36982</c:v>
                </c:pt>
                <c:pt idx="70">
                  <c:v>37012</c:v>
                </c:pt>
                <c:pt idx="71">
                  <c:v>37043</c:v>
                </c:pt>
                <c:pt idx="72">
                  <c:v>37073</c:v>
                </c:pt>
                <c:pt idx="73">
                  <c:v>37104</c:v>
                </c:pt>
                <c:pt idx="74">
                  <c:v>37135</c:v>
                </c:pt>
                <c:pt idx="75">
                  <c:v>37165</c:v>
                </c:pt>
                <c:pt idx="76">
                  <c:v>37196</c:v>
                </c:pt>
                <c:pt idx="77">
                  <c:v>37226</c:v>
                </c:pt>
                <c:pt idx="78">
                  <c:v>37257</c:v>
                </c:pt>
                <c:pt idx="79">
                  <c:v>37288</c:v>
                </c:pt>
                <c:pt idx="80">
                  <c:v>37316</c:v>
                </c:pt>
                <c:pt idx="81">
                  <c:v>37347</c:v>
                </c:pt>
                <c:pt idx="82">
                  <c:v>37377</c:v>
                </c:pt>
                <c:pt idx="83">
                  <c:v>37408</c:v>
                </c:pt>
                <c:pt idx="84">
                  <c:v>37438</c:v>
                </c:pt>
                <c:pt idx="85">
                  <c:v>37469</c:v>
                </c:pt>
                <c:pt idx="86">
                  <c:v>37500</c:v>
                </c:pt>
                <c:pt idx="87">
                  <c:v>37530</c:v>
                </c:pt>
                <c:pt idx="88">
                  <c:v>37561</c:v>
                </c:pt>
                <c:pt idx="89">
                  <c:v>37591</c:v>
                </c:pt>
                <c:pt idx="90">
                  <c:v>37622</c:v>
                </c:pt>
                <c:pt idx="91">
                  <c:v>37653</c:v>
                </c:pt>
                <c:pt idx="92">
                  <c:v>37681</c:v>
                </c:pt>
                <c:pt idx="93">
                  <c:v>37712</c:v>
                </c:pt>
                <c:pt idx="94">
                  <c:v>37742</c:v>
                </c:pt>
                <c:pt idx="95">
                  <c:v>37773</c:v>
                </c:pt>
                <c:pt idx="96">
                  <c:v>37803</c:v>
                </c:pt>
                <c:pt idx="97">
                  <c:v>37834</c:v>
                </c:pt>
                <c:pt idx="98">
                  <c:v>37865</c:v>
                </c:pt>
                <c:pt idx="99">
                  <c:v>37895</c:v>
                </c:pt>
                <c:pt idx="100">
                  <c:v>37926</c:v>
                </c:pt>
                <c:pt idx="101">
                  <c:v>37956</c:v>
                </c:pt>
                <c:pt idx="102">
                  <c:v>37987</c:v>
                </c:pt>
                <c:pt idx="103">
                  <c:v>38018</c:v>
                </c:pt>
                <c:pt idx="104">
                  <c:v>38047</c:v>
                </c:pt>
                <c:pt idx="105">
                  <c:v>38078</c:v>
                </c:pt>
                <c:pt idx="106">
                  <c:v>38108</c:v>
                </c:pt>
                <c:pt idx="107">
                  <c:v>38139</c:v>
                </c:pt>
                <c:pt idx="108">
                  <c:v>38169</c:v>
                </c:pt>
                <c:pt idx="109">
                  <c:v>38200</c:v>
                </c:pt>
                <c:pt idx="110">
                  <c:v>38231</c:v>
                </c:pt>
                <c:pt idx="111">
                  <c:v>38261</c:v>
                </c:pt>
                <c:pt idx="112">
                  <c:v>38292</c:v>
                </c:pt>
                <c:pt idx="113">
                  <c:v>38322</c:v>
                </c:pt>
                <c:pt idx="114">
                  <c:v>38353</c:v>
                </c:pt>
                <c:pt idx="115">
                  <c:v>38384</c:v>
                </c:pt>
                <c:pt idx="116">
                  <c:v>38412</c:v>
                </c:pt>
                <c:pt idx="117">
                  <c:v>38443</c:v>
                </c:pt>
                <c:pt idx="118">
                  <c:v>38473</c:v>
                </c:pt>
                <c:pt idx="119">
                  <c:v>38504</c:v>
                </c:pt>
                <c:pt idx="120">
                  <c:v>38534</c:v>
                </c:pt>
                <c:pt idx="121">
                  <c:v>38565</c:v>
                </c:pt>
                <c:pt idx="122">
                  <c:v>38596</c:v>
                </c:pt>
                <c:pt idx="123">
                  <c:v>38626</c:v>
                </c:pt>
                <c:pt idx="124">
                  <c:v>38657</c:v>
                </c:pt>
                <c:pt idx="125">
                  <c:v>38687</c:v>
                </c:pt>
                <c:pt idx="126">
                  <c:v>38718</c:v>
                </c:pt>
                <c:pt idx="127">
                  <c:v>38749</c:v>
                </c:pt>
                <c:pt idx="128">
                  <c:v>38777</c:v>
                </c:pt>
                <c:pt idx="129">
                  <c:v>38808</c:v>
                </c:pt>
                <c:pt idx="130">
                  <c:v>38838</c:v>
                </c:pt>
                <c:pt idx="131">
                  <c:v>38869</c:v>
                </c:pt>
                <c:pt idx="132">
                  <c:v>38899</c:v>
                </c:pt>
                <c:pt idx="133">
                  <c:v>38930</c:v>
                </c:pt>
                <c:pt idx="134">
                  <c:v>38961</c:v>
                </c:pt>
                <c:pt idx="135">
                  <c:v>38991</c:v>
                </c:pt>
                <c:pt idx="136">
                  <c:v>39022</c:v>
                </c:pt>
                <c:pt idx="137">
                  <c:v>39052</c:v>
                </c:pt>
                <c:pt idx="138">
                  <c:v>39083</c:v>
                </c:pt>
                <c:pt idx="139">
                  <c:v>39114</c:v>
                </c:pt>
                <c:pt idx="140">
                  <c:v>39142</c:v>
                </c:pt>
                <c:pt idx="141">
                  <c:v>39173</c:v>
                </c:pt>
                <c:pt idx="142">
                  <c:v>39203</c:v>
                </c:pt>
                <c:pt idx="143">
                  <c:v>39234</c:v>
                </c:pt>
                <c:pt idx="144">
                  <c:v>39264</c:v>
                </c:pt>
                <c:pt idx="145">
                  <c:v>39295</c:v>
                </c:pt>
                <c:pt idx="146">
                  <c:v>39326</c:v>
                </c:pt>
                <c:pt idx="147">
                  <c:v>39356</c:v>
                </c:pt>
                <c:pt idx="148">
                  <c:v>39387</c:v>
                </c:pt>
                <c:pt idx="149">
                  <c:v>39417</c:v>
                </c:pt>
                <c:pt idx="150">
                  <c:v>39448</c:v>
                </c:pt>
                <c:pt idx="151">
                  <c:v>39479</c:v>
                </c:pt>
                <c:pt idx="152">
                  <c:v>39508</c:v>
                </c:pt>
                <c:pt idx="153">
                  <c:v>39539</c:v>
                </c:pt>
                <c:pt idx="154">
                  <c:v>39569</c:v>
                </c:pt>
                <c:pt idx="155">
                  <c:v>39600</c:v>
                </c:pt>
                <c:pt idx="156">
                  <c:v>39630</c:v>
                </c:pt>
                <c:pt idx="157">
                  <c:v>39661</c:v>
                </c:pt>
                <c:pt idx="158">
                  <c:v>39692</c:v>
                </c:pt>
                <c:pt idx="159">
                  <c:v>39722</c:v>
                </c:pt>
                <c:pt idx="160">
                  <c:v>39753</c:v>
                </c:pt>
                <c:pt idx="161">
                  <c:v>39783</c:v>
                </c:pt>
                <c:pt idx="162">
                  <c:v>39814</c:v>
                </c:pt>
                <c:pt idx="163">
                  <c:v>39845</c:v>
                </c:pt>
                <c:pt idx="164">
                  <c:v>39873</c:v>
                </c:pt>
                <c:pt idx="165">
                  <c:v>39904</c:v>
                </c:pt>
                <c:pt idx="166">
                  <c:v>39934</c:v>
                </c:pt>
                <c:pt idx="167">
                  <c:v>39965</c:v>
                </c:pt>
                <c:pt idx="168">
                  <c:v>39995</c:v>
                </c:pt>
                <c:pt idx="169">
                  <c:v>40026</c:v>
                </c:pt>
                <c:pt idx="170">
                  <c:v>40057</c:v>
                </c:pt>
                <c:pt idx="171">
                  <c:v>40087</c:v>
                </c:pt>
                <c:pt idx="172">
                  <c:v>40118</c:v>
                </c:pt>
                <c:pt idx="173">
                  <c:v>40148</c:v>
                </c:pt>
                <c:pt idx="174">
                  <c:v>40179</c:v>
                </c:pt>
                <c:pt idx="175">
                  <c:v>40210</c:v>
                </c:pt>
                <c:pt idx="176">
                  <c:v>40238</c:v>
                </c:pt>
                <c:pt idx="177">
                  <c:v>40269</c:v>
                </c:pt>
                <c:pt idx="178">
                  <c:v>40299</c:v>
                </c:pt>
                <c:pt idx="179">
                  <c:v>40330</c:v>
                </c:pt>
                <c:pt idx="180">
                  <c:v>40360</c:v>
                </c:pt>
                <c:pt idx="181">
                  <c:v>40391</c:v>
                </c:pt>
                <c:pt idx="182">
                  <c:v>40422</c:v>
                </c:pt>
                <c:pt idx="183">
                  <c:v>40452</c:v>
                </c:pt>
                <c:pt idx="184">
                  <c:v>40483</c:v>
                </c:pt>
                <c:pt idx="185">
                  <c:v>40513</c:v>
                </c:pt>
                <c:pt idx="186">
                  <c:v>40544</c:v>
                </c:pt>
                <c:pt idx="187">
                  <c:v>40575</c:v>
                </c:pt>
                <c:pt idx="188">
                  <c:v>40603</c:v>
                </c:pt>
                <c:pt idx="189">
                  <c:v>40634</c:v>
                </c:pt>
                <c:pt idx="190">
                  <c:v>40664</c:v>
                </c:pt>
                <c:pt idx="191">
                  <c:v>40695</c:v>
                </c:pt>
                <c:pt idx="192">
                  <c:v>40725</c:v>
                </c:pt>
                <c:pt idx="193">
                  <c:v>40756</c:v>
                </c:pt>
                <c:pt idx="194">
                  <c:v>40787</c:v>
                </c:pt>
                <c:pt idx="195">
                  <c:v>40817</c:v>
                </c:pt>
                <c:pt idx="196">
                  <c:v>40848</c:v>
                </c:pt>
                <c:pt idx="197">
                  <c:v>40878</c:v>
                </c:pt>
                <c:pt idx="198">
                  <c:v>40909</c:v>
                </c:pt>
                <c:pt idx="199">
                  <c:v>40940</c:v>
                </c:pt>
                <c:pt idx="200">
                  <c:v>40969</c:v>
                </c:pt>
                <c:pt idx="201">
                  <c:v>41000</c:v>
                </c:pt>
                <c:pt idx="202">
                  <c:v>41030</c:v>
                </c:pt>
                <c:pt idx="203">
                  <c:v>41061</c:v>
                </c:pt>
                <c:pt idx="204">
                  <c:v>41091</c:v>
                </c:pt>
                <c:pt idx="205">
                  <c:v>41122</c:v>
                </c:pt>
                <c:pt idx="206">
                  <c:v>41153</c:v>
                </c:pt>
                <c:pt idx="207">
                  <c:v>41183</c:v>
                </c:pt>
                <c:pt idx="208">
                  <c:v>41214</c:v>
                </c:pt>
                <c:pt idx="209">
                  <c:v>41244</c:v>
                </c:pt>
                <c:pt idx="210">
                  <c:v>41275</c:v>
                </c:pt>
                <c:pt idx="211">
                  <c:v>41306</c:v>
                </c:pt>
                <c:pt idx="212">
                  <c:v>41334</c:v>
                </c:pt>
                <c:pt idx="213">
                  <c:v>41365</c:v>
                </c:pt>
                <c:pt idx="214">
                  <c:v>41395</c:v>
                </c:pt>
                <c:pt idx="215">
                  <c:v>41426</c:v>
                </c:pt>
                <c:pt idx="216">
                  <c:v>41456</c:v>
                </c:pt>
                <c:pt idx="217">
                  <c:v>41487</c:v>
                </c:pt>
                <c:pt idx="218">
                  <c:v>41518</c:v>
                </c:pt>
                <c:pt idx="219">
                  <c:v>41548</c:v>
                </c:pt>
                <c:pt idx="220">
                  <c:v>41579</c:v>
                </c:pt>
                <c:pt idx="221">
                  <c:v>41609</c:v>
                </c:pt>
                <c:pt idx="222">
                  <c:v>41640</c:v>
                </c:pt>
                <c:pt idx="223">
                  <c:v>41671</c:v>
                </c:pt>
                <c:pt idx="224">
                  <c:v>41699</c:v>
                </c:pt>
                <c:pt idx="225">
                  <c:v>41730</c:v>
                </c:pt>
                <c:pt idx="226">
                  <c:v>41760</c:v>
                </c:pt>
                <c:pt idx="227">
                  <c:v>41791</c:v>
                </c:pt>
                <c:pt idx="228">
                  <c:v>41821</c:v>
                </c:pt>
                <c:pt idx="229">
                  <c:v>41852</c:v>
                </c:pt>
                <c:pt idx="230">
                  <c:v>41883</c:v>
                </c:pt>
                <c:pt idx="231">
                  <c:v>41913</c:v>
                </c:pt>
                <c:pt idx="232">
                  <c:v>41944</c:v>
                </c:pt>
                <c:pt idx="233">
                  <c:v>41974</c:v>
                </c:pt>
                <c:pt idx="234">
                  <c:v>42005</c:v>
                </c:pt>
                <c:pt idx="235">
                  <c:v>42036</c:v>
                </c:pt>
                <c:pt idx="236">
                  <c:v>42064</c:v>
                </c:pt>
                <c:pt idx="237">
                  <c:v>42095</c:v>
                </c:pt>
                <c:pt idx="238">
                  <c:v>42125</c:v>
                </c:pt>
                <c:pt idx="239">
                  <c:v>42156</c:v>
                </c:pt>
                <c:pt idx="240">
                  <c:v>42186</c:v>
                </c:pt>
                <c:pt idx="241">
                  <c:v>42217</c:v>
                </c:pt>
                <c:pt idx="242">
                  <c:v>42248</c:v>
                </c:pt>
                <c:pt idx="243">
                  <c:v>42278</c:v>
                </c:pt>
                <c:pt idx="244">
                  <c:v>42309</c:v>
                </c:pt>
                <c:pt idx="245">
                  <c:v>42339</c:v>
                </c:pt>
                <c:pt idx="246">
                  <c:v>42370</c:v>
                </c:pt>
                <c:pt idx="247">
                  <c:v>42401</c:v>
                </c:pt>
                <c:pt idx="248">
                  <c:v>42430</c:v>
                </c:pt>
                <c:pt idx="249">
                  <c:v>42461</c:v>
                </c:pt>
                <c:pt idx="250">
                  <c:v>42491</c:v>
                </c:pt>
                <c:pt idx="251">
                  <c:v>42522</c:v>
                </c:pt>
                <c:pt idx="252">
                  <c:v>42552</c:v>
                </c:pt>
                <c:pt idx="253">
                  <c:v>42583</c:v>
                </c:pt>
                <c:pt idx="254">
                  <c:v>42614</c:v>
                </c:pt>
                <c:pt idx="255">
                  <c:v>42644</c:v>
                </c:pt>
                <c:pt idx="256">
                  <c:v>42675</c:v>
                </c:pt>
                <c:pt idx="257">
                  <c:v>42705</c:v>
                </c:pt>
                <c:pt idx="258">
                  <c:v>42736</c:v>
                </c:pt>
                <c:pt idx="259">
                  <c:v>42767</c:v>
                </c:pt>
                <c:pt idx="260">
                  <c:v>42795</c:v>
                </c:pt>
                <c:pt idx="261">
                  <c:v>42826</c:v>
                </c:pt>
                <c:pt idx="262">
                  <c:v>42856</c:v>
                </c:pt>
                <c:pt idx="263">
                  <c:v>42887</c:v>
                </c:pt>
                <c:pt idx="264">
                  <c:v>42917</c:v>
                </c:pt>
                <c:pt idx="265">
                  <c:v>42948</c:v>
                </c:pt>
                <c:pt idx="266">
                  <c:v>42979</c:v>
                </c:pt>
                <c:pt idx="267">
                  <c:v>43009</c:v>
                </c:pt>
                <c:pt idx="268">
                  <c:v>43040</c:v>
                </c:pt>
                <c:pt idx="269">
                  <c:v>43070</c:v>
                </c:pt>
                <c:pt idx="270">
                  <c:v>43101</c:v>
                </c:pt>
                <c:pt idx="271">
                  <c:v>43132</c:v>
                </c:pt>
                <c:pt idx="272">
                  <c:v>43160</c:v>
                </c:pt>
                <c:pt idx="273">
                  <c:v>43191</c:v>
                </c:pt>
                <c:pt idx="274">
                  <c:v>43221</c:v>
                </c:pt>
                <c:pt idx="275">
                  <c:v>43252</c:v>
                </c:pt>
                <c:pt idx="276">
                  <c:v>43282</c:v>
                </c:pt>
                <c:pt idx="277">
                  <c:v>43313</c:v>
                </c:pt>
                <c:pt idx="278">
                  <c:v>43344</c:v>
                </c:pt>
                <c:pt idx="279">
                  <c:v>43374</c:v>
                </c:pt>
                <c:pt idx="280">
                  <c:v>43405</c:v>
                </c:pt>
                <c:pt idx="281">
                  <c:v>43435</c:v>
                </c:pt>
                <c:pt idx="282">
                  <c:v>43466</c:v>
                </c:pt>
                <c:pt idx="283">
                  <c:v>43497</c:v>
                </c:pt>
                <c:pt idx="284">
                  <c:v>43525</c:v>
                </c:pt>
              </c:numCache>
            </c:numRef>
          </c:cat>
          <c:val>
            <c:numRef>
              <c:f>'2 TME'!$E$8:$E$292</c:f>
            </c:numRef>
          </c:val>
          <c:smooth val="0"/>
          <c:extLst>
            <c:ext xmlns:c16="http://schemas.microsoft.com/office/drawing/2014/chart" uri="{C3380CC4-5D6E-409C-BE32-E72D297353CC}">
              <c16:uniqueId val="{00000003-F692-47D4-BEF4-7E650D4AB7E7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'2 TME'!$A$8:$A$292</c:f>
              <c:numCache>
                <c:formatCode>[$-40C]d\ mmmm\ yyyy;@</c:formatCode>
                <c:ptCount val="285"/>
                <c:pt idx="0">
                  <c:v>34881</c:v>
                </c:pt>
                <c:pt idx="1">
                  <c:v>34912</c:v>
                </c:pt>
                <c:pt idx="2">
                  <c:v>34943</c:v>
                </c:pt>
                <c:pt idx="3">
                  <c:v>34973</c:v>
                </c:pt>
                <c:pt idx="4">
                  <c:v>35004</c:v>
                </c:pt>
                <c:pt idx="5">
                  <c:v>35034</c:v>
                </c:pt>
                <c:pt idx="6">
                  <c:v>35065</c:v>
                </c:pt>
                <c:pt idx="7">
                  <c:v>35096</c:v>
                </c:pt>
                <c:pt idx="8">
                  <c:v>35125</c:v>
                </c:pt>
                <c:pt idx="9">
                  <c:v>35156</c:v>
                </c:pt>
                <c:pt idx="10">
                  <c:v>35186</c:v>
                </c:pt>
                <c:pt idx="11">
                  <c:v>35217</c:v>
                </c:pt>
                <c:pt idx="12">
                  <c:v>35247</c:v>
                </c:pt>
                <c:pt idx="13">
                  <c:v>35278</c:v>
                </c:pt>
                <c:pt idx="14">
                  <c:v>35309</c:v>
                </c:pt>
                <c:pt idx="15">
                  <c:v>35339</c:v>
                </c:pt>
                <c:pt idx="16">
                  <c:v>35370</c:v>
                </c:pt>
                <c:pt idx="17">
                  <c:v>35400</c:v>
                </c:pt>
                <c:pt idx="18">
                  <c:v>35431</c:v>
                </c:pt>
                <c:pt idx="19">
                  <c:v>35462</c:v>
                </c:pt>
                <c:pt idx="20">
                  <c:v>35490</c:v>
                </c:pt>
                <c:pt idx="21">
                  <c:v>35521</c:v>
                </c:pt>
                <c:pt idx="22">
                  <c:v>35551</c:v>
                </c:pt>
                <c:pt idx="23">
                  <c:v>35582</c:v>
                </c:pt>
                <c:pt idx="24">
                  <c:v>35612</c:v>
                </c:pt>
                <c:pt idx="25">
                  <c:v>35643</c:v>
                </c:pt>
                <c:pt idx="26">
                  <c:v>35674</c:v>
                </c:pt>
                <c:pt idx="27">
                  <c:v>35704</c:v>
                </c:pt>
                <c:pt idx="28">
                  <c:v>35735</c:v>
                </c:pt>
                <c:pt idx="29">
                  <c:v>35765</c:v>
                </c:pt>
                <c:pt idx="30">
                  <c:v>35796</c:v>
                </c:pt>
                <c:pt idx="31">
                  <c:v>35827</c:v>
                </c:pt>
                <c:pt idx="32">
                  <c:v>35855</c:v>
                </c:pt>
                <c:pt idx="33">
                  <c:v>35886</c:v>
                </c:pt>
                <c:pt idx="34">
                  <c:v>35916</c:v>
                </c:pt>
                <c:pt idx="35">
                  <c:v>35947</c:v>
                </c:pt>
                <c:pt idx="36">
                  <c:v>35977</c:v>
                </c:pt>
                <c:pt idx="37">
                  <c:v>36008</c:v>
                </c:pt>
                <c:pt idx="38">
                  <c:v>36039</c:v>
                </c:pt>
                <c:pt idx="39">
                  <c:v>36069</c:v>
                </c:pt>
                <c:pt idx="40">
                  <c:v>36100</c:v>
                </c:pt>
                <c:pt idx="41">
                  <c:v>36130</c:v>
                </c:pt>
                <c:pt idx="42">
                  <c:v>36161</c:v>
                </c:pt>
                <c:pt idx="43">
                  <c:v>36192</c:v>
                </c:pt>
                <c:pt idx="44">
                  <c:v>36220</c:v>
                </c:pt>
                <c:pt idx="45">
                  <c:v>36251</c:v>
                </c:pt>
                <c:pt idx="46">
                  <c:v>36281</c:v>
                </c:pt>
                <c:pt idx="47">
                  <c:v>36312</c:v>
                </c:pt>
                <c:pt idx="48">
                  <c:v>36342</c:v>
                </c:pt>
                <c:pt idx="49">
                  <c:v>36373</c:v>
                </c:pt>
                <c:pt idx="50">
                  <c:v>36404</c:v>
                </c:pt>
                <c:pt idx="51">
                  <c:v>36434</c:v>
                </c:pt>
                <c:pt idx="52">
                  <c:v>36465</c:v>
                </c:pt>
                <c:pt idx="53">
                  <c:v>36495</c:v>
                </c:pt>
                <c:pt idx="54">
                  <c:v>36526</c:v>
                </c:pt>
                <c:pt idx="55">
                  <c:v>36557</c:v>
                </c:pt>
                <c:pt idx="56">
                  <c:v>36586</c:v>
                </c:pt>
                <c:pt idx="57">
                  <c:v>36617</c:v>
                </c:pt>
                <c:pt idx="58">
                  <c:v>36647</c:v>
                </c:pt>
                <c:pt idx="59">
                  <c:v>36678</c:v>
                </c:pt>
                <c:pt idx="60">
                  <c:v>36708</c:v>
                </c:pt>
                <c:pt idx="61">
                  <c:v>36739</c:v>
                </c:pt>
                <c:pt idx="62">
                  <c:v>36770</c:v>
                </c:pt>
                <c:pt idx="63">
                  <c:v>36800</c:v>
                </c:pt>
                <c:pt idx="64">
                  <c:v>36831</c:v>
                </c:pt>
                <c:pt idx="65">
                  <c:v>36861</c:v>
                </c:pt>
                <c:pt idx="66">
                  <c:v>36892</c:v>
                </c:pt>
                <c:pt idx="67">
                  <c:v>36923</c:v>
                </c:pt>
                <c:pt idx="68">
                  <c:v>36951</c:v>
                </c:pt>
                <c:pt idx="69">
                  <c:v>36982</c:v>
                </c:pt>
                <c:pt idx="70">
                  <c:v>37012</c:v>
                </c:pt>
                <c:pt idx="71">
                  <c:v>37043</c:v>
                </c:pt>
                <c:pt idx="72">
                  <c:v>37073</c:v>
                </c:pt>
                <c:pt idx="73">
                  <c:v>37104</c:v>
                </c:pt>
                <c:pt idx="74">
                  <c:v>37135</c:v>
                </c:pt>
                <c:pt idx="75">
                  <c:v>37165</c:v>
                </c:pt>
                <c:pt idx="76">
                  <c:v>37196</c:v>
                </c:pt>
                <c:pt idx="77">
                  <c:v>37226</c:v>
                </c:pt>
                <c:pt idx="78">
                  <c:v>37257</c:v>
                </c:pt>
                <c:pt idx="79">
                  <c:v>37288</c:v>
                </c:pt>
                <c:pt idx="80">
                  <c:v>37316</c:v>
                </c:pt>
                <c:pt idx="81">
                  <c:v>37347</c:v>
                </c:pt>
                <c:pt idx="82">
                  <c:v>37377</c:v>
                </c:pt>
                <c:pt idx="83">
                  <c:v>37408</c:v>
                </c:pt>
                <c:pt idx="84">
                  <c:v>37438</c:v>
                </c:pt>
                <c:pt idx="85">
                  <c:v>37469</c:v>
                </c:pt>
                <c:pt idx="86">
                  <c:v>37500</c:v>
                </c:pt>
                <c:pt idx="87">
                  <c:v>37530</c:v>
                </c:pt>
                <c:pt idx="88">
                  <c:v>37561</c:v>
                </c:pt>
                <c:pt idx="89">
                  <c:v>37591</c:v>
                </c:pt>
                <c:pt idx="90">
                  <c:v>37622</c:v>
                </c:pt>
                <c:pt idx="91">
                  <c:v>37653</c:v>
                </c:pt>
                <c:pt idx="92">
                  <c:v>37681</c:v>
                </c:pt>
                <c:pt idx="93">
                  <c:v>37712</c:v>
                </c:pt>
                <c:pt idx="94">
                  <c:v>37742</c:v>
                </c:pt>
                <c:pt idx="95">
                  <c:v>37773</c:v>
                </c:pt>
                <c:pt idx="96">
                  <c:v>37803</c:v>
                </c:pt>
                <c:pt idx="97">
                  <c:v>37834</c:v>
                </c:pt>
                <c:pt idx="98">
                  <c:v>37865</c:v>
                </c:pt>
                <c:pt idx="99">
                  <c:v>37895</c:v>
                </c:pt>
                <c:pt idx="100">
                  <c:v>37926</c:v>
                </c:pt>
                <c:pt idx="101">
                  <c:v>37956</c:v>
                </c:pt>
                <c:pt idx="102">
                  <c:v>37987</c:v>
                </c:pt>
                <c:pt idx="103">
                  <c:v>38018</c:v>
                </c:pt>
                <c:pt idx="104">
                  <c:v>38047</c:v>
                </c:pt>
                <c:pt idx="105">
                  <c:v>38078</c:v>
                </c:pt>
                <c:pt idx="106">
                  <c:v>38108</c:v>
                </c:pt>
                <c:pt idx="107">
                  <c:v>38139</c:v>
                </c:pt>
                <c:pt idx="108">
                  <c:v>38169</c:v>
                </c:pt>
                <c:pt idx="109">
                  <c:v>38200</c:v>
                </c:pt>
                <c:pt idx="110">
                  <c:v>38231</c:v>
                </c:pt>
                <c:pt idx="111">
                  <c:v>38261</c:v>
                </c:pt>
                <c:pt idx="112">
                  <c:v>38292</c:v>
                </c:pt>
                <c:pt idx="113">
                  <c:v>38322</c:v>
                </c:pt>
                <c:pt idx="114">
                  <c:v>38353</c:v>
                </c:pt>
                <c:pt idx="115">
                  <c:v>38384</c:v>
                </c:pt>
                <c:pt idx="116">
                  <c:v>38412</c:v>
                </c:pt>
                <c:pt idx="117">
                  <c:v>38443</c:v>
                </c:pt>
                <c:pt idx="118">
                  <c:v>38473</c:v>
                </c:pt>
                <c:pt idx="119">
                  <c:v>38504</c:v>
                </c:pt>
                <c:pt idx="120">
                  <c:v>38534</c:v>
                </c:pt>
                <c:pt idx="121">
                  <c:v>38565</c:v>
                </c:pt>
                <c:pt idx="122">
                  <c:v>38596</c:v>
                </c:pt>
                <c:pt idx="123">
                  <c:v>38626</c:v>
                </c:pt>
                <c:pt idx="124">
                  <c:v>38657</c:v>
                </c:pt>
                <c:pt idx="125">
                  <c:v>38687</c:v>
                </c:pt>
                <c:pt idx="126">
                  <c:v>38718</c:v>
                </c:pt>
                <c:pt idx="127">
                  <c:v>38749</c:v>
                </c:pt>
                <c:pt idx="128">
                  <c:v>38777</c:v>
                </c:pt>
                <c:pt idx="129">
                  <c:v>38808</c:v>
                </c:pt>
                <c:pt idx="130">
                  <c:v>38838</c:v>
                </c:pt>
                <c:pt idx="131">
                  <c:v>38869</c:v>
                </c:pt>
                <c:pt idx="132">
                  <c:v>38899</c:v>
                </c:pt>
                <c:pt idx="133">
                  <c:v>38930</c:v>
                </c:pt>
                <c:pt idx="134">
                  <c:v>38961</c:v>
                </c:pt>
                <c:pt idx="135">
                  <c:v>38991</c:v>
                </c:pt>
                <c:pt idx="136">
                  <c:v>39022</c:v>
                </c:pt>
                <c:pt idx="137">
                  <c:v>39052</c:v>
                </c:pt>
                <c:pt idx="138">
                  <c:v>39083</c:v>
                </c:pt>
                <c:pt idx="139">
                  <c:v>39114</c:v>
                </c:pt>
                <c:pt idx="140">
                  <c:v>39142</c:v>
                </c:pt>
                <c:pt idx="141">
                  <c:v>39173</c:v>
                </c:pt>
                <c:pt idx="142">
                  <c:v>39203</c:v>
                </c:pt>
                <c:pt idx="143">
                  <c:v>39234</c:v>
                </c:pt>
                <c:pt idx="144">
                  <c:v>39264</c:v>
                </c:pt>
                <c:pt idx="145">
                  <c:v>39295</c:v>
                </c:pt>
                <c:pt idx="146">
                  <c:v>39326</c:v>
                </c:pt>
                <c:pt idx="147">
                  <c:v>39356</c:v>
                </c:pt>
                <c:pt idx="148">
                  <c:v>39387</c:v>
                </c:pt>
                <c:pt idx="149">
                  <c:v>39417</c:v>
                </c:pt>
                <c:pt idx="150">
                  <c:v>39448</c:v>
                </c:pt>
                <c:pt idx="151">
                  <c:v>39479</c:v>
                </c:pt>
                <c:pt idx="152">
                  <c:v>39508</c:v>
                </c:pt>
                <c:pt idx="153">
                  <c:v>39539</c:v>
                </c:pt>
                <c:pt idx="154">
                  <c:v>39569</c:v>
                </c:pt>
                <c:pt idx="155">
                  <c:v>39600</c:v>
                </c:pt>
                <c:pt idx="156">
                  <c:v>39630</c:v>
                </c:pt>
                <c:pt idx="157">
                  <c:v>39661</c:v>
                </c:pt>
                <c:pt idx="158">
                  <c:v>39692</c:v>
                </c:pt>
                <c:pt idx="159">
                  <c:v>39722</c:v>
                </c:pt>
                <c:pt idx="160">
                  <c:v>39753</c:v>
                </c:pt>
                <c:pt idx="161">
                  <c:v>39783</c:v>
                </c:pt>
                <c:pt idx="162">
                  <c:v>39814</c:v>
                </c:pt>
                <c:pt idx="163">
                  <c:v>39845</c:v>
                </c:pt>
                <c:pt idx="164">
                  <c:v>39873</c:v>
                </c:pt>
                <c:pt idx="165">
                  <c:v>39904</c:v>
                </c:pt>
                <c:pt idx="166">
                  <c:v>39934</c:v>
                </c:pt>
                <c:pt idx="167">
                  <c:v>39965</c:v>
                </c:pt>
                <c:pt idx="168">
                  <c:v>39995</c:v>
                </c:pt>
                <c:pt idx="169">
                  <c:v>40026</c:v>
                </c:pt>
                <c:pt idx="170">
                  <c:v>40057</c:v>
                </c:pt>
                <c:pt idx="171">
                  <c:v>40087</c:v>
                </c:pt>
                <c:pt idx="172">
                  <c:v>40118</c:v>
                </c:pt>
                <c:pt idx="173">
                  <c:v>40148</c:v>
                </c:pt>
                <c:pt idx="174">
                  <c:v>40179</c:v>
                </c:pt>
                <c:pt idx="175">
                  <c:v>40210</c:v>
                </c:pt>
                <c:pt idx="176">
                  <c:v>40238</c:v>
                </c:pt>
                <c:pt idx="177">
                  <c:v>40269</c:v>
                </c:pt>
                <c:pt idx="178">
                  <c:v>40299</c:v>
                </c:pt>
                <c:pt idx="179">
                  <c:v>40330</c:v>
                </c:pt>
                <c:pt idx="180">
                  <c:v>40360</c:v>
                </c:pt>
                <c:pt idx="181">
                  <c:v>40391</c:v>
                </c:pt>
                <c:pt idx="182">
                  <c:v>40422</c:v>
                </c:pt>
                <c:pt idx="183">
                  <c:v>40452</c:v>
                </c:pt>
                <c:pt idx="184">
                  <c:v>40483</c:v>
                </c:pt>
                <c:pt idx="185">
                  <c:v>40513</c:v>
                </c:pt>
                <c:pt idx="186">
                  <c:v>40544</c:v>
                </c:pt>
                <c:pt idx="187">
                  <c:v>40575</c:v>
                </c:pt>
                <c:pt idx="188">
                  <c:v>40603</c:v>
                </c:pt>
                <c:pt idx="189">
                  <c:v>40634</c:v>
                </c:pt>
                <c:pt idx="190">
                  <c:v>40664</c:v>
                </c:pt>
                <c:pt idx="191">
                  <c:v>40695</c:v>
                </c:pt>
                <c:pt idx="192">
                  <c:v>40725</c:v>
                </c:pt>
                <c:pt idx="193">
                  <c:v>40756</c:v>
                </c:pt>
                <c:pt idx="194">
                  <c:v>40787</c:v>
                </c:pt>
                <c:pt idx="195">
                  <c:v>40817</c:v>
                </c:pt>
                <c:pt idx="196">
                  <c:v>40848</c:v>
                </c:pt>
                <c:pt idx="197">
                  <c:v>40878</c:v>
                </c:pt>
                <c:pt idx="198">
                  <c:v>40909</c:v>
                </c:pt>
                <c:pt idx="199">
                  <c:v>40940</c:v>
                </c:pt>
                <c:pt idx="200">
                  <c:v>40969</c:v>
                </c:pt>
                <c:pt idx="201">
                  <c:v>41000</c:v>
                </c:pt>
                <c:pt idx="202">
                  <c:v>41030</c:v>
                </c:pt>
                <c:pt idx="203">
                  <c:v>41061</c:v>
                </c:pt>
                <c:pt idx="204">
                  <c:v>41091</c:v>
                </c:pt>
                <c:pt idx="205">
                  <c:v>41122</c:v>
                </c:pt>
                <c:pt idx="206">
                  <c:v>41153</c:v>
                </c:pt>
                <c:pt idx="207">
                  <c:v>41183</c:v>
                </c:pt>
                <c:pt idx="208">
                  <c:v>41214</c:v>
                </c:pt>
                <c:pt idx="209">
                  <c:v>41244</c:v>
                </c:pt>
                <c:pt idx="210">
                  <c:v>41275</c:v>
                </c:pt>
                <c:pt idx="211">
                  <c:v>41306</c:v>
                </c:pt>
                <c:pt idx="212">
                  <c:v>41334</c:v>
                </c:pt>
                <c:pt idx="213">
                  <c:v>41365</c:v>
                </c:pt>
                <c:pt idx="214">
                  <c:v>41395</c:v>
                </c:pt>
                <c:pt idx="215">
                  <c:v>41426</c:v>
                </c:pt>
                <c:pt idx="216">
                  <c:v>41456</c:v>
                </c:pt>
                <c:pt idx="217">
                  <c:v>41487</c:v>
                </c:pt>
                <c:pt idx="218">
                  <c:v>41518</c:v>
                </c:pt>
                <c:pt idx="219">
                  <c:v>41548</c:v>
                </c:pt>
                <c:pt idx="220">
                  <c:v>41579</c:v>
                </c:pt>
                <c:pt idx="221">
                  <c:v>41609</c:v>
                </c:pt>
                <c:pt idx="222">
                  <c:v>41640</c:v>
                </c:pt>
                <c:pt idx="223">
                  <c:v>41671</c:v>
                </c:pt>
                <c:pt idx="224">
                  <c:v>41699</c:v>
                </c:pt>
                <c:pt idx="225">
                  <c:v>41730</c:v>
                </c:pt>
                <c:pt idx="226">
                  <c:v>41760</c:v>
                </c:pt>
                <c:pt idx="227">
                  <c:v>41791</c:v>
                </c:pt>
                <c:pt idx="228">
                  <c:v>41821</c:v>
                </c:pt>
                <c:pt idx="229">
                  <c:v>41852</c:v>
                </c:pt>
                <c:pt idx="230">
                  <c:v>41883</c:v>
                </c:pt>
                <c:pt idx="231">
                  <c:v>41913</c:v>
                </c:pt>
                <c:pt idx="232">
                  <c:v>41944</c:v>
                </c:pt>
                <c:pt idx="233">
                  <c:v>41974</c:v>
                </c:pt>
                <c:pt idx="234">
                  <c:v>42005</c:v>
                </c:pt>
                <c:pt idx="235">
                  <c:v>42036</c:v>
                </c:pt>
                <c:pt idx="236">
                  <c:v>42064</c:v>
                </c:pt>
                <c:pt idx="237">
                  <c:v>42095</c:v>
                </c:pt>
                <c:pt idx="238">
                  <c:v>42125</c:v>
                </c:pt>
                <c:pt idx="239">
                  <c:v>42156</c:v>
                </c:pt>
                <c:pt idx="240">
                  <c:v>42186</c:v>
                </c:pt>
                <c:pt idx="241">
                  <c:v>42217</c:v>
                </c:pt>
                <c:pt idx="242">
                  <c:v>42248</c:v>
                </c:pt>
                <c:pt idx="243">
                  <c:v>42278</c:v>
                </c:pt>
                <c:pt idx="244">
                  <c:v>42309</c:v>
                </c:pt>
                <c:pt idx="245">
                  <c:v>42339</c:v>
                </c:pt>
                <c:pt idx="246">
                  <c:v>42370</c:v>
                </c:pt>
                <c:pt idx="247">
                  <c:v>42401</c:v>
                </c:pt>
                <c:pt idx="248">
                  <c:v>42430</c:v>
                </c:pt>
                <c:pt idx="249">
                  <c:v>42461</c:v>
                </c:pt>
                <c:pt idx="250">
                  <c:v>42491</c:v>
                </c:pt>
                <c:pt idx="251">
                  <c:v>42522</c:v>
                </c:pt>
                <c:pt idx="252">
                  <c:v>42552</c:v>
                </c:pt>
                <c:pt idx="253">
                  <c:v>42583</c:v>
                </c:pt>
                <c:pt idx="254">
                  <c:v>42614</c:v>
                </c:pt>
                <c:pt idx="255">
                  <c:v>42644</c:v>
                </c:pt>
                <c:pt idx="256">
                  <c:v>42675</c:v>
                </c:pt>
                <c:pt idx="257">
                  <c:v>42705</c:v>
                </c:pt>
                <c:pt idx="258">
                  <c:v>42736</c:v>
                </c:pt>
                <c:pt idx="259">
                  <c:v>42767</c:v>
                </c:pt>
                <c:pt idx="260">
                  <c:v>42795</c:v>
                </c:pt>
                <c:pt idx="261">
                  <c:v>42826</c:v>
                </c:pt>
                <c:pt idx="262">
                  <c:v>42856</c:v>
                </c:pt>
                <c:pt idx="263">
                  <c:v>42887</c:v>
                </c:pt>
                <c:pt idx="264">
                  <c:v>42917</c:v>
                </c:pt>
                <c:pt idx="265">
                  <c:v>42948</c:v>
                </c:pt>
                <c:pt idx="266">
                  <c:v>42979</c:v>
                </c:pt>
                <c:pt idx="267">
                  <c:v>43009</c:v>
                </c:pt>
                <c:pt idx="268">
                  <c:v>43040</c:v>
                </c:pt>
                <c:pt idx="269">
                  <c:v>43070</c:v>
                </c:pt>
                <c:pt idx="270">
                  <c:v>43101</c:v>
                </c:pt>
                <c:pt idx="271">
                  <c:v>43132</c:v>
                </c:pt>
                <c:pt idx="272">
                  <c:v>43160</c:v>
                </c:pt>
                <c:pt idx="273">
                  <c:v>43191</c:v>
                </c:pt>
                <c:pt idx="274">
                  <c:v>43221</c:v>
                </c:pt>
                <c:pt idx="275">
                  <c:v>43252</c:v>
                </c:pt>
                <c:pt idx="276">
                  <c:v>43282</c:v>
                </c:pt>
                <c:pt idx="277">
                  <c:v>43313</c:v>
                </c:pt>
                <c:pt idx="278">
                  <c:v>43344</c:v>
                </c:pt>
                <c:pt idx="279">
                  <c:v>43374</c:v>
                </c:pt>
                <c:pt idx="280">
                  <c:v>43405</c:v>
                </c:pt>
                <c:pt idx="281">
                  <c:v>43435</c:v>
                </c:pt>
                <c:pt idx="282">
                  <c:v>43466</c:v>
                </c:pt>
                <c:pt idx="283">
                  <c:v>43497</c:v>
                </c:pt>
                <c:pt idx="284">
                  <c:v>43525</c:v>
                </c:pt>
              </c:numCache>
            </c:numRef>
          </c:cat>
          <c:val>
            <c:numRef>
              <c:f>'2 TME'!$F$8:$F$292</c:f>
            </c:numRef>
          </c:val>
          <c:smooth val="0"/>
          <c:extLst>
            <c:ext xmlns:c16="http://schemas.microsoft.com/office/drawing/2014/chart" uri="{C3380CC4-5D6E-409C-BE32-E72D297353CC}">
              <c16:uniqueId val="{00000004-F692-47D4-BEF4-7E650D4AB7E7}"/>
            </c:ext>
          </c:extLst>
        </c:ser>
        <c:ser>
          <c:idx val="5"/>
          <c:order val="5"/>
          <c:tx>
            <c:strRef>
              <c:f>'2 TME'!$G$2</c:f>
              <c:strCache>
                <c:ptCount val="1"/>
                <c:pt idx="0">
                  <c:v>MGR (60% TME)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'2 TME'!$A$8:$A$292</c:f>
              <c:numCache>
                <c:formatCode>[$-40C]d\ mmmm\ yyyy;@</c:formatCode>
                <c:ptCount val="285"/>
                <c:pt idx="0">
                  <c:v>34881</c:v>
                </c:pt>
                <c:pt idx="1">
                  <c:v>34912</c:v>
                </c:pt>
                <c:pt idx="2">
                  <c:v>34943</c:v>
                </c:pt>
                <c:pt idx="3">
                  <c:v>34973</c:v>
                </c:pt>
                <c:pt idx="4">
                  <c:v>35004</c:v>
                </c:pt>
                <c:pt idx="5">
                  <c:v>35034</c:v>
                </c:pt>
                <c:pt idx="6">
                  <c:v>35065</c:v>
                </c:pt>
                <c:pt idx="7">
                  <c:v>35096</c:v>
                </c:pt>
                <c:pt idx="8">
                  <c:v>35125</c:v>
                </c:pt>
                <c:pt idx="9">
                  <c:v>35156</c:v>
                </c:pt>
                <c:pt idx="10">
                  <c:v>35186</c:v>
                </c:pt>
                <c:pt idx="11">
                  <c:v>35217</c:v>
                </c:pt>
                <c:pt idx="12">
                  <c:v>35247</c:v>
                </c:pt>
                <c:pt idx="13">
                  <c:v>35278</c:v>
                </c:pt>
                <c:pt idx="14">
                  <c:v>35309</c:v>
                </c:pt>
                <c:pt idx="15">
                  <c:v>35339</c:v>
                </c:pt>
                <c:pt idx="16">
                  <c:v>35370</c:v>
                </c:pt>
                <c:pt idx="17">
                  <c:v>35400</c:v>
                </c:pt>
                <c:pt idx="18">
                  <c:v>35431</c:v>
                </c:pt>
                <c:pt idx="19">
                  <c:v>35462</c:v>
                </c:pt>
                <c:pt idx="20">
                  <c:v>35490</c:v>
                </c:pt>
                <c:pt idx="21">
                  <c:v>35521</c:v>
                </c:pt>
                <c:pt idx="22">
                  <c:v>35551</c:v>
                </c:pt>
                <c:pt idx="23">
                  <c:v>35582</c:v>
                </c:pt>
                <c:pt idx="24">
                  <c:v>35612</c:v>
                </c:pt>
                <c:pt idx="25">
                  <c:v>35643</c:v>
                </c:pt>
                <c:pt idx="26">
                  <c:v>35674</c:v>
                </c:pt>
                <c:pt idx="27">
                  <c:v>35704</c:v>
                </c:pt>
                <c:pt idx="28">
                  <c:v>35735</c:v>
                </c:pt>
                <c:pt idx="29">
                  <c:v>35765</c:v>
                </c:pt>
                <c:pt idx="30">
                  <c:v>35796</c:v>
                </c:pt>
                <c:pt idx="31">
                  <c:v>35827</c:v>
                </c:pt>
                <c:pt idx="32">
                  <c:v>35855</c:v>
                </c:pt>
                <c:pt idx="33">
                  <c:v>35886</c:v>
                </c:pt>
                <c:pt idx="34">
                  <c:v>35916</c:v>
                </c:pt>
                <c:pt idx="35">
                  <c:v>35947</c:v>
                </c:pt>
                <c:pt idx="36">
                  <c:v>35977</c:v>
                </c:pt>
                <c:pt idx="37">
                  <c:v>36008</c:v>
                </c:pt>
                <c:pt idx="38">
                  <c:v>36039</c:v>
                </c:pt>
                <c:pt idx="39">
                  <c:v>36069</c:v>
                </c:pt>
                <c:pt idx="40">
                  <c:v>36100</c:v>
                </c:pt>
                <c:pt idx="41">
                  <c:v>36130</c:v>
                </c:pt>
                <c:pt idx="42">
                  <c:v>36161</c:v>
                </c:pt>
                <c:pt idx="43">
                  <c:v>36192</c:v>
                </c:pt>
                <c:pt idx="44">
                  <c:v>36220</c:v>
                </c:pt>
                <c:pt idx="45">
                  <c:v>36251</c:v>
                </c:pt>
                <c:pt idx="46">
                  <c:v>36281</c:v>
                </c:pt>
                <c:pt idx="47">
                  <c:v>36312</c:v>
                </c:pt>
                <c:pt idx="48">
                  <c:v>36342</c:v>
                </c:pt>
                <c:pt idx="49">
                  <c:v>36373</c:v>
                </c:pt>
                <c:pt idx="50">
                  <c:v>36404</c:v>
                </c:pt>
                <c:pt idx="51">
                  <c:v>36434</c:v>
                </c:pt>
                <c:pt idx="52">
                  <c:v>36465</c:v>
                </c:pt>
                <c:pt idx="53">
                  <c:v>36495</c:v>
                </c:pt>
                <c:pt idx="54">
                  <c:v>36526</c:v>
                </c:pt>
                <c:pt idx="55">
                  <c:v>36557</c:v>
                </c:pt>
                <c:pt idx="56">
                  <c:v>36586</c:v>
                </c:pt>
                <c:pt idx="57">
                  <c:v>36617</c:v>
                </c:pt>
                <c:pt idx="58">
                  <c:v>36647</c:v>
                </c:pt>
                <c:pt idx="59">
                  <c:v>36678</c:v>
                </c:pt>
                <c:pt idx="60">
                  <c:v>36708</c:v>
                </c:pt>
                <c:pt idx="61">
                  <c:v>36739</c:v>
                </c:pt>
                <c:pt idx="62">
                  <c:v>36770</c:v>
                </c:pt>
                <c:pt idx="63">
                  <c:v>36800</c:v>
                </c:pt>
                <c:pt idx="64">
                  <c:v>36831</c:v>
                </c:pt>
                <c:pt idx="65">
                  <c:v>36861</c:v>
                </c:pt>
                <c:pt idx="66">
                  <c:v>36892</c:v>
                </c:pt>
                <c:pt idx="67">
                  <c:v>36923</c:v>
                </c:pt>
                <c:pt idx="68">
                  <c:v>36951</c:v>
                </c:pt>
                <c:pt idx="69">
                  <c:v>36982</c:v>
                </c:pt>
                <c:pt idx="70">
                  <c:v>37012</c:v>
                </c:pt>
                <c:pt idx="71">
                  <c:v>37043</c:v>
                </c:pt>
                <c:pt idx="72">
                  <c:v>37073</c:v>
                </c:pt>
                <c:pt idx="73">
                  <c:v>37104</c:v>
                </c:pt>
                <c:pt idx="74">
                  <c:v>37135</c:v>
                </c:pt>
                <c:pt idx="75">
                  <c:v>37165</c:v>
                </c:pt>
                <c:pt idx="76">
                  <c:v>37196</c:v>
                </c:pt>
                <c:pt idx="77">
                  <c:v>37226</c:v>
                </c:pt>
                <c:pt idx="78">
                  <c:v>37257</c:v>
                </c:pt>
                <c:pt idx="79">
                  <c:v>37288</c:v>
                </c:pt>
                <c:pt idx="80">
                  <c:v>37316</c:v>
                </c:pt>
                <c:pt idx="81">
                  <c:v>37347</c:v>
                </c:pt>
                <c:pt idx="82">
                  <c:v>37377</c:v>
                </c:pt>
                <c:pt idx="83">
                  <c:v>37408</c:v>
                </c:pt>
                <c:pt idx="84">
                  <c:v>37438</c:v>
                </c:pt>
                <c:pt idx="85">
                  <c:v>37469</c:v>
                </c:pt>
                <c:pt idx="86">
                  <c:v>37500</c:v>
                </c:pt>
                <c:pt idx="87">
                  <c:v>37530</c:v>
                </c:pt>
                <c:pt idx="88">
                  <c:v>37561</c:v>
                </c:pt>
                <c:pt idx="89">
                  <c:v>37591</c:v>
                </c:pt>
                <c:pt idx="90">
                  <c:v>37622</c:v>
                </c:pt>
                <c:pt idx="91">
                  <c:v>37653</c:v>
                </c:pt>
                <c:pt idx="92">
                  <c:v>37681</c:v>
                </c:pt>
                <c:pt idx="93">
                  <c:v>37712</c:v>
                </c:pt>
                <c:pt idx="94">
                  <c:v>37742</c:v>
                </c:pt>
                <c:pt idx="95">
                  <c:v>37773</c:v>
                </c:pt>
                <c:pt idx="96">
                  <c:v>37803</c:v>
                </c:pt>
                <c:pt idx="97">
                  <c:v>37834</c:v>
                </c:pt>
                <c:pt idx="98">
                  <c:v>37865</c:v>
                </c:pt>
                <c:pt idx="99">
                  <c:v>37895</c:v>
                </c:pt>
                <c:pt idx="100">
                  <c:v>37926</c:v>
                </c:pt>
                <c:pt idx="101">
                  <c:v>37956</c:v>
                </c:pt>
                <c:pt idx="102">
                  <c:v>37987</c:v>
                </c:pt>
                <c:pt idx="103">
                  <c:v>38018</c:v>
                </c:pt>
                <c:pt idx="104">
                  <c:v>38047</c:v>
                </c:pt>
                <c:pt idx="105">
                  <c:v>38078</c:v>
                </c:pt>
                <c:pt idx="106">
                  <c:v>38108</c:v>
                </c:pt>
                <c:pt idx="107">
                  <c:v>38139</c:v>
                </c:pt>
                <c:pt idx="108">
                  <c:v>38169</c:v>
                </c:pt>
                <c:pt idx="109">
                  <c:v>38200</c:v>
                </c:pt>
                <c:pt idx="110">
                  <c:v>38231</c:v>
                </c:pt>
                <c:pt idx="111">
                  <c:v>38261</c:v>
                </c:pt>
                <c:pt idx="112">
                  <c:v>38292</c:v>
                </c:pt>
                <c:pt idx="113">
                  <c:v>38322</c:v>
                </c:pt>
                <c:pt idx="114">
                  <c:v>38353</c:v>
                </c:pt>
                <c:pt idx="115">
                  <c:v>38384</c:v>
                </c:pt>
                <c:pt idx="116">
                  <c:v>38412</c:v>
                </c:pt>
                <c:pt idx="117">
                  <c:v>38443</c:v>
                </c:pt>
                <c:pt idx="118">
                  <c:v>38473</c:v>
                </c:pt>
                <c:pt idx="119">
                  <c:v>38504</c:v>
                </c:pt>
                <c:pt idx="120">
                  <c:v>38534</c:v>
                </c:pt>
                <c:pt idx="121">
                  <c:v>38565</c:v>
                </c:pt>
                <c:pt idx="122">
                  <c:v>38596</c:v>
                </c:pt>
                <c:pt idx="123">
                  <c:v>38626</c:v>
                </c:pt>
                <c:pt idx="124">
                  <c:v>38657</c:v>
                </c:pt>
                <c:pt idx="125">
                  <c:v>38687</c:v>
                </c:pt>
                <c:pt idx="126">
                  <c:v>38718</c:v>
                </c:pt>
                <c:pt idx="127">
                  <c:v>38749</c:v>
                </c:pt>
                <c:pt idx="128">
                  <c:v>38777</c:v>
                </c:pt>
                <c:pt idx="129">
                  <c:v>38808</c:v>
                </c:pt>
                <c:pt idx="130">
                  <c:v>38838</c:v>
                </c:pt>
                <c:pt idx="131">
                  <c:v>38869</c:v>
                </c:pt>
                <c:pt idx="132">
                  <c:v>38899</c:v>
                </c:pt>
                <c:pt idx="133">
                  <c:v>38930</c:v>
                </c:pt>
                <c:pt idx="134">
                  <c:v>38961</c:v>
                </c:pt>
                <c:pt idx="135">
                  <c:v>38991</c:v>
                </c:pt>
                <c:pt idx="136">
                  <c:v>39022</c:v>
                </c:pt>
                <c:pt idx="137">
                  <c:v>39052</c:v>
                </c:pt>
                <c:pt idx="138">
                  <c:v>39083</c:v>
                </c:pt>
                <c:pt idx="139">
                  <c:v>39114</c:v>
                </c:pt>
                <c:pt idx="140">
                  <c:v>39142</c:v>
                </c:pt>
                <c:pt idx="141">
                  <c:v>39173</c:v>
                </c:pt>
                <c:pt idx="142">
                  <c:v>39203</c:v>
                </c:pt>
                <c:pt idx="143">
                  <c:v>39234</c:v>
                </c:pt>
                <c:pt idx="144">
                  <c:v>39264</c:v>
                </c:pt>
                <c:pt idx="145">
                  <c:v>39295</c:v>
                </c:pt>
                <c:pt idx="146">
                  <c:v>39326</c:v>
                </c:pt>
                <c:pt idx="147">
                  <c:v>39356</c:v>
                </c:pt>
                <c:pt idx="148">
                  <c:v>39387</c:v>
                </c:pt>
                <c:pt idx="149">
                  <c:v>39417</c:v>
                </c:pt>
                <c:pt idx="150">
                  <c:v>39448</c:v>
                </c:pt>
                <c:pt idx="151">
                  <c:v>39479</c:v>
                </c:pt>
                <c:pt idx="152">
                  <c:v>39508</c:v>
                </c:pt>
                <c:pt idx="153">
                  <c:v>39539</c:v>
                </c:pt>
                <c:pt idx="154">
                  <c:v>39569</c:v>
                </c:pt>
                <c:pt idx="155">
                  <c:v>39600</c:v>
                </c:pt>
                <c:pt idx="156">
                  <c:v>39630</c:v>
                </c:pt>
                <c:pt idx="157">
                  <c:v>39661</c:v>
                </c:pt>
                <c:pt idx="158">
                  <c:v>39692</c:v>
                </c:pt>
                <c:pt idx="159">
                  <c:v>39722</c:v>
                </c:pt>
                <c:pt idx="160">
                  <c:v>39753</c:v>
                </c:pt>
                <c:pt idx="161">
                  <c:v>39783</c:v>
                </c:pt>
                <c:pt idx="162">
                  <c:v>39814</c:v>
                </c:pt>
                <c:pt idx="163">
                  <c:v>39845</c:v>
                </c:pt>
                <c:pt idx="164">
                  <c:v>39873</c:v>
                </c:pt>
                <c:pt idx="165">
                  <c:v>39904</c:v>
                </c:pt>
                <c:pt idx="166">
                  <c:v>39934</c:v>
                </c:pt>
                <c:pt idx="167">
                  <c:v>39965</c:v>
                </c:pt>
                <c:pt idx="168">
                  <c:v>39995</c:v>
                </c:pt>
                <c:pt idx="169">
                  <c:v>40026</c:v>
                </c:pt>
                <c:pt idx="170">
                  <c:v>40057</c:v>
                </c:pt>
                <c:pt idx="171">
                  <c:v>40087</c:v>
                </c:pt>
                <c:pt idx="172">
                  <c:v>40118</c:v>
                </c:pt>
                <c:pt idx="173">
                  <c:v>40148</c:v>
                </c:pt>
                <c:pt idx="174">
                  <c:v>40179</c:v>
                </c:pt>
                <c:pt idx="175">
                  <c:v>40210</c:v>
                </c:pt>
                <c:pt idx="176">
                  <c:v>40238</c:v>
                </c:pt>
                <c:pt idx="177">
                  <c:v>40269</c:v>
                </c:pt>
                <c:pt idx="178">
                  <c:v>40299</c:v>
                </c:pt>
                <c:pt idx="179">
                  <c:v>40330</c:v>
                </c:pt>
                <c:pt idx="180">
                  <c:v>40360</c:v>
                </c:pt>
                <c:pt idx="181">
                  <c:v>40391</c:v>
                </c:pt>
                <c:pt idx="182">
                  <c:v>40422</c:v>
                </c:pt>
                <c:pt idx="183">
                  <c:v>40452</c:v>
                </c:pt>
                <c:pt idx="184">
                  <c:v>40483</c:v>
                </c:pt>
                <c:pt idx="185">
                  <c:v>40513</c:v>
                </c:pt>
                <c:pt idx="186">
                  <c:v>40544</c:v>
                </c:pt>
                <c:pt idx="187">
                  <c:v>40575</c:v>
                </c:pt>
                <c:pt idx="188">
                  <c:v>40603</c:v>
                </c:pt>
                <c:pt idx="189">
                  <c:v>40634</c:v>
                </c:pt>
                <c:pt idx="190">
                  <c:v>40664</c:v>
                </c:pt>
                <c:pt idx="191">
                  <c:v>40695</c:v>
                </c:pt>
                <c:pt idx="192">
                  <c:v>40725</c:v>
                </c:pt>
                <c:pt idx="193">
                  <c:v>40756</c:v>
                </c:pt>
                <c:pt idx="194">
                  <c:v>40787</c:v>
                </c:pt>
                <c:pt idx="195">
                  <c:v>40817</c:v>
                </c:pt>
                <c:pt idx="196">
                  <c:v>40848</c:v>
                </c:pt>
                <c:pt idx="197">
                  <c:v>40878</c:v>
                </c:pt>
                <c:pt idx="198">
                  <c:v>40909</c:v>
                </c:pt>
                <c:pt idx="199">
                  <c:v>40940</c:v>
                </c:pt>
                <c:pt idx="200">
                  <c:v>40969</c:v>
                </c:pt>
                <c:pt idx="201">
                  <c:v>41000</c:v>
                </c:pt>
                <c:pt idx="202">
                  <c:v>41030</c:v>
                </c:pt>
                <c:pt idx="203">
                  <c:v>41061</c:v>
                </c:pt>
                <c:pt idx="204">
                  <c:v>41091</c:v>
                </c:pt>
                <c:pt idx="205">
                  <c:v>41122</c:v>
                </c:pt>
                <c:pt idx="206">
                  <c:v>41153</c:v>
                </c:pt>
                <c:pt idx="207">
                  <c:v>41183</c:v>
                </c:pt>
                <c:pt idx="208">
                  <c:v>41214</c:v>
                </c:pt>
                <c:pt idx="209">
                  <c:v>41244</c:v>
                </c:pt>
                <c:pt idx="210">
                  <c:v>41275</c:v>
                </c:pt>
                <c:pt idx="211">
                  <c:v>41306</c:v>
                </c:pt>
                <c:pt idx="212">
                  <c:v>41334</c:v>
                </c:pt>
                <c:pt idx="213">
                  <c:v>41365</c:v>
                </c:pt>
                <c:pt idx="214">
                  <c:v>41395</c:v>
                </c:pt>
                <c:pt idx="215">
                  <c:v>41426</c:v>
                </c:pt>
                <c:pt idx="216">
                  <c:v>41456</c:v>
                </c:pt>
                <c:pt idx="217">
                  <c:v>41487</c:v>
                </c:pt>
                <c:pt idx="218">
                  <c:v>41518</c:v>
                </c:pt>
                <c:pt idx="219">
                  <c:v>41548</c:v>
                </c:pt>
                <c:pt idx="220">
                  <c:v>41579</c:v>
                </c:pt>
                <c:pt idx="221">
                  <c:v>41609</c:v>
                </c:pt>
                <c:pt idx="222">
                  <c:v>41640</c:v>
                </c:pt>
                <c:pt idx="223">
                  <c:v>41671</c:v>
                </c:pt>
                <c:pt idx="224">
                  <c:v>41699</c:v>
                </c:pt>
                <c:pt idx="225">
                  <c:v>41730</c:v>
                </c:pt>
                <c:pt idx="226">
                  <c:v>41760</c:v>
                </c:pt>
                <c:pt idx="227">
                  <c:v>41791</c:v>
                </c:pt>
                <c:pt idx="228">
                  <c:v>41821</c:v>
                </c:pt>
                <c:pt idx="229">
                  <c:v>41852</c:v>
                </c:pt>
                <c:pt idx="230">
                  <c:v>41883</c:v>
                </c:pt>
                <c:pt idx="231">
                  <c:v>41913</c:v>
                </c:pt>
                <c:pt idx="232">
                  <c:v>41944</c:v>
                </c:pt>
                <c:pt idx="233">
                  <c:v>41974</c:v>
                </c:pt>
                <c:pt idx="234">
                  <c:v>42005</c:v>
                </c:pt>
                <c:pt idx="235">
                  <c:v>42036</c:v>
                </c:pt>
                <c:pt idx="236">
                  <c:v>42064</c:v>
                </c:pt>
                <c:pt idx="237">
                  <c:v>42095</c:v>
                </c:pt>
                <c:pt idx="238">
                  <c:v>42125</c:v>
                </c:pt>
                <c:pt idx="239">
                  <c:v>42156</c:v>
                </c:pt>
                <c:pt idx="240">
                  <c:v>42186</c:v>
                </c:pt>
                <c:pt idx="241">
                  <c:v>42217</c:v>
                </c:pt>
                <c:pt idx="242">
                  <c:v>42248</c:v>
                </c:pt>
                <c:pt idx="243">
                  <c:v>42278</c:v>
                </c:pt>
                <c:pt idx="244">
                  <c:v>42309</c:v>
                </c:pt>
                <c:pt idx="245">
                  <c:v>42339</c:v>
                </c:pt>
                <c:pt idx="246">
                  <c:v>42370</c:v>
                </c:pt>
                <c:pt idx="247">
                  <c:v>42401</c:v>
                </c:pt>
                <c:pt idx="248">
                  <c:v>42430</c:v>
                </c:pt>
                <c:pt idx="249">
                  <c:v>42461</c:v>
                </c:pt>
                <c:pt idx="250">
                  <c:v>42491</c:v>
                </c:pt>
                <c:pt idx="251">
                  <c:v>42522</c:v>
                </c:pt>
                <c:pt idx="252">
                  <c:v>42552</c:v>
                </c:pt>
                <c:pt idx="253">
                  <c:v>42583</c:v>
                </c:pt>
                <c:pt idx="254">
                  <c:v>42614</c:v>
                </c:pt>
                <c:pt idx="255">
                  <c:v>42644</c:v>
                </c:pt>
                <c:pt idx="256">
                  <c:v>42675</c:v>
                </c:pt>
                <c:pt idx="257">
                  <c:v>42705</c:v>
                </c:pt>
                <c:pt idx="258">
                  <c:v>42736</c:v>
                </c:pt>
                <c:pt idx="259">
                  <c:v>42767</c:v>
                </c:pt>
                <c:pt idx="260">
                  <c:v>42795</c:v>
                </c:pt>
                <c:pt idx="261">
                  <c:v>42826</c:v>
                </c:pt>
                <c:pt idx="262">
                  <c:v>42856</c:v>
                </c:pt>
                <c:pt idx="263">
                  <c:v>42887</c:v>
                </c:pt>
                <c:pt idx="264">
                  <c:v>42917</c:v>
                </c:pt>
                <c:pt idx="265">
                  <c:v>42948</c:v>
                </c:pt>
                <c:pt idx="266">
                  <c:v>42979</c:v>
                </c:pt>
                <c:pt idx="267">
                  <c:v>43009</c:v>
                </c:pt>
                <c:pt idx="268">
                  <c:v>43040</c:v>
                </c:pt>
                <c:pt idx="269">
                  <c:v>43070</c:v>
                </c:pt>
                <c:pt idx="270">
                  <c:v>43101</c:v>
                </c:pt>
                <c:pt idx="271">
                  <c:v>43132</c:v>
                </c:pt>
                <c:pt idx="272">
                  <c:v>43160</c:v>
                </c:pt>
                <c:pt idx="273">
                  <c:v>43191</c:v>
                </c:pt>
                <c:pt idx="274">
                  <c:v>43221</c:v>
                </c:pt>
                <c:pt idx="275">
                  <c:v>43252</c:v>
                </c:pt>
                <c:pt idx="276">
                  <c:v>43282</c:v>
                </c:pt>
                <c:pt idx="277">
                  <c:v>43313</c:v>
                </c:pt>
                <c:pt idx="278">
                  <c:v>43344</c:v>
                </c:pt>
                <c:pt idx="279">
                  <c:v>43374</c:v>
                </c:pt>
                <c:pt idx="280">
                  <c:v>43405</c:v>
                </c:pt>
                <c:pt idx="281">
                  <c:v>43435</c:v>
                </c:pt>
                <c:pt idx="282">
                  <c:v>43466</c:v>
                </c:pt>
                <c:pt idx="283">
                  <c:v>43497</c:v>
                </c:pt>
                <c:pt idx="284">
                  <c:v>43525</c:v>
                </c:pt>
              </c:numCache>
            </c:numRef>
          </c:cat>
          <c:val>
            <c:numRef>
              <c:f>'2 TME'!$G$8:$G$292</c:f>
              <c:numCache>
                <c:formatCode>0.00%</c:formatCode>
                <c:ptCount val="285"/>
                <c:pt idx="0">
                  <c:v>4.4999999999999998E-2</c:v>
                </c:pt>
                <c:pt idx="1">
                  <c:v>4.4999999999999998E-2</c:v>
                </c:pt>
                <c:pt idx="2">
                  <c:v>4.4999999999999998E-2</c:v>
                </c:pt>
                <c:pt idx="3">
                  <c:v>4.4999999999999998E-2</c:v>
                </c:pt>
                <c:pt idx="4">
                  <c:v>4.4999999999999998E-2</c:v>
                </c:pt>
                <c:pt idx="5">
                  <c:v>4.4999999999999998E-2</c:v>
                </c:pt>
                <c:pt idx="6">
                  <c:v>4.2500000000000003E-2</c:v>
                </c:pt>
                <c:pt idx="7">
                  <c:v>4.2500000000000003E-2</c:v>
                </c:pt>
                <c:pt idx="8">
                  <c:v>4.2500000000000003E-2</c:v>
                </c:pt>
                <c:pt idx="9">
                  <c:v>0.04</c:v>
                </c:pt>
                <c:pt idx="10">
                  <c:v>0.04</c:v>
                </c:pt>
                <c:pt idx="11">
                  <c:v>0.04</c:v>
                </c:pt>
                <c:pt idx="12">
                  <c:v>0.04</c:v>
                </c:pt>
                <c:pt idx="13">
                  <c:v>0.04</c:v>
                </c:pt>
                <c:pt idx="14">
                  <c:v>0.04</c:v>
                </c:pt>
                <c:pt idx="15">
                  <c:v>0.04</c:v>
                </c:pt>
                <c:pt idx="16">
                  <c:v>3.7499999999999999E-2</c:v>
                </c:pt>
                <c:pt idx="17">
                  <c:v>3.7499999999999999E-2</c:v>
                </c:pt>
                <c:pt idx="18">
                  <c:v>3.7499999999999999E-2</c:v>
                </c:pt>
                <c:pt idx="19">
                  <c:v>3.5000000000000003E-2</c:v>
                </c:pt>
                <c:pt idx="20">
                  <c:v>3.5000000000000003E-2</c:v>
                </c:pt>
                <c:pt idx="21">
                  <c:v>3.5000000000000003E-2</c:v>
                </c:pt>
                <c:pt idx="22">
                  <c:v>3.5000000000000003E-2</c:v>
                </c:pt>
                <c:pt idx="23">
                  <c:v>3.5000000000000003E-2</c:v>
                </c:pt>
                <c:pt idx="24">
                  <c:v>3.5000000000000003E-2</c:v>
                </c:pt>
                <c:pt idx="25">
                  <c:v>3.5000000000000003E-2</c:v>
                </c:pt>
                <c:pt idx="26">
                  <c:v>3.5000000000000003E-2</c:v>
                </c:pt>
                <c:pt idx="27">
                  <c:v>3.2500000000000001E-2</c:v>
                </c:pt>
                <c:pt idx="28">
                  <c:v>3.2500000000000001E-2</c:v>
                </c:pt>
                <c:pt idx="29">
                  <c:v>3.2500000000000001E-2</c:v>
                </c:pt>
                <c:pt idx="30">
                  <c:v>3.2500000000000001E-2</c:v>
                </c:pt>
                <c:pt idx="31">
                  <c:v>3.2500000000000001E-2</c:v>
                </c:pt>
                <c:pt idx="32">
                  <c:v>3.2500000000000001E-2</c:v>
                </c:pt>
                <c:pt idx="33">
                  <c:v>3.2500000000000001E-2</c:v>
                </c:pt>
                <c:pt idx="34">
                  <c:v>0.03</c:v>
                </c:pt>
                <c:pt idx="35">
                  <c:v>0.03</c:v>
                </c:pt>
                <c:pt idx="36">
                  <c:v>0.03</c:v>
                </c:pt>
                <c:pt idx="37">
                  <c:v>0.03</c:v>
                </c:pt>
                <c:pt idx="38">
                  <c:v>0.03</c:v>
                </c:pt>
                <c:pt idx="39">
                  <c:v>2.75E-2</c:v>
                </c:pt>
                <c:pt idx="40">
                  <c:v>2.75E-2</c:v>
                </c:pt>
                <c:pt idx="41">
                  <c:v>2.75E-2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2.75E-2</c:v>
                </c:pt>
                <c:pt idx="53">
                  <c:v>2.75E-2</c:v>
                </c:pt>
                <c:pt idx="54">
                  <c:v>0.03</c:v>
                </c:pt>
                <c:pt idx="55">
                  <c:v>0.03</c:v>
                </c:pt>
                <c:pt idx="56">
                  <c:v>0.03</c:v>
                </c:pt>
                <c:pt idx="57">
                  <c:v>0.03</c:v>
                </c:pt>
                <c:pt idx="58">
                  <c:v>0.03</c:v>
                </c:pt>
                <c:pt idx="59">
                  <c:v>0.03</c:v>
                </c:pt>
                <c:pt idx="60">
                  <c:v>0.03</c:v>
                </c:pt>
                <c:pt idx="61">
                  <c:v>0.03</c:v>
                </c:pt>
                <c:pt idx="62">
                  <c:v>0.03</c:v>
                </c:pt>
                <c:pt idx="63">
                  <c:v>0.03</c:v>
                </c:pt>
                <c:pt idx="64">
                  <c:v>0.03</c:v>
                </c:pt>
                <c:pt idx="65">
                  <c:v>0.03</c:v>
                </c:pt>
                <c:pt idx="66">
                  <c:v>0.03</c:v>
                </c:pt>
                <c:pt idx="67">
                  <c:v>0.03</c:v>
                </c:pt>
                <c:pt idx="68">
                  <c:v>0.03</c:v>
                </c:pt>
                <c:pt idx="69">
                  <c:v>0.03</c:v>
                </c:pt>
                <c:pt idx="70">
                  <c:v>0.03</c:v>
                </c:pt>
                <c:pt idx="71">
                  <c:v>0.03</c:v>
                </c:pt>
                <c:pt idx="72">
                  <c:v>0.03</c:v>
                </c:pt>
                <c:pt idx="73">
                  <c:v>0.03</c:v>
                </c:pt>
                <c:pt idx="74">
                  <c:v>0.03</c:v>
                </c:pt>
                <c:pt idx="75">
                  <c:v>0.03</c:v>
                </c:pt>
                <c:pt idx="76">
                  <c:v>0.03</c:v>
                </c:pt>
                <c:pt idx="77">
                  <c:v>0.03</c:v>
                </c:pt>
                <c:pt idx="78">
                  <c:v>0.03</c:v>
                </c:pt>
                <c:pt idx="79">
                  <c:v>0.03</c:v>
                </c:pt>
                <c:pt idx="80">
                  <c:v>0.03</c:v>
                </c:pt>
                <c:pt idx="81">
                  <c:v>0.03</c:v>
                </c:pt>
                <c:pt idx="82">
                  <c:v>0.03</c:v>
                </c:pt>
                <c:pt idx="83">
                  <c:v>0.03</c:v>
                </c:pt>
                <c:pt idx="84">
                  <c:v>0.03</c:v>
                </c:pt>
                <c:pt idx="85">
                  <c:v>0.03</c:v>
                </c:pt>
                <c:pt idx="86">
                  <c:v>0.03</c:v>
                </c:pt>
                <c:pt idx="87">
                  <c:v>0.03</c:v>
                </c:pt>
                <c:pt idx="88">
                  <c:v>0.03</c:v>
                </c:pt>
                <c:pt idx="89">
                  <c:v>2.75E-2</c:v>
                </c:pt>
                <c:pt idx="90">
                  <c:v>2.75E-2</c:v>
                </c:pt>
                <c:pt idx="91">
                  <c:v>2.75E-2</c:v>
                </c:pt>
                <c:pt idx="92">
                  <c:v>2.75E-2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2.2499999999999999E-2</c:v>
                </c:pt>
                <c:pt idx="116">
                  <c:v>2.2499999999999999E-2</c:v>
                </c:pt>
                <c:pt idx="117">
                  <c:v>2.2499999999999999E-2</c:v>
                </c:pt>
                <c:pt idx="118">
                  <c:v>2.2499999999999999E-2</c:v>
                </c:pt>
                <c:pt idx="119">
                  <c:v>2.2499999999999999E-2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2.2499999999999999E-2</c:v>
                </c:pt>
                <c:pt idx="134">
                  <c:v>2.2499999999999999E-2</c:v>
                </c:pt>
                <c:pt idx="135">
                  <c:v>2.2499999999999999E-2</c:v>
                </c:pt>
                <c:pt idx="136">
                  <c:v>2.2499999999999999E-2</c:v>
                </c:pt>
                <c:pt idx="137">
                  <c:v>2.2499999999999999E-2</c:v>
                </c:pt>
                <c:pt idx="138">
                  <c:v>2.2499999999999999E-2</c:v>
                </c:pt>
                <c:pt idx="139">
                  <c:v>2.2499999999999999E-2</c:v>
                </c:pt>
                <c:pt idx="140">
                  <c:v>2.2499999999999999E-2</c:v>
                </c:pt>
                <c:pt idx="141">
                  <c:v>2.2499999999999999E-2</c:v>
                </c:pt>
                <c:pt idx="142">
                  <c:v>2.2499999999999999E-2</c:v>
                </c:pt>
                <c:pt idx="143">
                  <c:v>2.2499999999999999E-2</c:v>
                </c:pt>
                <c:pt idx="144">
                  <c:v>2.2499999999999999E-2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2.2499999999999999E-2</c:v>
                </c:pt>
                <c:pt idx="165">
                  <c:v>2.2499999999999999E-2</c:v>
                </c:pt>
                <c:pt idx="166">
                  <c:v>2.2499999999999999E-2</c:v>
                </c:pt>
                <c:pt idx="167">
                  <c:v>2.2499999999999999E-2</c:v>
                </c:pt>
                <c:pt idx="168">
                  <c:v>2.2499999999999999E-2</c:v>
                </c:pt>
                <c:pt idx="169">
                  <c:v>2.2499999999999999E-2</c:v>
                </c:pt>
                <c:pt idx="170">
                  <c:v>2.2499999999999999E-2</c:v>
                </c:pt>
                <c:pt idx="171">
                  <c:v>2.2499999999999999E-2</c:v>
                </c:pt>
                <c:pt idx="172">
                  <c:v>2.2499999999999999E-2</c:v>
                </c:pt>
                <c:pt idx="173">
                  <c:v>2.2499999999999999E-2</c:v>
                </c:pt>
                <c:pt idx="174">
                  <c:v>2.2499999999999999E-2</c:v>
                </c:pt>
                <c:pt idx="175">
                  <c:v>2.2499999999999999E-2</c:v>
                </c:pt>
                <c:pt idx="176">
                  <c:v>2.2499999999999999E-2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1.7500000000000002E-2</c:v>
                </c:pt>
                <c:pt idx="184">
                  <c:v>1.7500000000000002E-2</c:v>
                </c:pt>
                <c:pt idx="185">
                  <c:v>1.7500000000000002E-2</c:v>
                </c:pt>
                <c:pt idx="186">
                  <c:v>1.7500000000000002E-2</c:v>
                </c:pt>
                <c:pt idx="187">
                  <c:v>1.7500000000000002E-2</c:v>
                </c:pt>
                <c:pt idx="188">
                  <c:v>1.7500000000000002E-2</c:v>
                </c:pt>
                <c:pt idx="189">
                  <c:v>1.7500000000000002E-2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1.7500000000000002E-2</c:v>
                </c:pt>
                <c:pt idx="199">
                  <c:v>1.7500000000000002E-2</c:v>
                </c:pt>
                <c:pt idx="200">
                  <c:v>1.7500000000000002E-2</c:v>
                </c:pt>
                <c:pt idx="201">
                  <c:v>1.7500000000000002E-2</c:v>
                </c:pt>
                <c:pt idx="202">
                  <c:v>1.7500000000000002E-2</c:v>
                </c:pt>
                <c:pt idx="203">
                  <c:v>1.7500000000000002E-2</c:v>
                </c:pt>
                <c:pt idx="204">
                  <c:v>1.7500000000000002E-2</c:v>
                </c:pt>
                <c:pt idx="205">
                  <c:v>1.7500000000000002E-2</c:v>
                </c:pt>
                <c:pt idx="206">
                  <c:v>1.4999999999999999E-2</c:v>
                </c:pt>
                <c:pt idx="207">
                  <c:v>1.4999999999999999E-2</c:v>
                </c:pt>
                <c:pt idx="208">
                  <c:v>1.4999999999999999E-2</c:v>
                </c:pt>
                <c:pt idx="209">
                  <c:v>1.2500000000000001E-2</c:v>
                </c:pt>
                <c:pt idx="210">
                  <c:v>1.2500000000000001E-2</c:v>
                </c:pt>
                <c:pt idx="211">
                  <c:v>1.2500000000000001E-2</c:v>
                </c:pt>
                <c:pt idx="212">
                  <c:v>1.2500000000000001E-2</c:v>
                </c:pt>
                <c:pt idx="213">
                  <c:v>1.2500000000000001E-2</c:v>
                </c:pt>
                <c:pt idx="214">
                  <c:v>1.2500000000000001E-2</c:v>
                </c:pt>
                <c:pt idx="215">
                  <c:v>1.2500000000000001E-2</c:v>
                </c:pt>
                <c:pt idx="216">
                  <c:v>1.2500000000000001E-2</c:v>
                </c:pt>
                <c:pt idx="217">
                  <c:v>1.2500000000000001E-2</c:v>
                </c:pt>
                <c:pt idx="218">
                  <c:v>1.2500000000000001E-2</c:v>
                </c:pt>
                <c:pt idx="219">
                  <c:v>1.2500000000000001E-2</c:v>
                </c:pt>
                <c:pt idx="220">
                  <c:v>1.2500000000000001E-2</c:v>
                </c:pt>
                <c:pt idx="221">
                  <c:v>1.2500000000000001E-2</c:v>
                </c:pt>
                <c:pt idx="222">
                  <c:v>1.2500000000000001E-2</c:v>
                </c:pt>
                <c:pt idx="223">
                  <c:v>1.2500000000000001E-2</c:v>
                </c:pt>
                <c:pt idx="224">
                  <c:v>1.2500000000000001E-2</c:v>
                </c:pt>
                <c:pt idx="225">
                  <c:v>1.2500000000000001E-2</c:v>
                </c:pt>
                <c:pt idx="226">
                  <c:v>1.2500000000000001E-2</c:v>
                </c:pt>
                <c:pt idx="227">
                  <c:v>1.2500000000000001E-2</c:v>
                </c:pt>
                <c:pt idx="228">
                  <c:v>1.2500000000000001E-2</c:v>
                </c:pt>
                <c:pt idx="229">
                  <c:v>1.2500000000000001E-2</c:v>
                </c:pt>
                <c:pt idx="230">
                  <c:v>0.01</c:v>
                </c:pt>
                <c:pt idx="231">
                  <c:v>0.01</c:v>
                </c:pt>
                <c:pt idx="232">
                  <c:v>0.01</c:v>
                </c:pt>
                <c:pt idx="233">
                  <c:v>7.4999999999999997E-3</c:v>
                </c:pt>
                <c:pt idx="234">
                  <c:v>7.4999999999999997E-3</c:v>
                </c:pt>
                <c:pt idx="235">
                  <c:v>7.4999999999999997E-3</c:v>
                </c:pt>
                <c:pt idx="236">
                  <c:v>5.0000000000000001E-3</c:v>
                </c:pt>
                <c:pt idx="237">
                  <c:v>5.0000000000000001E-3</c:v>
                </c:pt>
                <c:pt idx="238">
                  <c:v>5.0000000000000001E-3</c:v>
                </c:pt>
                <c:pt idx="239">
                  <c:v>5.0000000000000001E-3</c:v>
                </c:pt>
                <c:pt idx="240">
                  <c:v>5.0000000000000001E-3</c:v>
                </c:pt>
                <c:pt idx="241">
                  <c:v>5.0000000000000001E-3</c:v>
                </c:pt>
                <c:pt idx="242">
                  <c:v>5.0000000000000001E-3</c:v>
                </c:pt>
                <c:pt idx="243">
                  <c:v>5.0000000000000001E-3</c:v>
                </c:pt>
                <c:pt idx="244">
                  <c:v>5.0000000000000001E-3</c:v>
                </c:pt>
                <c:pt idx="245">
                  <c:v>5.0000000000000001E-3</c:v>
                </c:pt>
                <c:pt idx="246">
                  <c:v>5.0000000000000001E-3</c:v>
                </c:pt>
                <c:pt idx="247">
                  <c:v>5.0000000000000001E-3</c:v>
                </c:pt>
                <c:pt idx="248">
                  <c:v>5.0000000000000001E-3</c:v>
                </c:pt>
                <c:pt idx="249">
                  <c:v>5.0000000000000001E-3</c:v>
                </c:pt>
                <c:pt idx="250">
                  <c:v>5.0000000000000001E-3</c:v>
                </c:pt>
                <c:pt idx="251">
                  <c:v>5.0000000000000001E-3</c:v>
                </c:pt>
                <c:pt idx="252">
                  <c:v>2.5000000000000001E-3</c:v>
                </c:pt>
                <c:pt idx="253">
                  <c:v>2.5000000000000001E-3</c:v>
                </c:pt>
                <c:pt idx="254">
                  <c:v>2.5000000000000001E-3</c:v>
                </c:pt>
                <c:pt idx="255">
                  <c:v>2.5000000000000001E-3</c:v>
                </c:pt>
                <c:pt idx="256">
                  <c:v>2.5000000000000001E-3</c:v>
                </c:pt>
                <c:pt idx="257">
                  <c:v>2.5000000000000001E-3</c:v>
                </c:pt>
                <c:pt idx="258">
                  <c:v>2.5000000000000001E-3</c:v>
                </c:pt>
                <c:pt idx="259">
                  <c:v>2.5000000000000001E-3</c:v>
                </c:pt>
                <c:pt idx="260">
                  <c:v>2.5000000000000001E-3</c:v>
                </c:pt>
                <c:pt idx="261">
                  <c:v>2.5000000000000001E-3</c:v>
                </c:pt>
                <c:pt idx="262">
                  <c:v>2.5000000000000001E-3</c:v>
                </c:pt>
                <c:pt idx="263">
                  <c:v>2.5000000000000001E-3</c:v>
                </c:pt>
                <c:pt idx="264">
                  <c:v>2.5000000000000001E-3</c:v>
                </c:pt>
                <c:pt idx="265">
                  <c:v>2.5000000000000001E-3</c:v>
                </c:pt>
                <c:pt idx="266">
                  <c:v>2.5000000000000001E-3</c:v>
                </c:pt>
                <c:pt idx="267">
                  <c:v>2.5000000000000001E-3</c:v>
                </c:pt>
                <c:pt idx="268">
                  <c:v>2.5000000000000001E-3</c:v>
                </c:pt>
                <c:pt idx="269">
                  <c:v>2.5000000000000001E-3</c:v>
                </c:pt>
                <c:pt idx="270">
                  <c:v>2.5000000000000001E-3</c:v>
                </c:pt>
                <c:pt idx="271">
                  <c:v>2.5000000000000001E-3</c:v>
                </c:pt>
                <c:pt idx="272">
                  <c:v>2.5000000000000001E-3</c:v>
                </c:pt>
                <c:pt idx="273">
                  <c:v>2.5000000000000001E-3</c:v>
                </c:pt>
                <c:pt idx="274">
                  <c:v>2.5000000000000001E-3</c:v>
                </c:pt>
                <c:pt idx="275">
                  <c:v>2.5000000000000001E-3</c:v>
                </c:pt>
                <c:pt idx="276">
                  <c:v>2.5000000000000001E-3</c:v>
                </c:pt>
                <c:pt idx="277">
                  <c:v>2.5000000000000001E-3</c:v>
                </c:pt>
                <c:pt idx="278">
                  <c:v>2.5000000000000001E-3</c:v>
                </c:pt>
                <c:pt idx="279">
                  <c:v>2.5000000000000001E-3</c:v>
                </c:pt>
                <c:pt idx="280">
                  <c:v>2.5000000000000001E-3</c:v>
                </c:pt>
                <c:pt idx="281">
                  <c:v>2.5000000000000001E-3</c:v>
                </c:pt>
                <c:pt idx="282">
                  <c:v>2.5000000000000001E-3</c:v>
                </c:pt>
                <c:pt idx="283">
                  <c:v>2.5000000000000001E-3</c:v>
                </c:pt>
                <c:pt idx="284">
                  <c:v>2.5000000000000001E-3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692-47D4-BEF4-7E650D4AB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7649440"/>
        <c:axId val="667642552"/>
      </c:lineChart>
      <c:dateAx>
        <c:axId val="667649440"/>
        <c:scaling>
          <c:orientation val="minMax"/>
        </c:scaling>
        <c:delete val="0"/>
        <c:axPos val="b"/>
        <c:numFmt formatCode="[$-40C]mm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7642552"/>
        <c:crosses val="autoZero"/>
        <c:auto val="1"/>
        <c:lblOffset val="100"/>
        <c:baseTimeUnit val="months"/>
      </c:dateAx>
      <c:valAx>
        <c:axId val="66764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764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187650230140896"/>
          <c:y val="0.25162316657711226"/>
          <c:w val="0.39486546474478224"/>
          <c:h val="7.4342538186084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100" b="1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 b="1" noProof="0" dirty="0">
                <a:solidFill>
                  <a:schemeClr val="tx1"/>
                </a:solidFill>
              </a:rPr>
              <a:t>Evolution of Insurance asset</a:t>
            </a:r>
            <a:r>
              <a:rPr lang="en-US" sz="1100" b="1" baseline="0" noProof="0" dirty="0">
                <a:solidFill>
                  <a:schemeClr val="tx1"/>
                </a:solidFill>
              </a:rPr>
              <a:t> portfolios</a:t>
            </a:r>
            <a:endParaRPr lang="en-US" sz="1100" b="1" noProof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1" i="0" u="none" strike="noStrike" kern="1200" spc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'série complète'!$F$28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'série complète'!$E$29:$E$33</c:f>
              <c:strCache>
                <c:ptCount val="5"/>
                <c:pt idx="0">
                  <c:v>Govies</c:v>
                </c:pt>
                <c:pt idx="1">
                  <c:v>Corporate &amp; Financial bonds</c:v>
                </c:pt>
                <c:pt idx="2">
                  <c:v>Equity &amp; Real Estate</c:v>
                </c:pt>
                <c:pt idx="3">
                  <c:v>Cash &amp; equivalent</c:v>
                </c:pt>
                <c:pt idx="4">
                  <c:v>Others</c:v>
                </c:pt>
              </c:strCache>
            </c:strRef>
          </c:cat>
          <c:val>
            <c:numRef>
              <c:f>'série complète'!$F$29:$F$33</c:f>
              <c:numCache>
                <c:formatCode>0%</c:formatCode>
                <c:ptCount val="5"/>
                <c:pt idx="0">
                  <c:v>0.35499999999999998</c:v>
                </c:pt>
                <c:pt idx="1">
                  <c:v>0.32400000000000001</c:v>
                </c:pt>
                <c:pt idx="2">
                  <c:v>0.18099999999999999</c:v>
                </c:pt>
                <c:pt idx="3">
                  <c:v>8.5000000000000006E-2</c:v>
                </c:pt>
                <c:pt idx="4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3-4234-A0F1-3572D22BB063}"/>
            </c:ext>
          </c:extLst>
        </c:ser>
        <c:ser>
          <c:idx val="1"/>
          <c:order val="1"/>
          <c:tx>
            <c:strRef>
              <c:f>'série complète'!$G$28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'série complète'!$E$29:$E$33</c:f>
              <c:strCache>
                <c:ptCount val="5"/>
                <c:pt idx="0">
                  <c:v>Govies</c:v>
                </c:pt>
                <c:pt idx="1">
                  <c:v>Corporate &amp; Financial bonds</c:v>
                </c:pt>
                <c:pt idx="2">
                  <c:v>Equity &amp; Real Estate</c:v>
                </c:pt>
                <c:pt idx="3">
                  <c:v>Cash &amp; equivalent</c:v>
                </c:pt>
                <c:pt idx="4">
                  <c:v>Others</c:v>
                </c:pt>
              </c:strCache>
            </c:strRef>
          </c:cat>
          <c:val>
            <c:numRef>
              <c:f>'série complète'!$G$29:$G$33</c:f>
              <c:numCache>
                <c:formatCode>0%</c:formatCode>
                <c:ptCount val="5"/>
                <c:pt idx="0">
                  <c:v>0.30399999999999999</c:v>
                </c:pt>
                <c:pt idx="1">
                  <c:v>0.39700000000000002</c:v>
                </c:pt>
                <c:pt idx="2">
                  <c:v>0.20500000000000002</c:v>
                </c:pt>
                <c:pt idx="3">
                  <c:v>2.9000000000000001E-2</c:v>
                </c:pt>
                <c:pt idx="4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3-4234-A0F1-3572D22BB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4263288"/>
        <c:axId val="664273128"/>
      </c:barChart>
      <c:catAx>
        <c:axId val="664263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4273128"/>
        <c:crosses val="autoZero"/>
        <c:auto val="1"/>
        <c:lblAlgn val="ctr"/>
        <c:lblOffset val="100"/>
        <c:noMultiLvlLbl val="0"/>
      </c:catAx>
      <c:valAx>
        <c:axId val="664273128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4263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noProof="0" dirty="0"/>
              <a:t>UL share on</a:t>
            </a:r>
            <a:r>
              <a:rPr lang="en-US" sz="1200" b="1" baseline="0" noProof="0" dirty="0"/>
              <a:t> premiums</a:t>
            </a:r>
            <a:endParaRPr lang="en-US" sz="1200" b="1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216125799760294"/>
          <c:y val="0.17242332969613469"/>
          <c:w val="0.86711362438809836"/>
          <c:h val="0.7146909689814386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'5.'!$I$14:$I$24</c:f>
              <c:numCache>
                <c:formatCode>0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'5.'!$O$14:$O$24</c:f>
              <c:numCache>
                <c:formatCode>0%</c:formatCode>
                <c:ptCount val="11"/>
                <c:pt idx="0">
                  <c:v>0.16710251046025104</c:v>
                </c:pt>
                <c:pt idx="1">
                  <c:v>0.13023933644134772</c:v>
                </c:pt>
                <c:pt idx="2">
                  <c:v>0.13389461682320961</c:v>
                </c:pt>
                <c:pt idx="3">
                  <c:v>0.13329412049085884</c:v>
                </c:pt>
                <c:pt idx="4">
                  <c:v>0.12206514732761742</c:v>
                </c:pt>
                <c:pt idx="5">
                  <c:v>0.1414999074338994</c:v>
                </c:pt>
                <c:pt idx="6">
                  <c:v>0.1608322734745789</c:v>
                </c:pt>
                <c:pt idx="7">
                  <c:v>0.20624672574468556</c:v>
                </c:pt>
                <c:pt idx="8">
                  <c:v>0.20971788706521902</c:v>
                </c:pt>
                <c:pt idx="9">
                  <c:v>0.28738244863395285</c:v>
                </c:pt>
                <c:pt idx="10">
                  <c:v>0.28189318032599697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22-4553-A308-70D78A099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1860456"/>
        <c:axId val="731865048"/>
      </c:lineChart>
      <c:catAx>
        <c:axId val="7318604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1865048"/>
        <c:crosses val="autoZero"/>
        <c:auto val="1"/>
        <c:lblAlgn val="ctr"/>
        <c:lblOffset val="100"/>
        <c:noMultiLvlLbl val="0"/>
      </c:catAx>
      <c:valAx>
        <c:axId val="731865048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1860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CDE6C-3158-4851-A0BE-C6DB2E78F5DF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43977-A15C-4A9D-BB31-69A7093F0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1956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65241-D127-440F-855F-01208AB78F04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ECCC2-9926-4B95-A141-5AC8E3D59A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737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CBBD2-4D30-4CF9-AFD8-519C0A5B8FCF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57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ECCC2-9926-4B95-A141-5AC8E3D59A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0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963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41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78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340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160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CCC2-9926-4B95-A141-5AC8E3D59A5C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91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2059200"/>
            <a:ext cx="9144000" cy="1278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30071" y="3602038"/>
            <a:ext cx="3083858" cy="400110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3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8" name="object 24"/>
          <p:cNvSpPr/>
          <p:nvPr userDrawn="1"/>
        </p:nvSpPr>
        <p:spPr>
          <a:xfrm>
            <a:off x="3551364" y="4174795"/>
            <a:ext cx="2224874" cy="88320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651" y="6302948"/>
            <a:ext cx="1207949" cy="17341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110413" y="6316753"/>
            <a:ext cx="1726825" cy="138499"/>
          </a:xfrm>
        </p:spPr>
        <p:txBody>
          <a:bodyPr wrap="square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MENTION À REMPLIR</a:t>
            </a:r>
          </a:p>
        </p:txBody>
      </p:sp>
      <p:pic>
        <p:nvPicPr>
          <p:cNvPr id="13" name="Picture 4" descr="D:\BLOC MARQUES\JPG\BB_Q_NATIXIS_ASSURANCES_10CM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25" y="302058"/>
            <a:ext cx="2674951" cy="10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817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/>
          <p:cNvSpPr/>
          <p:nvPr userDrawn="1"/>
        </p:nvSpPr>
        <p:spPr>
          <a:xfrm>
            <a:off x="3672000" y="452439"/>
            <a:ext cx="5194188" cy="5871590"/>
          </a:xfrm>
          <a:custGeom>
            <a:avLst/>
            <a:gdLst/>
            <a:ahLst/>
            <a:cxnLst/>
            <a:rect l="l" t="t" r="r" b="b"/>
            <a:pathLst>
              <a:path w="8571865" h="5781675">
                <a:moveTo>
                  <a:pt x="0" y="5781598"/>
                </a:moveTo>
                <a:lnTo>
                  <a:pt x="8571598" y="5781598"/>
                </a:lnTo>
                <a:lnTo>
                  <a:pt x="8571598" y="0"/>
                </a:lnTo>
                <a:lnTo>
                  <a:pt x="0" y="0"/>
                </a:lnTo>
                <a:lnTo>
                  <a:pt x="0" y="578159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165200" y="1267200"/>
            <a:ext cx="4369200" cy="4762518"/>
          </a:xfrm>
        </p:spPr>
        <p:txBody>
          <a:bodyPr>
            <a:noAutofit/>
          </a:bodyPr>
          <a:lstStyle>
            <a:lvl1pPr marL="342900" indent="-342900">
              <a:spcBef>
                <a:spcPts val="2800"/>
              </a:spcBef>
              <a:buClr>
                <a:schemeClr val="tx1"/>
              </a:buClr>
              <a:buFont typeface="+mj-lt"/>
              <a:buAutoNum type="arabicPeriod"/>
              <a:defRPr sz="1600" b="1" cap="all" baseline="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defRPr sz="1400" b="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51647" y="295835"/>
            <a:ext cx="152400" cy="84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object 13"/>
          <p:cNvSpPr/>
          <p:nvPr userDrawn="1"/>
        </p:nvSpPr>
        <p:spPr>
          <a:xfrm>
            <a:off x="0" y="858711"/>
            <a:ext cx="3725023" cy="22694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098" y="1740173"/>
            <a:ext cx="2052000" cy="430887"/>
          </a:xfrm>
        </p:spPr>
        <p:txBody>
          <a:bodyPr wrap="square">
            <a:spAutoFit/>
          </a:bodyPr>
          <a:lstStyle>
            <a:lvl1pPr>
              <a:defRPr sz="2800" b="1" cap="all" baseline="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>
          <a:xfrm>
            <a:off x="2638424" y="6521787"/>
            <a:ext cx="4524107" cy="123111"/>
          </a:xfrm>
        </p:spPr>
        <p:txBody>
          <a:bodyPr/>
          <a:lstStyle/>
          <a:p>
            <a:r>
              <a:rPr lang="fr-FR"/>
              <a:t>Réunion Standard &amp; Poors</a:t>
            </a:r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  <p:sp>
        <p:nvSpPr>
          <p:cNvPr id="11" name="Espace réservé de la date 8">
            <a:extLst>
              <a:ext uri="{FF2B5EF4-FFF2-40B4-BE49-F238E27FC236}">
                <a16:creationId xmlns:a16="http://schemas.microsoft.com/office/drawing/2014/main" id="{02544920-3654-4348-8B2F-39F0ED9EEA0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347714" y="6536644"/>
            <a:ext cx="1014485" cy="123111"/>
          </a:xfrm>
        </p:spPr>
        <p:txBody>
          <a:bodyPr/>
          <a:lstStyle/>
          <a:p>
            <a:r>
              <a:rPr lang="en-US" dirty="0"/>
              <a:t>28 </a:t>
            </a:r>
            <a:r>
              <a:rPr lang="en-US" dirty="0" err="1"/>
              <a:t>Juin</a:t>
            </a:r>
            <a:r>
              <a:rPr lang="en-US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42019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4"/>
          <p:cNvSpPr/>
          <p:nvPr userDrawn="1"/>
        </p:nvSpPr>
        <p:spPr>
          <a:xfrm>
            <a:off x="382133" y="717234"/>
            <a:ext cx="3052454" cy="25078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693138" y="4273200"/>
            <a:ext cx="4841262" cy="304699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800" b="0" cap="none" baseline="0">
                <a:solidFill>
                  <a:schemeClr val="accent1"/>
                </a:solidFill>
              </a:defRPr>
            </a:lvl1pPr>
            <a:lvl2pPr>
              <a:lnSpc>
                <a:spcPct val="120000"/>
              </a:lnSpc>
              <a:defRPr sz="1400" b="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51647" y="295835"/>
            <a:ext cx="152400" cy="84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2054781" y="1104976"/>
            <a:ext cx="855114" cy="1615827"/>
          </a:xfrm>
        </p:spPr>
        <p:txBody>
          <a:bodyPr wrap="square">
            <a:spAutoFit/>
          </a:bodyPr>
          <a:lstStyle>
            <a:lvl1pPr algn="r">
              <a:defRPr sz="10500" b="1" cap="all" baseline="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3" name="object 13"/>
          <p:cNvSpPr/>
          <p:nvPr userDrawn="1"/>
        </p:nvSpPr>
        <p:spPr>
          <a:xfrm>
            <a:off x="1080000" y="6326918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72000" y="1213200"/>
            <a:ext cx="4212443" cy="9233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000" b="0" cap="all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6"/>
          </p:nvPr>
        </p:nvSpPr>
        <p:spPr>
          <a:xfrm>
            <a:off x="1347714" y="6524769"/>
            <a:ext cx="1014485" cy="2462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16 avril 2018</a:t>
            </a:r>
            <a:endParaRPr lang="en-US" dirty="0"/>
          </a:p>
        </p:txBody>
      </p:sp>
      <p:sp>
        <p:nvSpPr>
          <p:cNvPr id="14" name="Espace réservé du pied de page 17"/>
          <p:cNvSpPr>
            <a:spLocks noGrp="1"/>
          </p:cNvSpPr>
          <p:nvPr>
            <p:ph type="ftr" sz="quarter" idx="18"/>
          </p:nvPr>
        </p:nvSpPr>
        <p:spPr>
          <a:xfrm>
            <a:off x="2638424" y="6521787"/>
            <a:ext cx="4524107" cy="123111"/>
          </a:xfrm>
        </p:spPr>
        <p:txBody>
          <a:bodyPr/>
          <a:lstStyle/>
          <a:p>
            <a:r>
              <a:rPr lang="fr-FR"/>
              <a:t>Réunion Standard &amp; Poors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608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object 13"/>
          <p:cNvSpPr/>
          <p:nvPr userDrawn="1"/>
        </p:nvSpPr>
        <p:spPr>
          <a:xfrm>
            <a:off x="1080000" y="6326918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499" y="1300163"/>
            <a:ext cx="7780543" cy="43576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  <p:sp>
        <p:nvSpPr>
          <p:cNvPr id="10" name="Espace réservé de la date 16"/>
          <p:cNvSpPr>
            <a:spLocks noGrp="1"/>
          </p:cNvSpPr>
          <p:nvPr>
            <p:ph type="dt" sz="half" idx="16"/>
          </p:nvPr>
        </p:nvSpPr>
        <p:spPr>
          <a:xfrm>
            <a:off x="1347714" y="6524769"/>
            <a:ext cx="1014485" cy="2462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16 avril 2018</a:t>
            </a:r>
            <a:endParaRPr lang="en-US" dirty="0"/>
          </a:p>
        </p:txBody>
      </p:sp>
      <p:sp>
        <p:nvSpPr>
          <p:cNvPr id="11" name="Espace réservé du pied de page 17"/>
          <p:cNvSpPr>
            <a:spLocks noGrp="1"/>
          </p:cNvSpPr>
          <p:nvPr>
            <p:ph type="ftr" sz="quarter" idx="18"/>
          </p:nvPr>
        </p:nvSpPr>
        <p:spPr>
          <a:xfrm>
            <a:off x="2638424" y="6521787"/>
            <a:ext cx="4524107" cy="123111"/>
          </a:xfrm>
        </p:spPr>
        <p:txBody>
          <a:bodyPr/>
          <a:lstStyle/>
          <a:p>
            <a:r>
              <a:rPr lang="fr-FR"/>
              <a:t>Réunion Standard &amp; Poors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482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object 13"/>
          <p:cNvSpPr/>
          <p:nvPr userDrawn="1"/>
        </p:nvSpPr>
        <p:spPr>
          <a:xfrm>
            <a:off x="1080000" y="6326918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1079499" y="1299600"/>
            <a:ext cx="7262599" cy="70849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4921599" y="2280253"/>
            <a:ext cx="3420500" cy="346248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500" y="2280253"/>
            <a:ext cx="3420500" cy="346248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  <p:sp>
        <p:nvSpPr>
          <p:cNvPr id="14" name="Espace réservé de la date 16"/>
          <p:cNvSpPr>
            <a:spLocks noGrp="1"/>
          </p:cNvSpPr>
          <p:nvPr>
            <p:ph type="dt" sz="half" idx="20"/>
          </p:nvPr>
        </p:nvSpPr>
        <p:spPr>
          <a:xfrm>
            <a:off x="1347714" y="6524769"/>
            <a:ext cx="1014485" cy="2462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16 avril 2018</a:t>
            </a:r>
            <a:endParaRPr lang="en-US" dirty="0"/>
          </a:p>
        </p:txBody>
      </p:sp>
      <p:sp>
        <p:nvSpPr>
          <p:cNvPr id="15" name="Espace réservé du pied de page 17"/>
          <p:cNvSpPr>
            <a:spLocks noGrp="1"/>
          </p:cNvSpPr>
          <p:nvPr>
            <p:ph type="ftr" sz="quarter" idx="17"/>
          </p:nvPr>
        </p:nvSpPr>
        <p:spPr>
          <a:xfrm>
            <a:off x="2638424" y="6521787"/>
            <a:ext cx="4524107" cy="123111"/>
          </a:xfrm>
        </p:spPr>
        <p:txBody>
          <a:bodyPr/>
          <a:lstStyle/>
          <a:p>
            <a:r>
              <a:rPr lang="fr-FR"/>
              <a:t>Réunion Standard &amp; Poors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21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1079500" y="1308099"/>
            <a:ext cx="7780544" cy="501593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6267657" y="3458497"/>
            <a:ext cx="2592387" cy="2344993"/>
          </a:xfrm>
          <a:solidFill>
            <a:srgbClr val="EAEAEA"/>
          </a:solidFill>
        </p:spPr>
        <p:txBody>
          <a:bodyPr lIns="180000" tIns="180000" rIns="180000" bIns="180000">
            <a:noAutofit/>
          </a:bodyPr>
          <a:lstStyle>
            <a:lvl1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16 avril 2018</a:t>
            </a:r>
            <a:endParaRPr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Réunion Standard &amp; Poors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15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object 13"/>
          <p:cNvSpPr/>
          <p:nvPr userDrawn="1"/>
        </p:nvSpPr>
        <p:spPr>
          <a:xfrm>
            <a:off x="1080000" y="6326918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79498" y="6089325"/>
            <a:ext cx="7780545" cy="107722"/>
          </a:xfrm>
        </p:spPr>
        <p:txBody>
          <a:bodyPr>
            <a:spAutoFit/>
          </a:bodyPr>
          <a:lstStyle>
            <a:lvl1pPr>
              <a:defRPr sz="700" i="1"/>
            </a:lvl1pPr>
            <a:lvl5pPr>
              <a:defRPr/>
            </a:lvl5pPr>
          </a:lstStyle>
          <a:p>
            <a:pPr lvl="0"/>
            <a:r>
              <a:rPr lang="fr-FR"/>
              <a:t>Notes de bas de page</a:t>
            </a:r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5"/>
          </p:nvPr>
        </p:nvSpPr>
        <p:spPr>
          <a:xfrm>
            <a:off x="1080000" y="1615228"/>
            <a:ext cx="7776662" cy="1850517"/>
          </a:xfrm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  <p:sp>
        <p:nvSpPr>
          <p:cNvPr id="13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1079498" y="3892270"/>
            <a:ext cx="7777164" cy="2003706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79499" y="1300163"/>
            <a:ext cx="7780543" cy="272021"/>
          </a:xfrm>
        </p:spPr>
        <p:txBody>
          <a:bodyPr/>
          <a:lstStyle>
            <a:lvl1pPr>
              <a:defRPr sz="14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 hasCustomPrompt="1"/>
          </p:nvPr>
        </p:nvSpPr>
        <p:spPr>
          <a:xfrm>
            <a:off x="1070960" y="3574552"/>
            <a:ext cx="7785702" cy="272021"/>
          </a:xfrm>
        </p:spPr>
        <p:txBody>
          <a:bodyPr/>
          <a:lstStyle>
            <a:lvl1pPr>
              <a:defRPr sz="14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16 avril 2018</a:t>
            </a:r>
            <a:endParaRPr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Réunion Standard &amp; Poors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59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ncadré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3743365" y="2546581"/>
            <a:ext cx="2452808" cy="3329319"/>
          </a:xfrm>
          <a:solidFill>
            <a:srgbClr val="EAEAEA"/>
          </a:solidFill>
        </p:spPr>
        <p:txBody>
          <a:bodyPr lIns="180000" tIns="540000" rIns="180000"/>
          <a:lstStyle>
            <a:lvl1pPr algn="ctr">
              <a:spcBef>
                <a:spcPts val="600"/>
              </a:spcBef>
              <a:defRPr sz="110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6407235" y="2546581"/>
            <a:ext cx="2452808" cy="3329319"/>
          </a:xfrm>
          <a:solidFill>
            <a:srgbClr val="EAEAEA"/>
          </a:solidFill>
        </p:spPr>
        <p:txBody>
          <a:bodyPr lIns="180000" tIns="540000" rIns="180000"/>
          <a:lstStyle>
            <a:lvl1pPr algn="ctr">
              <a:spcBef>
                <a:spcPts val="600"/>
              </a:spcBef>
              <a:defRPr sz="110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1079499" y="2546581"/>
            <a:ext cx="2452808" cy="3329319"/>
          </a:xfrm>
          <a:solidFill>
            <a:srgbClr val="EAEAEA"/>
          </a:solidFill>
        </p:spPr>
        <p:txBody>
          <a:bodyPr lIns="180000" tIns="540000" rIns="180000"/>
          <a:lstStyle>
            <a:lvl1pPr algn="ctr">
              <a:spcBef>
                <a:spcPts val="600"/>
              </a:spcBef>
              <a:defRPr sz="110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object 13"/>
          <p:cNvSpPr/>
          <p:nvPr userDrawn="1"/>
        </p:nvSpPr>
        <p:spPr>
          <a:xfrm>
            <a:off x="1080000" y="6326918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79499" y="1300163"/>
            <a:ext cx="7780543" cy="272021"/>
          </a:xfrm>
        </p:spPr>
        <p:txBody>
          <a:bodyPr/>
          <a:lstStyle>
            <a:lvl1pPr>
              <a:defRPr sz="14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1" y="1684310"/>
            <a:ext cx="2452805" cy="1199490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108000" rIns="72000" bIns="72000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100" cap="all" baseline="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6407238" y="1684310"/>
            <a:ext cx="2452805" cy="1199490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72000" tIns="108000" rIns="72000" bIns="72000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100" cap="all" baseline="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 hasCustomPrompt="1"/>
          </p:nvPr>
        </p:nvSpPr>
        <p:spPr>
          <a:xfrm>
            <a:off x="3743368" y="1684310"/>
            <a:ext cx="2452805" cy="1199490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72000" tIns="108000" rIns="72000" bIns="72000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100" cap="all" baseline="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16 avril 2018</a:t>
            </a:r>
            <a:endParaRPr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Réunion Standard &amp; Poors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4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/>
          <p:cNvSpPr/>
          <p:nvPr userDrawn="1"/>
        </p:nvSpPr>
        <p:spPr>
          <a:xfrm>
            <a:off x="287339" y="452438"/>
            <a:ext cx="8570210" cy="5942013"/>
          </a:xfrm>
          <a:custGeom>
            <a:avLst/>
            <a:gdLst/>
            <a:ahLst/>
            <a:cxnLst/>
            <a:rect l="l" t="t" r="r" b="b"/>
            <a:pathLst>
              <a:path w="8571865" h="5781675">
                <a:moveTo>
                  <a:pt x="0" y="5781598"/>
                </a:moveTo>
                <a:lnTo>
                  <a:pt x="8571598" y="5781598"/>
                </a:lnTo>
                <a:lnTo>
                  <a:pt x="8571598" y="0"/>
                </a:lnTo>
                <a:lnTo>
                  <a:pt x="0" y="0"/>
                </a:lnTo>
                <a:lnTo>
                  <a:pt x="0" y="578159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65304" y="1281446"/>
            <a:ext cx="2726690" cy="553998"/>
          </a:xfrm>
        </p:spPr>
        <p:txBody>
          <a:bodyPr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  <a:lvl2pPr>
              <a:defRPr sz="1200" b="0" cap="none">
                <a:solidFill>
                  <a:schemeClr val="tx1"/>
                </a:solidFill>
              </a:defRPr>
            </a:lvl2pPr>
            <a:lvl3pPr>
              <a:defRPr sz="1200" b="0" cap="none">
                <a:solidFill>
                  <a:schemeClr val="tx1"/>
                </a:solidFill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665304" y="4589351"/>
            <a:ext cx="2726690" cy="553998"/>
          </a:xfrm>
        </p:spPr>
        <p:txBody>
          <a:bodyPr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  <a:lvl2pPr>
              <a:defRPr sz="1200" b="0" cap="none">
                <a:solidFill>
                  <a:schemeClr val="tx1"/>
                </a:solidFill>
              </a:defRPr>
            </a:lvl2pPr>
            <a:lvl3pPr>
              <a:defRPr sz="1200" b="0" cap="none">
                <a:solidFill>
                  <a:schemeClr val="tx1"/>
                </a:solidFill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1067300" y="1213646"/>
            <a:ext cx="225014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3200" b="1">
                <a:solidFill>
                  <a:prstClr val="white"/>
                </a:solidFill>
              </a:rPr>
              <a:t>CONTACT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77" y="5903786"/>
            <a:ext cx="840000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41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2059200"/>
            <a:ext cx="9144000" cy="1278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30071" y="3602038"/>
            <a:ext cx="3083858" cy="400110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3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8" name="object 24"/>
          <p:cNvSpPr/>
          <p:nvPr userDrawn="1"/>
        </p:nvSpPr>
        <p:spPr>
          <a:xfrm>
            <a:off x="3551364" y="4174795"/>
            <a:ext cx="2224874" cy="88320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651" y="6302948"/>
            <a:ext cx="1207949" cy="17341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110413" y="6316753"/>
            <a:ext cx="1726825" cy="138499"/>
          </a:xfrm>
        </p:spPr>
        <p:txBody>
          <a:bodyPr wrap="square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MENTION À REMPLIR</a:t>
            </a:r>
          </a:p>
        </p:txBody>
      </p:sp>
      <p:pic>
        <p:nvPicPr>
          <p:cNvPr id="10" name="Picture 4" descr="D:\BLOC MARQUES\JPG\BB_Q_NATIXIS_ASSURANCES_10CM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25" y="302058"/>
            <a:ext cx="2674951" cy="10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127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object 13"/>
          <p:cNvSpPr/>
          <p:nvPr userDrawn="1"/>
        </p:nvSpPr>
        <p:spPr>
          <a:xfrm>
            <a:off x="1080000" y="6326918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79498" y="6089325"/>
            <a:ext cx="7780545" cy="107722"/>
          </a:xfrm>
        </p:spPr>
        <p:txBody>
          <a:bodyPr>
            <a:spAutoFit/>
          </a:bodyPr>
          <a:lstStyle>
            <a:lvl1pPr>
              <a:defRPr sz="700" i="1"/>
            </a:lvl1pPr>
            <a:lvl5pPr>
              <a:defRPr/>
            </a:lvl5pPr>
          </a:lstStyle>
          <a:p>
            <a:pPr lvl="0"/>
            <a:r>
              <a:rPr lang="fr-FR"/>
              <a:t>Notes de bas de page</a:t>
            </a:r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5"/>
          </p:nvPr>
        </p:nvSpPr>
        <p:spPr>
          <a:xfrm>
            <a:off x="1080000" y="1615228"/>
            <a:ext cx="7776662" cy="1850517"/>
          </a:xfrm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  <p:sp>
        <p:nvSpPr>
          <p:cNvPr id="13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1079498" y="3892270"/>
            <a:ext cx="7777164" cy="2003706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79499" y="1300163"/>
            <a:ext cx="7780543" cy="272021"/>
          </a:xfrm>
        </p:spPr>
        <p:txBody>
          <a:bodyPr/>
          <a:lstStyle>
            <a:lvl1pPr>
              <a:defRPr sz="14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 hasCustomPrompt="1"/>
          </p:nvPr>
        </p:nvSpPr>
        <p:spPr>
          <a:xfrm>
            <a:off x="1070960" y="3574552"/>
            <a:ext cx="7785702" cy="272021"/>
          </a:xfrm>
        </p:spPr>
        <p:txBody>
          <a:bodyPr/>
          <a:lstStyle>
            <a:lvl1pPr>
              <a:defRPr sz="14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16 avril 2018</a:t>
            </a:r>
            <a:endParaRPr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Réunion Standard &amp; Poors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3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970000" y="2167200"/>
            <a:ext cx="3772545" cy="861774"/>
          </a:xfrm>
        </p:spPr>
        <p:txBody>
          <a:bodyPr anchor="t" anchorCtr="0">
            <a:spAutoFit/>
          </a:bodyPr>
          <a:lstStyle>
            <a:lvl1pPr algn="l">
              <a:lnSpc>
                <a:spcPct val="100000"/>
              </a:lnSpc>
              <a:defRPr sz="2800" b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30071" y="4302000"/>
            <a:ext cx="3083858" cy="4001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3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678" y="6302948"/>
            <a:ext cx="1207949" cy="17341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94936">
            <a:off x="-453097" y="2112231"/>
            <a:ext cx="3835157" cy="2005922"/>
          </a:xfrm>
          <a:prstGeom prst="rect">
            <a:avLst/>
          </a:prstGeom>
        </p:spPr>
      </p:pic>
      <p:sp>
        <p:nvSpPr>
          <p:cNvPr id="13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110413" y="6316753"/>
            <a:ext cx="1726825" cy="138499"/>
          </a:xfrm>
        </p:spPr>
        <p:txBody>
          <a:bodyPr wrap="square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MENTION À REMPLIR</a:t>
            </a:r>
          </a:p>
        </p:txBody>
      </p:sp>
      <p:pic>
        <p:nvPicPr>
          <p:cNvPr id="15" name="Picture 4" descr="D:\BLOC MARQUES\JPG\BB_Q_NATIXIS_ASSURANCES_10CM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3" y="302903"/>
            <a:ext cx="2674951" cy="10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47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ncadré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3743365" y="2546581"/>
            <a:ext cx="2452808" cy="3329319"/>
          </a:xfrm>
          <a:solidFill>
            <a:srgbClr val="EAEAEA"/>
          </a:solidFill>
        </p:spPr>
        <p:txBody>
          <a:bodyPr lIns="180000" tIns="540000" rIns="180000"/>
          <a:lstStyle>
            <a:lvl1pPr algn="ctr">
              <a:spcBef>
                <a:spcPts val="600"/>
              </a:spcBef>
              <a:defRPr sz="110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6407235" y="2546581"/>
            <a:ext cx="2452808" cy="3329319"/>
          </a:xfrm>
          <a:solidFill>
            <a:srgbClr val="EAEAEA"/>
          </a:solidFill>
        </p:spPr>
        <p:txBody>
          <a:bodyPr lIns="180000" tIns="540000" rIns="180000"/>
          <a:lstStyle>
            <a:lvl1pPr algn="ctr">
              <a:spcBef>
                <a:spcPts val="600"/>
              </a:spcBef>
              <a:defRPr sz="110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1079499" y="2546581"/>
            <a:ext cx="2452808" cy="3329319"/>
          </a:xfrm>
          <a:solidFill>
            <a:srgbClr val="EAEAEA"/>
          </a:solidFill>
        </p:spPr>
        <p:txBody>
          <a:bodyPr lIns="180000" tIns="540000" rIns="180000"/>
          <a:lstStyle>
            <a:lvl1pPr algn="ctr">
              <a:spcBef>
                <a:spcPts val="600"/>
              </a:spcBef>
              <a:defRPr sz="110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object 13"/>
          <p:cNvSpPr/>
          <p:nvPr userDrawn="1"/>
        </p:nvSpPr>
        <p:spPr>
          <a:xfrm>
            <a:off x="1080000" y="6326918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79499" y="1300163"/>
            <a:ext cx="7780543" cy="272021"/>
          </a:xfrm>
        </p:spPr>
        <p:txBody>
          <a:bodyPr/>
          <a:lstStyle>
            <a:lvl1pPr>
              <a:defRPr sz="14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1" y="1684310"/>
            <a:ext cx="2452805" cy="1199490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108000" rIns="72000" bIns="72000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100" cap="all" baseline="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6407238" y="1684310"/>
            <a:ext cx="2452805" cy="1199490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72000" tIns="108000" rIns="72000" bIns="72000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100" cap="all" baseline="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 hasCustomPrompt="1"/>
          </p:nvPr>
        </p:nvSpPr>
        <p:spPr>
          <a:xfrm>
            <a:off x="3743368" y="1684310"/>
            <a:ext cx="2452805" cy="1199490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72000" tIns="108000" rIns="72000" bIns="72000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100" cap="all" baseline="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16 avril 2018</a:t>
            </a:r>
            <a:endParaRPr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Réunion Standard &amp; Poors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16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/>
          <p:cNvSpPr>
            <a:spLocks noGrp="1"/>
          </p:cNvSpPr>
          <p:nvPr>
            <p:ph type="body" sz="quarter" idx="18" hasCustomPrompt="1"/>
          </p:nvPr>
        </p:nvSpPr>
        <p:spPr>
          <a:xfrm>
            <a:off x="3671888" y="2581275"/>
            <a:ext cx="2013491" cy="2684036"/>
          </a:xfrm>
          <a:prstGeom prst="rect">
            <a:avLst/>
          </a:prstGeom>
          <a:solidFill>
            <a:srgbClr val="EAEAEA"/>
          </a:solidFill>
        </p:spPr>
        <p:txBody>
          <a:bodyPr wrap="square" lIns="180000" tIns="72000" rIns="180000" bIns="324000" anchor="ctr" anchorCtr="0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500" b="1">
                <a:solidFill>
                  <a:schemeClr val="accent1"/>
                </a:solidFill>
              </a:defRPr>
            </a:lvl1pPr>
            <a:lvl2pPr algn="l">
              <a:lnSpc>
                <a:spcPct val="85000"/>
              </a:lnSpc>
              <a:spcBef>
                <a:spcPts val="0"/>
              </a:spcBef>
              <a:defRPr sz="1100" b="0" cap="none" baseline="0">
                <a:solidFill>
                  <a:schemeClr val="tx1"/>
                </a:solidFill>
              </a:defRPr>
            </a:lvl2pPr>
            <a:lvl3pPr algn="l">
              <a:lnSpc>
                <a:spcPct val="85000"/>
              </a:lnSpc>
              <a:spcBef>
                <a:spcPts val="0"/>
              </a:spcBef>
              <a:defRPr sz="1000" b="0" cap="none" baseline="0">
                <a:solidFill>
                  <a:schemeClr val="tx1"/>
                </a:solidFill>
              </a:defRPr>
            </a:lvl3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object 13"/>
          <p:cNvSpPr/>
          <p:nvPr userDrawn="1"/>
        </p:nvSpPr>
        <p:spPr>
          <a:xfrm>
            <a:off x="1080000" y="6326918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3671888" y="1300163"/>
            <a:ext cx="2013491" cy="1638484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72000" rIns="180000" bIns="324000" anchor="ctr" anchorCtr="0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500" b="1">
                <a:solidFill>
                  <a:schemeClr val="bg1"/>
                </a:solidFill>
              </a:defRPr>
            </a:lvl1pPr>
            <a:lvl2pPr algn="l">
              <a:lnSpc>
                <a:spcPct val="85000"/>
              </a:lnSpc>
              <a:spcBef>
                <a:spcPts val="0"/>
              </a:spcBef>
              <a:defRPr sz="1100" b="0" cap="none" baseline="0">
                <a:solidFill>
                  <a:schemeClr val="bg1"/>
                </a:solidFill>
              </a:defRPr>
            </a:lvl2pPr>
            <a:lvl3pPr algn="l">
              <a:lnSpc>
                <a:spcPct val="85000"/>
              </a:lnSpc>
              <a:spcBef>
                <a:spcPts val="0"/>
              </a:spcBef>
              <a:defRPr sz="1000" b="0" cap="none" baseline="0">
                <a:solidFill>
                  <a:schemeClr val="bg1"/>
                </a:solidFill>
              </a:defRPr>
            </a:lvl3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080747" y="1263710"/>
            <a:ext cx="2208163" cy="400160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6068357" y="1263710"/>
            <a:ext cx="2797831" cy="707886"/>
          </a:xfrm>
        </p:spPr>
        <p:txBody>
          <a:bodyPr>
            <a:spAutoFit/>
          </a:bodyPr>
          <a:lstStyle>
            <a:lvl1pPr>
              <a:spcBef>
                <a:spcPts val="2400"/>
              </a:spcBef>
              <a:defRPr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 sz="1000" b="0" cap="all" baseline="0"/>
            </a:lvl2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16 avril 2018</a:t>
            </a:r>
            <a:endParaRPr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Réunion Standard &amp; Poors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40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4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/>
          <p:cNvSpPr/>
          <p:nvPr userDrawn="1"/>
        </p:nvSpPr>
        <p:spPr>
          <a:xfrm>
            <a:off x="287339" y="452439"/>
            <a:ext cx="8570210" cy="5871590"/>
          </a:xfrm>
          <a:custGeom>
            <a:avLst/>
            <a:gdLst/>
            <a:ahLst/>
            <a:cxnLst/>
            <a:rect l="l" t="t" r="r" b="b"/>
            <a:pathLst>
              <a:path w="8571865" h="5781675">
                <a:moveTo>
                  <a:pt x="0" y="5781598"/>
                </a:moveTo>
                <a:lnTo>
                  <a:pt x="8571598" y="5781598"/>
                </a:lnTo>
                <a:lnTo>
                  <a:pt x="8571598" y="0"/>
                </a:lnTo>
                <a:lnTo>
                  <a:pt x="0" y="0"/>
                </a:lnTo>
                <a:lnTo>
                  <a:pt x="0" y="578159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80000" y="860400"/>
            <a:ext cx="7400612" cy="4762518"/>
          </a:xfrm>
        </p:spPr>
        <p:txBody>
          <a:bodyPr/>
          <a:lstStyle>
            <a:lvl1pPr>
              <a:defRPr sz="1600" b="1" cap="all" baseline="0">
                <a:solidFill>
                  <a:schemeClr val="tx2"/>
                </a:solidFill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16 avril 2018</a:t>
            </a:r>
            <a:endParaRPr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Réunion Standard &amp; Poors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23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/>
          <p:cNvSpPr/>
          <p:nvPr userDrawn="1"/>
        </p:nvSpPr>
        <p:spPr>
          <a:xfrm>
            <a:off x="287339" y="452438"/>
            <a:ext cx="8570210" cy="5942013"/>
          </a:xfrm>
          <a:custGeom>
            <a:avLst/>
            <a:gdLst/>
            <a:ahLst/>
            <a:cxnLst/>
            <a:rect l="l" t="t" r="r" b="b"/>
            <a:pathLst>
              <a:path w="8571865" h="5781675">
                <a:moveTo>
                  <a:pt x="0" y="5781598"/>
                </a:moveTo>
                <a:lnTo>
                  <a:pt x="8571598" y="5781598"/>
                </a:lnTo>
                <a:lnTo>
                  <a:pt x="8571598" y="0"/>
                </a:lnTo>
                <a:lnTo>
                  <a:pt x="0" y="0"/>
                </a:lnTo>
                <a:lnTo>
                  <a:pt x="0" y="578159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65304" y="1281446"/>
            <a:ext cx="2726690" cy="553998"/>
          </a:xfrm>
        </p:spPr>
        <p:txBody>
          <a:bodyPr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  <a:lvl2pPr>
              <a:defRPr sz="1200" b="0" cap="none">
                <a:solidFill>
                  <a:schemeClr val="tx1"/>
                </a:solidFill>
              </a:defRPr>
            </a:lvl2pPr>
            <a:lvl3pPr>
              <a:defRPr sz="1200" b="0" cap="none">
                <a:solidFill>
                  <a:schemeClr val="tx1"/>
                </a:solidFill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665304" y="4589351"/>
            <a:ext cx="2726690" cy="553998"/>
          </a:xfrm>
        </p:spPr>
        <p:txBody>
          <a:bodyPr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  <a:lvl2pPr>
              <a:defRPr sz="1200" b="0" cap="none">
                <a:solidFill>
                  <a:schemeClr val="tx1"/>
                </a:solidFill>
              </a:defRPr>
            </a:lvl2pPr>
            <a:lvl3pPr>
              <a:defRPr sz="1200" b="0" cap="none">
                <a:solidFill>
                  <a:schemeClr val="tx1"/>
                </a:solidFill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1067300" y="1213646"/>
            <a:ext cx="225014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3200" b="1">
                <a:solidFill>
                  <a:prstClr val="white"/>
                </a:solidFill>
              </a:rPr>
              <a:t>CONTACT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77" y="5903786"/>
            <a:ext cx="840000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2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2059200"/>
            <a:ext cx="9144000" cy="1278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30071" y="3602038"/>
            <a:ext cx="3083858" cy="400110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3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8" name="object 24"/>
          <p:cNvSpPr/>
          <p:nvPr userDrawn="1"/>
        </p:nvSpPr>
        <p:spPr>
          <a:xfrm>
            <a:off x="3551364" y="4174795"/>
            <a:ext cx="2224874" cy="88320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651" y="6302948"/>
            <a:ext cx="1207949" cy="17341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110413" y="6316753"/>
            <a:ext cx="1726825" cy="138499"/>
          </a:xfrm>
        </p:spPr>
        <p:txBody>
          <a:bodyPr wrap="square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MENTION À REMPLIR</a:t>
            </a:r>
          </a:p>
        </p:txBody>
      </p:sp>
      <p:pic>
        <p:nvPicPr>
          <p:cNvPr id="13" name="Picture 4" descr="D:\BLOC MARQUES\JPG\BB_Q_NATIXIS_ASSURANCES_10CM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25" y="302058"/>
            <a:ext cx="2674951" cy="10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834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970000" y="2167200"/>
            <a:ext cx="3772545" cy="861774"/>
          </a:xfrm>
        </p:spPr>
        <p:txBody>
          <a:bodyPr anchor="t" anchorCtr="0">
            <a:spAutoFit/>
          </a:bodyPr>
          <a:lstStyle>
            <a:lvl1pPr algn="l">
              <a:lnSpc>
                <a:spcPct val="100000"/>
              </a:lnSpc>
              <a:defRPr sz="2800" b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30071" y="4302000"/>
            <a:ext cx="3083858" cy="4001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3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678" y="6302948"/>
            <a:ext cx="1207949" cy="17341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94936">
            <a:off x="-453097" y="2112231"/>
            <a:ext cx="3835157" cy="2005922"/>
          </a:xfrm>
          <a:prstGeom prst="rect">
            <a:avLst/>
          </a:prstGeom>
        </p:spPr>
      </p:pic>
      <p:sp>
        <p:nvSpPr>
          <p:cNvPr id="13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110413" y="6316753"/>
            <a:ext cx="1726825" cy="138499"/>
          </a:xfrm>
        </p:spPr>
        <p:txBody>
          <a:bodyPr wrap="square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MENTION À REMPLIR</a:t>
            </a:r>
          </a:p>
        </p:txBody>
      </p:sp>
      <p:pic>
        <p:nvPicPr>
          <p:cNvPr id="15" name="Picture 4" descr="D:\BLOC MARQUES\JPG\BB_Q_NATIXIS_ASSURANCES_10CM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3" y="302903"/>
            <a:ext cx="2674951" cy="10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55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PRÉSENTATION 27 FÉVRIER 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499" y="1300163"/>
            <a:ext cx="7780543" cy="43576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object 13"/>
          <p:cNvSpPr/>
          <p:nvPr userDrawn="1"/>
        </p:nvSpPr>
        <p:spPr>
          <a:xfrm>
            <a:off x="1080000" y="6337750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813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PRÉSENTATION 27 FÉVRIER 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1079499" y="1299600"/>
            <a:ext cx="7262599" cy="70849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4921599" y="2280253"/>
            <a:ext cx="3420500" cy="346248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500" y="2280253"/>
            <a:ext cx="3420500" cy="346248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object 13"/>
          <p:cNvSpPr/>
          <p:nvPr userDrawn="1"/>
        </p:nvSpPr>
        <p:spPr>
          <a:xfrm>
            <a:off x="1080000" y="6337750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556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/>
          <p:cNvSpPr>
            <a:spLocks noGrp="1"/>
          </p:cNvSpPr>
          <p:nvPr>
            <p:ph type="body" sz="quarter" idx="18" hasCustomPrompt="1"/>
          </p:nvPr>
        </p:nvSpPr>
        <p:spPr>
          <a:xfrm>
            <a:off x="3671888" y="2581275"/>
            <a:ext cx="2013491" cy="2684036"/>
          </a:xfrm>
          <a:prstGeom prst="rect">
            <a:avLst/>
          </a:prstGeom>
          <a:solidFill>
            <a:srgbClr val="EAEAEA"/>
          </a:solidFill>
        </p:spPr>
        <p:txBody>
          <a:bodyPr wrap="square" lIns="180000" tIns="72000" rIns="180000" bIns="324000" anchor="ctr" anchorCtr="0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500" b="1">
                <a:solidFill>
                  <a:schemeClr val="accent1"/>
                </a:solidFill>
              </a:defRPr>
            </a:lvl1pPr>
            <a:lvl2pPr algn="l">
              <a:lnSpc>
                <a:spcPct val="85000"/>
              </a:lnSpc>
              <a:spcBef>
                <a:spcPts val="0"/>
              </a:spcBef>
              <a:defRPr sz="1100" b="0" cap="none" baseline="0">
                <a:solidFill>
                  <a:schemeClr val="tx1"/>
                </a:solidFill>
              </a:defRPr>
            </a:lvl2pPr>
            <a:lvl3pPr algn="l">
              <a:lnSpc>
                <a:spcPct val="85000"/>
              </a:lnSpc>
              <a:spcBef>
                <a:spcPts val="0"/>
              </a:spcBef>
              <a:defRPr sz="1000" b="0" cap="none" baseline="0">
                <a:solidFill>
                  <a:schemeClr val="tx1"/>
                </a:solidFill>
              </a:defRPr>
            </a:lvl3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PRÉSENTATION 27 FÉVRIER 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3671888" y="1300163"/>
            <a:ext cx="2013491" cy="1638484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72000" rIns="180000" bIns="324000" anchor="ctr" anchorCtr="0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3500" b="1">
                <a:solidFill>
                  <a:schemeClr val="bg1"/>
                </a:solidFill>
              </a:defRPr>
            </a:lvl1pPr>
            <a:lvl2pPr algn="l">
              <a:lnSpc>
                <a:spcPct val="85000"/>
              </a:lnSpc>
              <a:spcBef>
                <a:spcPts val="0"/>
              </a:spcBef>
              <a:defRPr sz="1100" b="0" cap="none" baseline="0">
                <a:solidFill>
                  <a:schemeClr val="bg1"/>
                </a:solidFill>
              </a:defRPr>
            </a:lvl2pPr>
            <a:lvl3pPr algn="l">
              <a:lnSpc>
                <a:spcPct val="85000"/>
              </a:lnSpc>
              <a:spcBef>
                <a:spcPts val="0"/>
              </a:spcBef>
              <a:defRPr sz="1000" b="0" cap="none" baseline="0">
                <a:solidFill>
                  <a:schemeClr val="bg1"/>
                </a:solidFill>
              </a:defRPr>
            </a:lvl3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080747" y="1263710"/>
            <a:ext cx="2208163" cy="400160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6068357" y="1263710"/>
            <a:ext cx="2797831" cy="707886"/>
          </a:xfrm>
        </p:spPr>
        <p:txBody>
          <a:bodyPr>
            <a:spAutoFit/>
          </a:bodyPr>
          <a:lstStyle>
            <a:lvl1pPr>
              <a:spcBef>
                <a:spcPts val="2400"/>
              </a:spcBef>
              <a:defRPr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 sz="1000" b="0" cap="all" baseline="0"/>
            </a:lvl2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object 13"/>
          <p:cNvSpPr/>
          <p:nvPr userDrawn="1"/>
        </p:nvSpPr>
        <p:spPr>
          <a:xfrm>
            <a:off x="1080000" y="6330545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3089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4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/>
          <p:cNvSpPr/>
          <p:nvPr userDrawn="1"/>
        </p:nvSpPr>
        <p:spPr>
          <a:xfrm>
            <a:off x="287339" y="452439"/>
            <a:ext cx="8570210" cy="5885312"/>
          </a:xfrm>
          <a:custGeom>
            <a:avLst/>
            <a:gdLst/>
            <a:ahLst/>
            <a:cxnLst/>
            <a:rect l="l" t="t" r="r" b="b"/>
            <a:pathLst>
              <a:path w="8571865" h="5781675">
                <a:moveTo>
                  <a:pt x="0" y="5781598"/>
                </a:moveTo>
                <a:lnTo>
                  <a:pt x="8571598" y="5781598"/>
                </a:lnTo>
                <a:lnTo>
                  <a:pt x="8571598" y="0"/>
                </a:lnTo>
                <a:lnTo>
                  <a:pt x="0" y="0"/>
                </a:lnTo>
                <a:lnTo>
                  <a:pt x="0" y="578159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PRÉSENTATION 27 FÉVRIER 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80000" y="860400"/>
            <a:ext cx="7400612" cy="4762518"/>
          </a:xfrm>
        </p:spPr>
        <p:txBody>
          <a:bodyPr/>
          <a:lstStyle>
            <a:lvl1pPr>
              <a:defRPr sz="1600" b="1" cap="all" baseline="0">
                <a:solidFill>
                  <a:schemeClr val="tx2"/>
                </a:solidFill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4514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69872">
            <a:off x="-409943" y="-2474676"/>
            <a:ext cx="8509073" cy="6298988"/>
          </a:xfrm>
          <a:custGeom>
            <a:avLst/>
            <a:gdLst>
              <a:gd name="connsiteX0" fmla="*/ 6560391 w 8509073"/>
              <a:gd name="connsiteY0" fmla="*/ 6298988 h 6298988"/>
              <a:gd name="connsiteX1" fmla="*/ 0 w 8509073"/>
              <a:gd name="connsiteY1" fmla="*/ 0 h 6298988"/>
              <a:gd name="connsiteX2" fmla="*/ 8509073 w 8509073"/>
              <a:gd name="connsiteY2" fmla="*/ 0 h 6298988"/>
              <a:gd name="connsiteX3" fmla="*/ 8509073 w 8509073"/>
              <a:gd name="connsiteY3" fmla="*/ 4269438 h 629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9073" h="6298988">
                <a:moveTo>
                  <a:pt x="6560391" y="6298988"/>
                </a:moveTo>
                <a:lnTo>
                  <a:pt x="0" y="0"/>
                </a:lnTo>
                <a:lnTo>
                  <a:pt x="8509073" y="0"/>
                </a:lnTo>
                <a:lnTo>
                  <a:pt x="8509073" y="4269438"/>
                </a:lnTo>
                <a:close/>
              </a:path>
            </a:pathLst>
          </a:cu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768274">
            <a:off x="1507503" y="156922"/>
            <a:ext cx="9506621" cy="7574403"/>
          </a:xfrm>
          <a:custGeom>
            <a:avLst/>
            <a:gdLst>
              <a:gd name="connsiteX0" fmla="*/ 0 w 9506621"/>
              <a:gd name="connsiteY0" fmla="*/ 2658086 h 7574403"/>
              <a:gd name="connsiteX1" fmla="*/ 6321925 w 9506621"/>
              <a:gd name="connsiteY1" fmla="*/ 0 h 7574403"/>
              <a:gd name="connsiteX2" fmla="*/ 9506621 w 9506621"/>
              <a:gd name="connsiteY2" fmla="*/ 7574403 h 7574403"/>
              <a:gd name="connsiteX3" fmla="*/ 2067090 w 9506621"/>
              <a:gd name="connsiteY3" fmla="*/ 7574402 h 757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6621" h="7574403">
                <a:moveTo>
                  <a:pt x="0" y="2658086"/>
                </a:moveTo>
                <a:lnTo>
                  <a:pt x="6321925" y="0"/>
                </a:lnTo>
                <a:lnTo>
                  <a:pt x="9506621" y="7574403"/>
                </a:lnTo>
                <a:lnTo>
                  <a:pt x="2067090" y="7574402"/>
                </a:lnTo>
                <a:close/>
              </a:path>
            </a:pathLst>
          </a:custGeom>
        </p:spPr>
      </p:pic>
      <p:sp>
        <p:nvSpPr>
          <p:cNvPr id="24" name="Rectangle 23"/>
          <p:cNvSpPr/>
          <p:nvPr userDrawn="1"/>
        </p:nvSpPr>
        <p:spPr bwMode="auto">
          <a:xfrm>
            <a:off x="576263" y="783771"/>
            <a:ext cx="7711978" cy="5227751"/>
          </a:xfrm>
          <a:prstGeom prst="rect">
            <a:avLst/>
          </a:prstGeom>
          <a:solidFill>
            <a:schemeClr val="bg1">
              <a:alpha val="88000"/>
            </a:schemeClr>
          </a:solidFill>
          <a:ln w="254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80000" y="2498400"/>
            <a:ext cx="3772545" cy="861774"/>
          </a:xfrm>
        </p:spPr>
        <p:txBody>
          <a:bodyPr anchor="t" anchorCtr="0">
            <a:spAutoFit/>
          </a:bodyPr>
          <a:lstStyle>
            <a:lvl1pPr algn="l">
              <a:lnSpc>
                <a:spcPct val="100000"/>
              </a:lnSpc>
              <a:defRPr sz="2800" b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0000" y="4453200"/>
            <a:ext cx="3083858" cy="4001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3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24" y="6302948"/>
            <a:ext cx="1207949" cy="173418"/>
          </a:xfrm>
          <a:prstGeom prst="rect">
            <a:avLst/>
          </a:prstGeom>
        </p:spPr>
      </p:pic>
      <p:sp>
        <p:nvSpPr>
          <p:cNvPr id="11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110413" y="6316753"/>
            <a:ext cx="1726825" cy="138499"/>
          </a:xfrm>
        </p:spPr>
        <p:txBody>
          <a:bodyPr wrap="square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MENTION À REMPLIR</a:t>
            </a:r>
          </a:p>
        </p:txBody>
      </p:sp>
      <p:pic>
        <p:nvPicPr>
          <p:cNvPr id="14" name="Picture 4" descr="D:\BLOC MARQUES\JPG\BB_Q_NATIXIS_ASSURANCES_10CM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21" y="929373"/>
            <a:ext cx="2674951" cy="10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703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/>
          <p:cNvSpPr/>
          <p:nvPr userDrawn="1"/>
        </p:nvSpPr>
        <p:spPr>
          <a:xfrm>
            <a:off x="287339" y="452439"/>
            <a:ext cx="8570210" cy="5885312"/>
          </a:xfrm>
          <a:custGeom>
            <a:avLst/>
            <a:gdLst/>
            <a:ahLst/>
            <a:cxnLst/>
            <a:rect l="l" t="t" r="r" b="b"/>
            <a:pathLst>
              <a:path w="8571865" h="5781675">
                <a:moveTo>
                  <a:pt x="0" y="5781598"/>
                </a:moveTo>
                <a:lnTo>
                  <a:pt x="8571598" y="5781598"/>
                </a:lnTo>
                <a:lnTo>
                  <a:pt x="8571598" y="0"/>
                </a:lnTo>
                <a:lnTo>
                  <a:pt x="0" y="0"/>
                </a:lnTo>
                <a:lnTo>
                  <a:pt x="0" y="578159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er 14"/>
          <p:cNvGrpSpPr/>
          <p:nvPr userDrawn="1"/>
        </p:nvGrpSpPr>
        <p:grpSpPr>
          <a:xfrm>
            <a:off x="3673643" y="5888702"/>
            <a:ext cx="880192" cy="271791"/>
            <a:chOff x="3645068" y="5888702"/>
            <a:chExt cx="880192" cy="271791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3469" y="5888702"/>
              <a:ext cx="271791" cy="271791"/>
            </a:xfrm>
            <a:prstGeom prst="ellipse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5068" y="5914873"/>
              <a:ext cx="217871" cy="217871"/>
            </a:xfrm>
            <a:prstGeom prst="ellipse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9509" y="5913834"/>
              <a:ext cx="218868" cy="218869"/>
            </a:xfrm>
            <a:prstGeom prst="ellipse">
              <a:avLst/>
            </a:prstGeom>
          </p:spPr>
        </p:pic>
      </p:grp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65304" y="1281446"/>
            <a:ext cx="2726690" cy="553998"/>
          </a:xfrm>
        </p:spPr>
        <p:txBody>
          <a:bodyPr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  <a:lvl2pPr>
              <a:defRPr sz="1200" b="0" cap="none">
                <a:solidFill>
                  <a:schemeClr val="tx1"/>
                </a:solidFill>
              </a:defRPr>
            </a:lvl2pPr>
            <a:lvl3pPr>
              <a:defRPr sz="1200" b="0" cap="none">
                <a:solidFill>
                  <a:schemeClr val="tx1"/>
                </a:solidFill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665304" y="4589351"/>
            <a:ext cx="2726690" cy="553998"/>
          </a:xfrm>
        </p:spPr>
        <p:txBody>
          <a:bodyPr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  <a:lvl2pPr>
              <a:defRPr sz="1200" b="0" cap="none">
                <a:solidFill>
                  <a:schemeClr val="tx1"/>
                </a:solidFill>
              </a:defRPr>
            </a:lvl2pPr>
            <a:lvl3pPr>
              <a:defRPr sz="1200" b="0" cap="none">
                <a:solidFill>
                  <a:schemeClr val="tx1"/>
                </a:solidFill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1067300" y="1213646"/>
            <a:ext cx="225014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297595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object 13"/>
          <p:cNvSpPr/>
          <p:nvPr userDrawn="1"/>
        </p:nvSpPr>
        <p:spPr>
          <a:xfrm>
            <a:off x="1080000" y="6326918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499" y="1300163"/>
            <a:ext cx="7780543" cy="43576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7"/>
          </p:nvPr>
        </p:nvSpPr>
        <p:spPr>
          <a:xfrm>
            <a:off x="1080000" y="6521787"/>
            <a:ext cx="190800" cy="123111"/>
          </a:xfrm>
          <a:prstGeom prst="rect">
            <a:avLst/>
          </a:prstGeom>
        </p:spPr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  <p:sp>
        <p:nvSpPr>
          <p:cNvPr id="10" name="Espace réservé de la date 16"/>
          <p:cNvSpPr>
            <a:spLocks noGrp="1"/>
          </p:cNvSpPr>
          <p:nvPr>
            <p:ph type="dt" sz="half" idx="16"/>
          </p:nvPr>
        </p:nvSpPr>
        <p:spPr>
          <a:xfrm>
            <a:off x="1347714" y="6524769"/>
            <a:ext cx="1014485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29 NOVEMBRE 2018</a:t>
            </a:r>
            <a:endParaRPr lang="en-US" dirty="0"/>
          </a:p>
        </p:txBody>
      </p:sp>
      <p:sp>
        <p:nvSpPr>
          <p:cNvPr id="11" name="Espace réservé du pied de page 17"/>
          <p:cNvSpPr>
            <a:spLocks noGrp="1"/>
          </p:cNvSpPr>
          <p:nvPr>
            <p:ph type="ftr" sz="quarter" idx="18"/>
          </p:nvPr>
        </p:nvSpPr>
        <p:spPr>
          <a:xfrm>
            <a:off x="2638424" y="6521787"/>
            <a:ext cx="4524107" cy="1231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RÉUNION MOODY'S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183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object 13"/>
          <p:cNvSpPr/>
          <p:nvPr userDrawn="1"/>
        </p:nvSpPr>
        <p:spPr>
          <a:xfrm>
            <a:off x="1080000" y="6326918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1079499" y="1299600"/>
            <a:ext cx="7262599" cy="70849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4921599" y="2280253"/>
            <a:ext cx="3420500" cy="346248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500" y="2280253"/>
            <a:ext cx="3420500" cy="346248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9"/>
          </p:nvPr>
        </p:nvSpPr>
        <p:spPr>
          <a:xfrm>
            <a:off x="1080000" y="6521787"/>
            <a:ext cx="190800" cy="123111"/>
          </a:xfrm>
          <a:prstGeom prst="rect">
            <a:avLst/>
          </a:prstGeom>
        </p:spPr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  <p:sp>
        <p:nvSpPr>
          <p:cNvPr id="14" name="Espace réservé de la date 16"/>
          <p:cNvSpPr>
            <a:spLocks noGrp="1"/>
          </p:cNvSpPr>
          <p:nvPr>
            <p:ph type="dt" sz="half" idx="20"/>
          </p:nvPr>
        </p:nvSpPr>
        <p:spPr>
          <a:xfrm>
            <a:off x="1347714" y="6524769"/>
            <a:ext cx="1014485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29 NOVEMBRE 2018</a:t>
            </a:r>
            <a:endParaRPr lang="en-US" dirty="0"/>
          </a:p>
        </p:txBody>
      </p:sp>
      <p:sp>
        <p:nvSpPr>
          <p:cNvPr id="15" name="Espace réservé du pied de page 17"/>
          <p:cNvSpPr>
            <a:spLocks noGrp="1"/>
          </p:cNvSpPr>
          <p:nvPr>
            <p:ph type="ftr" sz="quarter" idx="17"/>
          </p:nvPr>
        </p:nvSpPr>
        <p:spPr>
          <a:xfrm>
            <a:off x="2638424" y="6521787"/>
            <a:ext cx="4524107" cy="1231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RÉUNION MOODY'S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401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1079500" y="1308099"/>
            <a:ext cx="7780544" cy="501593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6267657" y="3458497"/>
            <a:ext cx="2592387" cy="2344993"/>
          </a:xfrm>
          <a:solidFill>
            <a:srgbClr val="EAEAEA"/>
          </a:solidFill>
        </p:spPr>
        <p:txBody>
          <a:bodyPr lIns="180000" tIns="180000" rIns="180000" bIns="180000">
            <a:noAutofit/>
          </a:bodyPr>
          <a:lstStyle>
            <a:lvl1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7"/>
          </p:nvPr>
        </p:nvSpPr>
        <p:spPr>
          <a:xfrm>
            <a:off x="1347715" y="6524769"/>
            <a:ext cx="767122" cy="1231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29 NOVEMBRE 2018</a:t>
            </a:r>
            <a:endParaRPr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8"/>
          </p:nvPr>
        </p:nvSpPr>
        <p:spPr>
          <a:xfrm>
            <a:off x="2158532" y="6521787"/>
            <a:ext cx="5004000" cy="1231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RÉUNION MOODY'S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9"/>
          </p:nvPr>
        </p:nvSpPr>
        <p:spPr>
          <a:xfrm>
            <a:off x="1080000" y="6521787"/>
            <a:ext cx="190800" cy="123111"/>
          </a:xfrm>
          <a:prstGeom prst="rect">
            <a:avLst/>
          </a:prstGeom>
        </p:spPr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71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object 13"/>
          <p:cNvSpPr/>
          <p:nvPr userDrawn="1"/>
        </p:nvSpPr>
        <p:spPr>
          <a:xfrm>
            <a:off x="1080000" y="6326918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079498" y="4536000"/>
            <a:ext cx="7780545" cy="116405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5"/>
          </p:nvPr>
        </p:nvSpPr>
        <p:spPr>
          <a:xfrm>
            <a:off x="3783100" y="1671583"/>
            <a:ext cx="2365200" cy="2471586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15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1079497" y="1671583"/>
            <a:ext cx="2366641" cy="2471586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16" name="Espace réservé du graphique 3"/>
          <p:cNvSpPr>
            <a:spLocks noGrp="1"/>
          </p:cNvSpPr>
          <p:nvPr>
            <p:ph type="chart" sz="quarter" idx="17"/>
          </p:nvPr>
        </p:nvSpPr>
        <p:spPr>
          <a:xfrm>
            <a:off x="6485263" y="1671583"/>
            <a:ext cx="2366641" cy="2471586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8" hasCustomPrompt="1"/>
          </p:nvPr>
        </p:nvSpPr>
        <p:spPr>
          <a:xfrm>
            <a:off x="1079499" y="1300163"/>
            <a:ext cx="7780543" cy="272021"/>
          </a:xfrm>
        </p:spPr>
        <p:txBody>
          <a:bodyPr/>
          <a:lstStyle>
            <a:lvl1pPr>
              <a:defRPr sz="14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1079498" y="6089325"/>
            <a:ext cx="7780545" cy="107722"/>
          </a:xfrm>
        </p:spPr>
        <p:txBody>
          <a:bodyPr>
            <a:spAutoFit/>
          </a:bodyPr>
          <a:lstStyle>
            <a:lvl1pPr>
              <a:defRPr sz="700" i="1"/>
            </a:lvl1pPr>
            <a:lvl5pPr>
              <a:defRPr/>
            </a:lvl5pPr>
          </a:lstStyle>
          <a:p>
            <a:pPr lvl="0"/>
            <a:r>
              <a:rPr lang="fr-FR" dirty="0"/>
              <a:t>Notes de bas de page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0"/>
          </p:nvPr>
        </p:nvSpPr>
        <p:spPr>
          <a:xfrm>
            <a:off x="1347715" y="6524769"/>
            <a:ext cx="767122" cy="1231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29 NOVEMBRE 2018</a:t>
            </a:r>
            <a:endParaRPr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1"/>
          </p:nvPr>
        </p:nvSpPr>
        <p:spPr>
          <a:xfrm>
            <a:off x="2158532" y="6521787"/>
            <a:ext cx="5004000" cy="1231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RÉUNION MOODY'S</a:t>
            </a:r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22"/>
          </p:nvPr>
        </p:nvSpPr>
        <p:spPr>
          <a:xfrm>
            <a:off x="1080000" y="6521787"/>
            <a:ext cx="190800" cy="123111"/>
          </a:xfrm>
          <a:prstGeom prst="rect">
            <a:avLst/>
          </a:prstGeom>
        </p:spPr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02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object 13"/>
          <p:cNvSpPr/>
          <p:nvPr userDrawn="1"/>
        </p:nvSpPr>
        <p:spPr>
          <a:xfrm>
            <a:off x="1080000" y="6326918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79498" y="6089325"/>
            <a:ext cx="7780545" cy="107722"/>
          </a:xfrm>
        </p:spPr>
        <p:txBody>
          <a:bodyPr>
            <a:spAutoFit/>
          </a:bodyPr>
          <a:lstStyle>
            <a:lvl1pPr>
              <a:defRPr sz="700" i="1"/>
            </a:lvl1pPr>
            <a:lvl5pPr>
              <a:defRPr/>
            </a:lvl5pPr>
          </a:lstStyle>
          <a:p>
            <a:pPr lvl="0"/>
            <a:r>
              <a:rPr lang="fr-FR"/>
              <a:t>Notes de bas de page</a:t>
            </a:r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5"/>
          </p:nvPr>
        </p:nvSpPr>
        <p:spPr>
          <a:xfrm>
            <a:off x="1080000" y="1615228"/>
            <a:ext cx="7776662" cy="1850517"/>
          </a:xfrm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  <p:sp>
        <p:nvSpPr>
          <p:cNvPr id="13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1079498" y="3892270"/>
            <a:ext cx="7777164" cy="2003706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79499" y="1300163"/>
            <a:ext cx="7780543" cy="272021"/>
          </a:xfrm>
        </p:spPr>
        <p:txBody>
          <a:bodyPr/>
          <a:lstStyle>
            <a:lvl1pPr>
              <a:defRPr sz="14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 hasCustomPrompt="1"/>
          </p:nvPr>
        </p:nvSpPr>
        <p:spPr>
          <a:xfrm>
            <a:off x="1070960" y="3574552"/>
            <a:ext cx="7785702" cy="272021"/>
          </a:xfrm>
        </p:spPr>
        <p:txBody>
          <a:bodyPr/>
          <a:lstStyle>
            <a:lvl1pPr>
              <a:defRPr sz="14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9"/>
          </p:nvPr>
        </p:nvSpPr>
        <p:spPr>
          <a:xfrm>
            <a:off x="1347715" y="6524769"/>
            <a:ext cx="767122" cy="1231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29 NOVEMBRE 2018</a:t>
            </a:r>
            <a:endParaRPr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20"/>
          </p:nvPr>
        </p:nvSpPr>
        <p:spPr>
          <a:xfrm>
            <a:off x="2158532" y="6521787"/>
            <a:ext cx="5004000" cy="1231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RÉUNION MOODY'S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1"/>
          </p:nvPr>
        </p:nvSpPr>
        <p:spPr>
          <a:xfrm>
            <a:off x="1080000" y="6521787"/>
            <a:ext cx="190800" cy="123111"/>
          </a:xfrm>
          <a:prstGeom prst="rect">
            <a:avLst/>
          </a:prstGeom>
        </p:spPr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01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ncadré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3743365" y="2546581"/>
            <a:ext cx="2452808" cy="3329319"/>
          </a:xfrm>
          <a:solidFill>
            <a:srgbClr val="EAEAEA"/>
          </a:solidFill>
        </p:spPr>
        <p:txBody>
          <a:bodyPr lIns="180000" tIns="540000" rIns="180000"/>
          <a:lstStyle>
            <a:lvl1pPr algn="ctr">
              <a:spcBef>
                <a:spcPts val="600"/>
              </a:spcBef>
              <a:defRPr sz="110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6407235" y="2546581"/>
            <a:ext cx="2452808" cy="3329319"/>
          </a:xfrm>
          <a:solidFill>
            <a:srgbClr val="EAEAEA"/>
          </a:solidFill>
        </p:spPr>
        <p:txBody>
          <a:bodyPr lIns="180000" tIns="540000" rIns="180000"/>
          <a:lstStyle>
            <a:lvl1pPr algn="ctr">
              <a:spcBef>
                <a:spcPts val="600"/>
              </a:spcBef>
              <a:defRPr sz="110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1079499" y="2546581"/>
            <a:ext cx="2452808" cy="3329319"/>
          </a:xfrm>
          <a:solidFill>
            <a:srgbClr val="EAEAEA"/>
          </a:solidFill>
        </p:spPr>
        <p:txBody>
          <a:bodyPr lIns="180000" tIns="540000" rIns="180000"/>
          <a:lstStyle>
            <a:lvl1pPr algn="ctr">
              <a:spcBef>
                <a:spcPts val="600"/>
              </a:spcBef>
              <a:defRPr sz="110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object 13"/>
          <p:cNvSpPr/>
          <p:nvPr userDrawn="1"/>
        </p:nvSpPr>
        <p:spPr>
          <a:xfrm>
            <a:off x="1080000" y="6326918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14338"/>
            <a:ext cx="591950" cy="338554"/>
          </a:xfrm>
        </p:spPr>
        <p:txBody>
          <a:bodyPr>
            <a:sp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79499" y="1300163"/>
            <a:ext cx="7780543" cy="272021"/>
          </a:xfrm>
        </p:spPr>
        <p:txBody>
          <a:bodyPr/>
          <a:lstStyle>
            <a:lvl1pPr>
              <a:defRPr sz="1400" b="1" cap="all" baseline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1" y="1684310"/>
            <a:ext cx="2452805" cy="1199490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108000" rIns="72000" bIns="72000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100" cap="all" baseline="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6407238" y="1684310"/>
            <a:ext cx="2452805" cy="1199490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72000" tIns="108000" rIns="72000" bIns="72000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100" cap="all" baseline="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 hasCustomPrompt="1"/>
          </p:nvPr>
        </p:nvSpPr>
        <p:spPr>
          <a:xfrm>
            <a:off x="3743368" y="1684310"/>
            <a:ext cx="2452805" cy="1199490"/>
          </a:xfrm>
          <a:custGeom>
            <a:avLst/>
            <a:gdLst>
              <a:gd name="connsiteX0" fmla="*/ 0 w 2452805"/>
              <a:gd name="connsiteY0" fmla="*/ 0 h 1199490"/>
              <a:gd name="connsiteX1" fmla="*/ 2452805 w 2452805"/>
              <a:gd name="connsiteY1" fmla="*/ 0 h 1199490"/>
              <a:gd name="connsiteX2" fmla="*/ 2452805 w 2452805"/>
              <a:gd name="connsiteY2" fmla="*/ 955118 h 1199490"/>
              <a:gd name="connsiteX3" fmla="*/ 1226402 w 2452805"/>
              <a:gd name="connsiteY3" fmla="*/ 1199490 h 1199490"/>
              <a:gd name="connsiteX4" fmla="*/ 0 w 2452805"/>
              <a:gd name="connsiteY4" fmla="*/ 955118 h 119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05" h="1199490">
                <a:moveTo>
                  <a:pt x="0" y="0"/>
                </a:moveTo>
                <a:lnTo>
                  <a:pt x="2452805" y="0"/>
                </a:lnTo>
                <a:lnTo>
                  <a:pt x="2452805" y="955118"/>
                </a:lnTo>
                <a:lnTo>
                  <a:pt x="1226402" y="1199490"/>
                </a:lnTo>
                <a:lnTo>
                  <a:pt x="0" y="95511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72000" tIns="108000" rIns="72000" bIns="72000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100" cap="all" baseline="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2"/>
          </p:nvPr>
        </p:nvSpPr>
        <p:spPr>
          <a:xfrm>
            <a:off x="1347714" y="6521787"/>
            <a:ext cx="1014997" cy="126093"/>
          </a:xfrm>
          <a:prstGeom prst="rect">
            <a:avLst/>
          </a:prstGeom>
        </p:spPr>
        <p:txBody>
          <a:bodyPr/>
          <a:lstStyle/>
          <a:p>
            <a:r>
              <a:rPr lang="fr-FR"/>
              <a:t>29 NOVEMBRE 2018</a:t>
            </a:r>
            <a:endParaRPr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23"/>
          </p:nvPr>
        </p:nvSpPr>
        <p:spPr>
          <a:xfrm>
            <a:off x="2551297" y="6521787"/>
            <a:ext cx="5004000" cy="123111"/>
          </a:xfrm>
          <a:prstGeom prst="rect">
            <a:avLst/>
          </a:prstGeom>
        </p:spPr>
        <p:txBody>
          <a:bodyPr/>
          <a:lstStyle/>
          <a:p>
            <a:r>
              <a:rPr lang="fr-FR"/>
              <a:t>RÉUNION MOODY'S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>
          <a:xfrm>
            <a:off x="1080000" y="6521787"/>
            <a:ext cx="190800" cy="123111"/>
          </a:xfrm>
          <a:prstGeom prst="rect">
            <a:avLst/>
          </a:prstGeom>
        </p:spPr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163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/>
          <p:cNvSpPr/>
          <p:nvPr userDrawn="1"/>
        </p:nvSpPr>
        <p:spPr>
          <a:xfrm>
            <a:off x="287339" y="452439"/>
            <a:ext cx="8570210" cy="5885312"/>
          </a:xfrm>
          <a:custGeom>
            <a:avLst/>
            <a:gdLst/>
            <a:ahLst/>
            <a:cxnLst/>
            <a:rect l="l" t="t" r="r" b="b"/>
            <a:pathLst>
              <a:path w="8571865" h="5781675">
                <a:moveTo>
                  <a:pt x="0" y="5781598"/>
                </a:moveTo>
                <a:lnTo>
                  <a:pt x="8571598" y="5781598"/>
                </a:lnTo>
                <a:lnTo>
                  <a:pt x="8571598" y="0"/>
                </a:lnTo>
                <a:lnTo>
                  <a:pt x="0" y="0"/>
                </a:lnTo>
                <a:lnTo>
                  <a:pt x="0" y="578159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 userDrawn="1"/>
        </p:nvSpPr>
        <p:spPr>
          <a:xfrm>
            <a:off x="0" y="873341"/>
            <a:ext cx="3725023" cy="22694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Standard &amp; Poors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672000" y="1252800"/>
            <a:ext cx="4808612" cy="4762518"/>
          </a:xfrm>
        </p:spPr>
        <p:txBody>
          <a:bodyPr/>
          <a:lstStyle>
            <a:lvl1pPr>
              <a:defRPr sz="1800" b="1" cap="all" baseline="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defRPr sz="1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487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/>
          <p:cNvSpPr/>
          <p:nvPr userDrawn="1"/>
        </p:nvSpPr>
        <p:spPr>
          <a:xfrm>
            <a:off x="287339" y="452439"/>
            <a:ext cx="8570210" cy="5885312"/>
          </a:xfrm>
          <a:custGeom>
            <a:avLst/>
            <a:gdLst/>
            <a:ahLst/>
            <a:cxnLst/>
            <a:rect l="l" t="t" r="r" b="b"/>
            <a:pathLst>
              <a:path w="8571865" h="5781675">
                <a:moveTo>
                  <a:pt x="0" y="5781598"/>
                </a:moveTo>
                <a:lnTo>
                  <a:pt x="8571598" y="5781598"/>
                </a:lnTo>
                <a:lnTo>
                  <a:pt x="8571598" y="0"/>
                </a:lnTo>
                <a:lnTo>
                  <a:pt x="0" y="0"/>
                </a:lnTo>
                <a:lnTo>
                  <a:pt x="0" y="578159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Standard &amp; Poors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5FF9-ADA8-465B-B1B8-A5AF16A5E14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80000" y="860400"/>
            <a:ext cx="7400612" cy="4762518"/>
          </a:xfrm>
        </p:spPr>
        <p:txBody>
          <a:bodyPr/>
          <a:lstStyle>
            <a:lvl1pPr>
              <a:defRPr sz="1800" b="1" cap="all" baseline="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defRPr sz="1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object 11"/>
          <p:cNvSpPr/>
          <p:nvPr userDrawn="1"/>
        </p:nvSpPr>
        <p:spPr>
          <a:xfrm>
            <a:off x="1" y="790699"/>
            <a:ext cx="1028300" cy="62648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1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2059200"/>
            <a:ext cx="9144000" cy="1278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30071" y="3602038"/>
            <a:ext cx="3083858" cy="400110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3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8" name="object 24"/>
          <p:cNvSpPr/>
          <p:nvPr userDrawn="1"/>
        </p:nvSpPr>
        <p:spPr>
          <a:xfrm>
            <a:off x="3551364" y="4174795"/>
            <a:ext cx="2224874" cy="88320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651" y="6302948"/>
            <a:ext cx="1207949" cy="17341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110413" y="6316753"/>
            <a:ext cx="1726825" cy="138499"/>
          </a:xfrm>
        </p:spPr>
        <p:txBody>
          <a:bodyPr wrap="square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MENTION À REMPLIR</a:t>
            </a:r>
          </a:p>
        </p:txBody>
      </p:sp>
      <p:pic>
        <p:nvPicPr>
          <p:cNvPr id="10" name="Picture 4" descr="D:\BLOC MARQUES\JPG\BB_Q_NATIXIS_ASSURANCES_10CM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25" y="302058"/>
            <a:ext cx="2674951" cy="10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043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970000" y="2167200"/>
            <a:ext cx="3772545" cy="861774"/>
          </a:xfrm>
        </p:spPr>
        <p:txBody>
          <a:bodyPr anchor="t" anchorCtr="0">
            <a:spAutoFit/>
          </a:bodyPr>
          <a:lstStyle>
            <a:lvl1pPr algn="l">
              <a:lnSpc>
                <a:spcPct val="100000"/>
              </a:lnSpc>
              <a:defRPr sz="28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30071" y="4302000"/>
            <a:ext cx="3083858" cy="4001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3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678" y="6302948"/>
            <a:ext cx="1207949" cy="17341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94936">
            <a:off x="-453097" y="2112231"/>
            <a:ext cx="3835157" cy="2005922"/>
          </a:xfrm>
          <a:prstGeom prst="rect">
            <a:avLst/>
          </a:prstGeom>
        </p:spPr>
      </p:pic>
      <p:sp>
        <p:nvSpPr>
          <p:cNvPr id="13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110413" y="6316753"/>
            <a:ext cx="1726825" cy="138499"/>
          </a:xfrm>
        </p:spPr>
        <p:txBody>
          <a:bodyPr wrap="square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MENTION À REMPLIR</a:t>
            </a:r>
          </a:p>
        </p:txBody>
      </p:sp>
      <p:pic>
        <p:nvPicPr>
          <p:cNvPr id="8" name="Picture 4" descr="D:\BLOC MARQUES\JPG\BB_Q_NATIXIS_ASSURANCES_10CM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53" y="302903"/>
            <a:ext cx="2674951" cy="10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3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69872">
            <a:off x="-409943" y="-2474676"/>
            <a:ext cx="8509073" cy="6298988"/>
          </a:xfrm>
          <a:custGeom>
            <a:avLst/>
            <a:gdLst>
              <a:gd name="connsiteX0" fmla="*/ 6560391 w 8509073"/>
              <a:gd name="connsiteY0" fmla="*/ 6298988 h 6298988"/>
              <a:gd name="connsiteX1" fmla="*/ 0 w 8509073"/>
              <a:gd name="connsiteY1" fmla="*/ 0 h 6298988"/>
              <a:gd name="connsiteX2" fmla="*/ 8509073 w 8509073"/>
              <a:gd name="connsiteY2" fmla="*/ 0 h 6298988"/>
              <a:gd name="connsiteX3" fmla="*/ 8509073 w 8509073"/>
              <a:gd name="connsiteY3" fmla="*/ 4269438 h 629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9073" h="6298988">
                <a:moveTo>
                  <a:pt x="6560391" y="6298988"/>
                </a:moveTo>
                <a:lnTo>
                  <a:pt x="0" y="0"/>
                </a:lnTo>
                <a:lnTo>
                  <a:pt x="8509073" y="0"/>
                </a:lnTo>
                <a:lnTo>
                  <a:pt x="8509073" y="4269438"/>
                </a:lnTo>
                <a:close/>
              </a:path>
            </a:pathLst>
          </a:cu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768274">
            <a:off x="1507503" y="156922"/>
            <a:ext cx="9506621" cy="7574403"/>
          </a:xfrm>
          <a:custGeom>
            <a:avLst/>
            <a:gdLst>
              <a:gd name="connsiteX0" fmla="*/ 0 w 9506621"/>
              <a:gd name="connsiteY0" fmla="*/ 2658086 h 7574403"/>
              <a:gd name="connsiteX1" fmla="*/ 6321925 w 9506621"/>
              <a:gd name="connsiteY1" fmla="*/ 0 h 7574403"/>
              <a:gd name="connsiteX2" fmla="*/ 9506621 w 9506621"/>
              <a:gd name="connsiteY2" fmla="*/ 7574403 h 7574403"/>
              <a:gd name="connsiteX3" fmla="*/ 2067090 w 9506621"/>
              <a:gd name="connsiteY3" fmla="*/ 7574402 h 757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6621" h="7574403">
                <a:moveTo>
                  <a:pt x="0" y="2658086"/>
                </a:moveTo>
                <a:lnTo>
                  <a:pt x="6321925" y="0"/>
                </a:lnTo>
                <a:lnTo>
                  <a:pt x="9506621" y="7574403"/>
                </a:lnTo>
                <a:lnTo>
                  <a:pt x="2067090" y="7574402"/>
                </a:lnTo>
                <a:close/>
              </a:path>
            </a:pathLst>
          </a:custGeom>
        </p:spPr>
      </p:pic>
      <p:sp>
        <p:nvSpPr>
          <p:cNvPr id="24" name="Rectangle 23"/>
          <p:cNvSpPr/>
          <p:nvPr userDrawn="1"/>
        </p:nvSpPr>
        <p:spPr bwMode="auto">
          <a:xfrm>
            <a:off x="576263" y="783771"/>
            <a:ext cx="7711978" cy="5227751"/>
          </a:xfrm>
          <a:prstGeom prst="rect">
            <a:avLst/>
          </a:prstGeom>
          <a:solidFill>
            <a:schemeClr val="bg1">
              <a:alpha val="88000"/>
            </a:schemeClr>
          </a:solidFill>
          <a:ln w="254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fr-FR" sz="1200" b="1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80000" y="2498400"/>
            <a:ext cx="3772545" cy="861774"/>
          </a:xfrm>
        </p:spPr>
        <p:txBody>
          <a:bodyPr anchor="t" anchorCtr="0">
            <a:spAutoFit/>
          </a:bodyPr>
          <a:lstStyle>
            <a:lvl1pPr algn="l">
              <a:lnSpc>
                <a:spcPct val="100000"/>
              </a:lnSpc>
              <a:defRPr sz="28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0000" y="4453200"/>
            <a:ext cx="3083858" cy="4001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3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24" y="6302948"/>
            <a:ext cx="1207949" cy="173418"/>
          </a:xfrm>
          <a:prstGeom prst="rect">
            <a:avLst/>
          </a:prstGeom>
        </p:spPr>
      </p:pic>
      <p:sp>
        <p:nvSpPr>
          <p:cNvPr id="11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110413" y="6316753"/>
            <a:ext cx="1726825" cy="138499"/>
          </a:xfrm>
        </p:spPr>
        <p:txBody>
          <a:bodyPr wrap="square">
            <a:spAutoFit/>
          </a:bodyPr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MENTION À REMPLIR</a:t>
            </a:r>
          </a:p>
        </p:txBody>
      </p:sp>
      <p:pic>
        <p:nvPicPr>
          <p:cNvPr id="12" name="Picture 4" descr="D:\BLOC MARQUES\JPG\BB_Q_NATIXIS_ASSURANCES_10CM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21" y="929373"/>
            <a:ext cx="2674951" cy="10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0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/>
          <p:cNvSpPr/>
          <p:nvPr userDrawn="1"/>
        </p:nvSpPr>
        <p:spPr>
          <a:xfrm>
            <a:off x="287339" y="452438"/>
            <a:ext cx="8570210" cy="5871589"/>
          </a:xfrm>
          <a:custGeom>
            <a:avLst/>
            <a:gdLst/>
            <a:ahLst/>
            <a:cxnLst/>
            <a:rect l="l" t="t" r="r" b="b"/>
            <a:pathLst>
              <a:path w="8571865" h="5781675">
                <a:moveTo>
                  <a:pt x="0" y="5781598"/>
                </a:moveTo>
                <a:lnTo>
                  <a:pt x="8571598" y="5781598"/>
                </a:lnTo>
                <a:lnTo>
                  <a:pt x="8571598" y="0"/>
                </a:lnTo>
                <a:lnTo>
                  <a:pt x="0" y="0"/>
                </a:lnTo>
                <a:lnTo>
                  <a:pt x="0" y="578159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1"/>
          <p:cNvSpPr/>
          <p:nvPr userDrawn="1"/>
        </p:nvSpPr>
        <p:spPr>
          <a:xfrm>
            <a:off x="0" y="873341"/>
            <a:ext cx="3725023" cy="22694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672000" y="1252800"/>
            <a:ext cx="4808612" cy="4762518"/>
          </a:xfrm>
        </p:spPr>
        <p:txBody>
          <a:bodyPr/>
          <a:lstStyle>
            <a:lvl1pPr>
              <a:defRPr sz="1800" b="1" cap="all" baseline="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defRPr sz="1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16 avril 2018</a:t>
            </a:r>
            <a:endParaRPr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Réunion Standard &amp; Poors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9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80000" y="414000"/>
            <a:ext cx="7780043" cy="608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000" y="1306800"/>
            <a:ext cx="778004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42800" y="6524769"/>
            <a:ext cx="4320000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 b="0" cap="all" baseline="0">
                <a:solidFill>
                  <a:srgbClr val="7F7F7F"/>
                </a:solidFill>
              </a:defRPr>
            </a:lvl1pPr>
          </a:lstStyle>
          <a:p>
            <a:r>
              <a:rPr lang="fr-FR"/>
              <a:t>Réunion Standard &amp; Poors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0000" y="6524769"/>
            <a:ext cx="1908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1" cap="all" baseline="0">
                <a:solidFill>
                  <a:schemeClr val="tx2"/>
                </a:solidFill>
              </a:defRPr>
            </a:lvl1pPr>
          </a:lstStyle>
          <a:p>
            <a:fld id="{4F985FF9-ADA8-465B-B1B8-A5AF16A5E14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object 13"/>
          <p:cNvSpPr/>
          <p:nvPr userDrawn="1"/>
        </p:nvSpPr>
        <p:spPr>
          <a:xfrm rot="16200000">
            <a:off x="817179" y="564279"/>
            <a:ext cx="525642" cy="262621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4" descr="D:\BLOC MARQUES\JPG\BB_Q_NATIXIS_ASSURANCES_10CM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8" y="6353251"/>
            <a:ext cx="1134000" cy="43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SIPCMContentMarking" descr="{&quot;HashCode&quot;:-929196920,&quot;Placement&quot;:&quot;Footer&quot;}">
            <a:extLst>
              <a:ext uri="{FF2B5EF4-FFF2-40B4-BE49-F238E27FC236}">
                <a16:creationId xmlns:a16="http://schemas.microsoft.com/office/drawing/2014/main" id="{7BA6BFB9-80C8-41B4-8D3A-2B603A0984EF}"/>
              </a:ext>
            </a:extLst>
          </p:cNvPr>
          <p:cNvSpPr txBox="1"/>
          <p:nvPr userDrawn="1"/>
        </p:nvSpPr>
        <p:spPr>
          <a:xfrm>
            <a:off x="0" y="6749469"/>
            <a:ext cx="212491" cy="1085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">
                <a:solidFill>
                  <a:srgbClr val="FFFFFF"/>
                </a:solidFill>
                <a:latin typeface="Calibri" panose="020F0502020204030204" pitchFamily="34" charset="0"/>
              </a:rPr>
              <a:t>C2 - Internal Natixis</a:t>
            </a:r>
            <a:endParaRPr lang="fr-FR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2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0" r:id="rId4"/>
    <p:sldLayoutId id="2147483656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7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b="1" kern="1200" cap="all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50000" indent="-18000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3" panose="05040102010807070707" pitchFamily="18" charset="2"/>
        <a:buChar char="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83200" indent="-12960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19" userDrawn="1">
          <p15:clr>
            <a:srgbClr val="F26B43"/>
          </p15:clr>
        </p15:guide>
        <p15:guide id="2" pos="678" userDrawn="1">
          <p15:clr>
            <a:srgbClr val="F26B43"/>
          </p15:clr>
        </p15:guide>
        <p15:guide id="3" pos="5585" userDrawn="1">
          <p15:clr>
            <a:srgbClr val="F26B43"/>
          </p15:clr>
        </p15:guide>
        <p15:guide id="5" orient="horz" pos="41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80000" y="414000"/>
            <a:ext cx="7780043" cy="608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000" y="1306800"/>
            <a:ext cx="778004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</p:txBody>
      </p:sp>
      <p:sp>
        <p:nvSpPr>
          <p:cNvPr id="11" name="object 13"/>
          <p:cNvSpPr/>
          <p:nvPr/>
        </p:nvSpPr>
        <p:spPr>
          <a:xfrm rot="16200000">
            <a:off x="817179" y="564279"/>
            <a:ext cx="525642" cy="262621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58532" y="6521787"/>
            <a:ext cx="5004000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 b="0" cap="none" baseline="0">
                <a:solidFill>
                  <a:srgbClr val="7F7F7F"/>
                </a:solidFill>
              </a:defRPr>
            </a:lvl1pPr>
          </a:lstStyle>
          <a:p>
            <a:r>
              <a:rPr lang="fr-FR"/>
              <a:t>Réunion Standard &amp; Poors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0000" y="6521787"/>
            <a:ext cx="1908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1" cap="all" baseline="0">
                <a:solidFill>
                  <a:schemeClr val="tx2"/>
                </a:solidFill>
              </a:defRPr>
            </a:lvl1pPr>
          </a:lstStyle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47715" y="6524769"/>
            <a:ext cx="76712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800" b="0" cap="all" baseline="0" smtClean="0">
                <a:solidFill>
                  <a:srgbClr val="7F7F7F"/>
                </a:solidFill>
              </a:defRPr>
            </a:lvl1pPr>
          </a:lstStyle>
          <a:p>
            <a:r>
              <a:rPr lang="en-US"/>
              <a:t>16 avril 2018</a:t>
            </a:r>
            <a:endParaRPr dirty="0"/>
          </a:p>
        </p:txBody>
      </p:sp>
      <p:pic>
        <p:nvPicPr>
          <p:cNvPr id="12" name="Picture 4" descr="D:\BLOC MARQUES\JPG\BB_Q_NATIXIS_ASSURANCES_10C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71" y="6339605"/>
            <a:ext cx="1164111" cy="44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SIPCMContentMarking" descr="{&quot;HashCode&quot;:-929196920,&quot;Placement&quot;:&quot;Footer&quot;}">
            <a:extLst>
              <a:ext uri="{FF2B5EF4-FFF2-40B4-BE49-F238E27FC236}">
                <a16:creationId xmlns:a16="http://schemas.microsoft.com/office/drawing/2014/main" id="{8EBEE0A0-9319-4BE3-985F-B75BEB3052F1}"/>
              </a:ext>
            </a:extLst>
          </p:cNvPr>
          <p:cNvSpPr txBox="1"/>
          <p:nvPr userDrawn="1"/>
        </p:nvSpPr>
        <p:spPr>
          <a:xfrm>
            <a:off x="0" y="6749469"/>
            <a:ext cx="212491" cy="1085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">
                <a:solidFill>
                  <a:srgbClr val="FFFFFF"/>
                </a:solidFill>
                <a:latin typeface="Calibri" panose="020F0502020204030204" pitchFamily="34" charset="0"/>
              </a:rPr>
              <a:t>C2 - Internal Natixis</a:t>
            </a:r>
            <a:endParaRPr lang="fr-FR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2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3" r:id="rId5"/>
    <p:sldLayoutId id="2147483684" r:id="rId6"/>
    <p:sldLayoutId id="2147483685" r:id="rId7"/>
    <p:sldLayoutId id="2147483686" r:id="rId8"/>
    <p:sldLayoutId id="2147483690" r:id="rId9"/>
    <p:sldLayoutId id="2147483698" r:id="rId10"/>
    <p:sldLayoutId id="2147483699" r:id="rId11"/>
    <p:sldLayoutId id="2147483702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7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b="1" kern="1200" cap="all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50000" indent="-18000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3" panose="05040102010807070707" pitchFamily="18" charset="2"/>
        <a:buChar char="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83200" indent="-12960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19" userDrawn="1">
          <p15:clr>
            <a:srgbClr val="F26B43"/>
          </p15:clr>
        </p15:guide>
        <p15:guide id="2" pos="678" userDrawn="1">
          <p15:clr>
            <a:srgbClr val="F26B43"/>
          </p15:clr>
        </p15:guide>
        <p15:guide id="3" pos="5585" userDrawn="1">
          <p15:clr>
            <a:srgbClr val="F26B43"/>
          </p15:clr>
        </p15:guide>
        <p15:guide id="5" orient="horz" pos="41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80000" y="414000"/>
            <a:ext cx="7780043" cy="608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000" y="1306800"/>
            <a:ext cx="778004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</p:txBody>
      </p:sp>
      <p:sp>
        <p:nvSpPr>
          <p:cNvPr id="11" name="object 13"/>
          <p:cNvSpPr/>
          <p:nvPr/>
        </p:nvSpPr>
        <p:spPr>
          <a:xfrm rot="16200000">
            <a:off x="817179" y="564279"/>
            <a:ext cx="525642" cy="262621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58532" y="6521787"/>
            <a:ext cx="5004000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 b="0" cap="none" baseline="0">
                <a:solidFill>
                  <a:srgbClr val="7F7F7F"/>
                </a:solidFill>
              </a:defRPr>
            </a:lvl1pPr>
          </a:lstStyle>
          <a:p>
            <a:r>
              <a:rPr lang="fr-FR"/>
              <a:t>Réunion Standard &amp; Poors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0000" y="6521787"/>
            <a:ext cx="1908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1" cap="all" baseline="0">
                <a:solidFill>
                  <a:schemeClr val="tx2"/>
                </a:solidFill>
              </a:defRPr>
            </a:lvl1pPr>
          </a:lstStyle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47715" y="6524769"/>
            <a:ext cx="76712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800" b="0" cap="all" baseline="0" smtClean="0">
                <a:solidFill>
                  <a:srgbClr val="7F7F7F"/>
                </a:solidFill>
              </a:defRPr>
            </a:lvl1pPr>
          </a:lstStyle>
          <a:p>
            <a:r>
              <a:rPr lang="en-US"/>
              <a:t>16 avril 2018</a:t>
            </a:r>
            <a:endParaRPr dirty="0"/>
          </a:p>
        </p:txBody>
      </p:sp>
      <p:pic>
        <p:nvPicPr>
          <p:cNvPr id="12" name="Picture 4" descr="D:\BLOC MARQUES\JPG\BB_Q_NATIXIS_ASSURANCES_10C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71" y="6339605"/>
            <a:ext cx="1164111" cy="44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SIPCMContentMarking" descr="{&quot;HashCode&quot;:-929196920,&quot;Placement&quot;:&quot;Footer&quot;}">
            <a:extLst>
              <a:ext uri="{FF2B5EF4-FFF2-40B4-BE49-F238E27FC236}">
                <a16:creationId xmlns:a16="http://schemas.microsoft.com/office/drawing/2014/main" id="{8EBEE0A0-9319-4BE3-985F-B75BEB3052F1}"/>
              </a:ext>
            </a:extLst>
          </p:cNvPr>
          <p:cNvSpPr txBox="1"/>
          <p:nvPr userDrawn="1"/>
        </p:nvSpPr>
        <p:spPr>
          <a:xfrm>
            <a:off x="0" y="6749469"/>
            <a:ext cx="212491" cy="1085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">
                <a:solidFill>
                  <a:srgbClr val="FFFFFF"/>
                </a:solidFill>
                <a:latin typeface="Calibri" panose="020F0502020204030204" pitchFamily="34" charset="0"/>
              </a:rPr>
              <a:t>C2 - Internal Natixis</a:t>
            </a:r>
            <a:endParaRPr lang="fr-FR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7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b="1" kern="1200" cap="all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50000" indent="-18000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3" panose="05040102010807070707" pitchFamily="18" charset="2"/>
        <a:buChar char="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83200" indent="-12960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19" userDrawn="1">
          <p15:clr>
            <a:srgbClr val="F26B43"/>
          </p15:clr>
        </p15:guide>
        <p15:guide id="2" pos="678" userDrawn="1">
          <p15:clr>
            <a:srgbClr val="F26B43"/>
          </p15:clr>
        </p15:guide>
        <p15:guide id="3" pos="5585" userDrawn="1">
          <p15:clr>
            <a:srgbClr val="F26B43"/>
          </p15:clr>
        </p15:guide>
        <p15:guide id="5" orient="horz" pos="417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80000" y="414000"/>
            <a:ext cx="7780043" cy="608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000" y="1306800"/>
            <a:ext cx="778004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42800" y="6524769"/>
            <a:ext cx="4320000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 b="0" cap="all" baseline="0">
                <a:solidFill>
                  <a:srgbClr val="7F7F7F"/>
                </a:solidFill>
              </a:defRPr>
            </a:lvl1pPr>
          </a:lstStyle>
          <a:p>
            <a:r>
              <a:rPr lang="fr-FR"/>
              <a:t>TITRE DE LA PRÉSENTATION 27 FÉVRIER 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0000" y="6524769"/>
            <a:ext cx="1908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1" cap="all" baseline="0">
                <a:solidFill>
                  <a:schemeClr val="tx2"/>
                </a:solidFill>
              </a:defRPr>
            </a:lvl1pPr>
          </a:lstStyle>
          <a:p>
            <a:fld id="{4F985FF9-ADA8-465B-B1B8-A5AF16A5E14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object 13"/>
          <p:cNvSpPr/>
          <p:nvPr userDrawn="1"/>
        </p:nvSpPr>
        <p:spPr>
          <a:xfrm rot="16200000">
            <a:off x="817179" y="564279"/>
            <a:ext cx="525642" cy="262621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4" descr="D:\BLOC MARQUES\JPG\BB_Q_NATIXIS_ASSURANCES_10CM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8" y="6353251"/>
            <a:ext cx="1134000" cy="43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SIPCMContentMarking" descr="{&quot;HashCode&quot;:-929196920,&quot;Placement&quot;:&quot;Footer&quot;}">
            <a:extLst>
              <a:ext uri="{FF2B5EF4-FFF2-40B4-BE49-F238E27FC236}">
                <a16:creationId xmlns:a16="http://schemas.microsoft.com/office/drawing/2014/main" id="{FB19DEBD-4244-4888-A3D6-C608FF5EA3B4}"/>
              </a:ext>
            </a:extLst>
          </p:cNvPr>
          <p:cNvSpPr txBox="1"/>
          <p:nvPr userDrawn="1"/>
        </p:nvSpPr>
        <p:spPr>
          <a:xfrm>
            <a:off x="0" y="6749469"/>
            <a:ext cx="212491" cy="1085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">
                <a:solidFill>
                  <a:srgbClr val="FFFFFF"/>
                </a:solidFill>
                <a:latin typeface="Calibri" panose="020F0502020204030204" pitchFamily="34" charset="0"/>
              </a:rPr>
              <a:t>C2 - Internal Natixis</a:t>
            </a:r>
            <a:endParaRPr lang="fr-FR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1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7" r:id="rId3"/>
    <p:sldLayoutId id="2147483738" r:id="rId4"/>
    <p:sldLayoutId id="2147483752" r:id="rId5"/>
    <p:sldLayoutId id="2147483753" r:id="rId6"/>
    <p:sldLayoutId id="2147483754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7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b="1" kern="1200" cap="all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50000" indent="-18000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3" panose="05040102010807070707" pitchFamily="18" charset="2"/>
        <a:buChar char="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83200" indent="-12960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19">
          <p15:clr>
            <a:srgbClr val="F26B43"/>
          </p15:clr>
        </p15:guide>
        <p15:guide id="2" pos="678">
          <p15:clr>
            <a:srgbClr val="F26B43"/>
          </p15:clr>
        </p15:guide>
        <p15:guide id="3" pos="5585">
          <p15:clr>
            <a:srgbClr val="F26B43"/>
          </p15:clr>
        </p15:guide>
        <p15:guide id="5" orient="horz" pos="417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80000" y="414000"/>
            <a:ext cx="7780043" cy="608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000" y="1306800"/>
            <a:ext cx="778004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</p:txBody>
      </p:sp>
      <p:sp>
        <p:nvSpPr>
          <p:cNvPr id="11" name="object 13"/>
          <p:cNvSpPr/>
          <p:nvPr/>
        </p:nvSpPr>
        <p:spPr>
          <a:xfrm rot="16200000">
            <a:off x="817179" y="564279"/>
            <a:ext cx="525642" cy="262621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593" y="0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09520" y="6521787"/>
            <a:ext cx="4653012" cy="1260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 b="0" cap="none" baseline="0">
                <a:solidFill>
                  <a:srgbClr val="7F7F7F"/>
                </a:solidFill>
              </a:defRPr>
            </a:lvl1pPr>
          </a:lstStyle>
          <a:p>
            <a:r>
              <a:rPr lang="fr-FR" dirty="0"/>
              <a:t>RÉUNION MOODY'S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0000" y="6521787"/>
            <a:ext cx="1908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 b="1" cap="all" baseline="0">
                <a:solidFill>
                  <a:schemeClr val="tx2"/>
                </a:solidFill>
              </a:defRPr>
            </a:lvl1pPr>
          </a:lstStyle>
          <a:p>
            <a:fld id="{4F985FF9-ADA8-465B-B1B8-A5AF16A5E141}" type="slidenum">
              <a:rPr lang="fr-FR" smtClean="0">
                <a:solidFill>
                  <a:srgbClr val="581D74"/>
                </a:solidFill>
              </a:rPr>
              <a:pPr/>
              <a:t>‹N°›</a:t>
            </a:fld>
            <a:endParaRPr lang="fr-FR">
              <a:solidFill>
                <a:srgbClr val="581D74"/>
              </a:solidFill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47714" y="6524769"/>
            <a:ext cx="105984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800" b="0" cap="all" baseline="0" smtClean="0">
                <a:solidFill>
                  <a:srgbClr val="7F7F7F"/>
                </a:solidFill>
              </a:defRPr>
            </a:lvl1pPr>
          </a:lstStyle>
          <a:p>
            <a:r>
              <a:rPr lang="fr-FR" dirty="0"/>
              <a:t>29 NOVEMBRE 2018</a:t>
            </a:r>
            <a:endParaRPr dirty="0"/>
          </a:p>
        </p:txBody>
      </p:sp>
      <p:pic>
        <p:nvPicPr>
          <p:cNvPr id="12" name="Picture 4" descr="D:\BLOC MARQUES\JPG\BB_Q_NATIXIS_ASSURANCES_10C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71" y="6339605"/>
            <a:ext cx="1164111" cy="44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SIPCMContentMarking" descr="{&quot;HashCode&quot;:-929196920,&quot;Placement&quot;:&quot;Footer&quot;}">
            <a:extLst>
              <a:ext uri="{FF2B5EF4-FFF2-40B4-BE49-F238E27FC236}">
                <a16:creationId xmlns:a16="http://schemas.microsoft.com/office/drawing/2014/main" id="{F4EC14CE-E01D-4AF5-A1D0-6ABF270A3351}"/>
              </a:ext>
            </a:extLst>
          </p:cNvPr>
          <p:cNvSpPr txBox="1"/>
          <p:nvPr userDrawn="1"/>
        </p:nvSpPr>
        <p:spPr>
          <a:xfrm>
            <a:off x="0" y="6749469"/>
            <a:ext cx="212491" cy="1085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">
                <a:solidFill>
                  <a:srgbClr val="FFFFFF"/>
                </a:solidFill>
                <a:latin typeface="Calibri" panose="020F0502020204030204" pitchFamily="34" charset="0"/>
              </a:rPr>
              <a:t>C2 - Internal Natixis</a:t>
            </a:r>
            <a:endParaRPr lang="fr-FR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7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b="1" kern="1200" cap="all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50000" indent="-18000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3" panose="05040102010807070707" pitchFamily="18" charset="2"/>
        <a:buChar char="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83200" indent="-12960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19">
          <p15:clr>
            <a:srgbClr val="F26B43"/>
          </p15:clr>
        </p15:guide>
        <p15:guide id="2" pos="678">
          <p15:clr>
            <a:srgbClr val="F26B43"/>
          </p15:clr>
        </p15:guide>
        <p15:guide id="3" pos="5585">
          <p15:clr>
            <a:srgbClr val="F26B43"/>
          </p15:clr>
        </p15:guide>
        <p15:guide id="5" orient="horz" pos="41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svg"/><Relationship Id="rId5" Type="http://schemas.openxmlformats.org/officeDocument/2006/relationships/image" Target="../media/image2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chart" Target="../charts/chart6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svg"/><Relationship Id="rId5" Type="http://schemas.openxmlformats.org/officeDocument/2006/relationships/image" Target="../media/image25.png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hart" Target="../charts/chart8.xml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0.xml"/><Relationship Id="rId5" Type="http://schemas.openxmlformats.org/officeDocument/2006/relationships/image" Target="../media/image38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svg"/><Relationship Id="rId11" Type="http://schemas.openxmlformats.org/officeDocument/2006/relationships/image" Target="../media/image33.emf"/><Relationship Id="rId5" Type="http://schemas.openxmlformats.org/officeDocument/2006/relationships/image" Target="../media/image30.png"/><Relationship Id="rId10" Type="http://schemas.openxmlformats.org/officeDocument/2006/relationships/image" Target="../media/image44.svg"/><Relationship Id="rId4" Type="http://schemas.openxmlformats.org/officeDocument/2006/relationships/image" Target="../media/image26.sv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re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/>
              <a:t>Impact of low rates environment on Insurance</a:t>
            </a:r>
          </a:p>
        </p:txBody>
      </p:sp>
    </p:spTree>
    <p:extLst>
      <p:ext uri="{BB962C8B-B14F-4D97-AF65-F5344CB8AC3E}">
        <p14:creationId xmlns:p14="http://schemas.microsoft.com/office/powerpoint/2010/main" val="392407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Natixis Assurances: who are we?</a:t>
            </a:r>
            <a:br>
              <a:rPr lang="en-US" sz="2000" dirty="0"/>
            </a:br>
            <a:r>
              <a:rPr lang="en-US" sz="1600" b="0" dirty="0"/>
              <a:t>Natixis Assurances supports Groupe BPCE’s ambitions in the insurance sector</a:t>
            </a:r>
            <a:endParaRPr lang="en-US" sz="2000" b="0" dirty="0"/>
          </a:p>
        </p:txBody>
      </p:sp>
      <p:sp>
        <p:nvSpPr>
          <p:cNvPr id="14" name="Espace réservé du numéro de diapositive 16"/>
          <p:cNvSpPr>
            <a:spLocks noGrp="1"/>
          </p:cNvSpPr>
          <p:nvPr>
            <p:ph type="sldNum" sz="quarter" idx="4294967295"/>
          </p:nvPr>
        </p:nvSpPr>
        <p:spPr>
          <a:xfrm>
            <a:off x="1080000" y="6521787"/>
            <a:ext cx="190800" cy="123111"/>
          </a:xfrm>
          <a:prstGeom prst="rect">
            <a:avLst/>
          </a:prstGeom>
        </p:spPr>
        <p:txBody>
          <a:bodyPr/>
          <a:lstStyle/>
          <a:p>
            <a:fld id="{4F985FF9-ADA8-465B-B1B8-A5AF16A5E14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23838" y="414338"/>
            <a:ext cx="591950" cy="338554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3" name="Rectangle 154">
            <a:extLst>
              <a:ext uri="{FF2B5EF4-FFF2-40B4-BE49-F238E27FC236}">
                <a16:creationId xmlns:a16="http://schemas.microsoft.com/office/drawing/2014/main" id="{465ADF70-060F-4831-A115-D85662015CB2}"/>
              </a:ext>
            </a:extLst>
          </p:cNvPr>
          <p:cNvSpPr>
            <a:spLocks/>
          </p:cNvSpPr>
          <p:nvPr/>
        </p:nvSpPr>
        <p:spPr bwMode="auto">
          <a:xfrm>
            <a:off x="3797300" y="2226734"/>
            <a:ext cx="3613150" cy="1090084"/>
          </a:xfrm>
          <a:custGeom>
            <a:avLst/>
            <a:gdLst>
              <a:gd name="T0" fmla="*/ 0 w 914400"/>
              <a:gd name="T1" fmla="*/ 816873 h 914400"/>
              <a:gd name="T2" fmla="*/ 0 w 914400"/>
              <a:gd name="T3" fmla="*/ 0 h 914400"/>
              <a:gd name="T4" fmla="*/ 3613150 w 914400"/>
              <a:gd name="T5" fmla="*/ 0 h 914400"/>
              <a:gd name="T6" fmla="*/ 3613150 w 914400"/>
              <a:gd name="T7" fmla="*/ 816873 h 9144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440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</a:path>
            </a:pathLst>
          </a:custGeom>
          <a:noFill/>
          <a:ln w="63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 dirty="0"/>
          </a:p>
        </p:txBody>
      </p:sp>
      <p:cxnSp>
        <p:nvCxnSpPr>
          <p:cNvPr id="15" name="Connecteur droit avec flèche 80">
            <a:extLst>
              <a:ext uri="{FF2B5EF4-FFF2-40B4-BE49-F238E27FC236}">
                <a16:creationId xmlns:a16="http://schemas.microsoft.com/office/drawing/2014/main" id="{EDFE7F91-5876-40B9-AF52-6176824234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07063" y="2226734"/>
            <a:ext cx="0" cy="1090084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Signalisation droite 43">
            <a:extLst>
              <a:ext uri="{FF2B5EF4-FFF2-40B4-BE49-F238E27FC236}">
                <a16:creationId xmlns:a16="http://schemas.microsoft.com/office/drawing/2014/main" id="{73D4738C-4C63-463D-A703-A2B513910585}"/>
              </a:ext>
            </a:extLst>
          </p:cNvPr>
          <p:cNvSpPr/>
          <p:nvPr/>
        </p:nvSpPr>
        <p:spPr>
          <a:xfrm>
            <a:off x="2168525" y="1471084"/>
            <a:ext cx="477838" cy="4411133"/>
          </a:xfrm>
          <a:custGeom>
            <a:avLst/>
            <a:gdLst>
              <a:gd name="connsiteX0" fmla="*/ 0 w 5943600"/>
              <a:gd name="connsiteY0" fmla="*/ 0 h 3369701"/>
              <a:gd name="connsiteX1" fmla="*/ 5366134 w 5943600"/>
              <a:gd name="connsiteY1" fmla="*/ 0 h 3369701"/>
              <a:gd name="connsiteX2" fmla="*/ 5943600 w 5943600"/>
              <a:gd name="connsiteY2" fmla="*/ 1684851 h 3369701"/>
              <a:gd name="connsiteX3" fmla="*/ 5366134 w 5943600"/>
              <a:gd name="connsiteY3" fmla="*/ 3369701 h 3369701"/>
              <a:gd name="connsiteX4" fmla="*/ 0 w 5943600"/>
              <a:gd name="connsiteY4" fmla="*/ 3369701 h 3369701"/>
              <a:gd name="connsiteX5" fmla="*/ 0 w 5943600"/>
              <a:gd name="connsiteY5" fmla="*/ 0 h 3369701"/>
              <a:gd name="connsiteX0" fmla="*/ 0 w 5943600"/>
              <a:gd name="connsiteY0" fmla="*/ 0 h 3369701"/>
              <a:gd name="connsiteX1" fmla="*/ 5366134 w 5943600"/>
              <a:gd name="connsiteY1" fmla="*/ 0 h 3369701"/>
              <a:gd name="connsiteX2" fmla="*/ 5943600 w 5943600"/>
              <a:gd name="connsiteY2" fmla="*/ 1684851 h 3369701"/>
              <a:gd name="connsiteX3" fmla="*/ 5366134 w 5943600"/>
              <a:gd name="connsiteY3" fmla="*/ 3369701 h 3369701"/>
              <a:gd name="connsiteX4" fmla="*/ 0 w 5943600"/>
              <a:gd name="connsiteY4" fmla="*/ 3369701 h 3369701"/>
              <a:gd name="connsiteX5" fmla="*/ 91440 w 5943600"/>
              <a:gd name="connsiteY5" fmla="*/ 91440 h 3369701"/>
              <a:gd name="connsiteX0" fmla="*/ 0 w 5943600"/>
              <a:gd name="connsiteY0" fmla="*/ 0 h 3369701"/>
              <a:gd name="connsiteX1" fmla="*/ 5366134 w 5943600"/>
              <a:gd name="connsiteY1" fmla="*/ 0 h 3369701"/>
              <a:gd name="connsiteX2" fmla="*/ 5943600 w 5943600"/>
              <a:gd name="connsiteY2" fmla="*/ 1684851 h 3369701"/>
              <a:gd name="connsiteX3" fmla="*/ 5366134 w 5943600"/>
              <a:gd name="connsiteY3" fmla="*/ 3369701 h 3369701"/>
              <a:gd name="connsiteX4" fmla="*/ 0 w 5943600"/>
              <a:gd name="connsiteY4" fmla="*/ 3369701 h 3369701"/>
              <a:gd name="connsiteX0" fmla="*/ 5366134 w 5943600"/>
              <a:gd name="connsiteY0" fmla="*/ 0 h 3369701"/>
              <a:gd name="connsiteX1" fmla="*/ 5943600 w 5943600"/>
              <a:gd name="connsiteY1" fmla="*/ 1684851 h 3369701"/>
              <a:gd name="connsiteX2" fmla="*/ 5366134 w 5943600"/>
              <a:gd name="connsiteY2" fmla="*/ 3369701 h 3369701"/>
              <a:gd name="connsiteX3" fmla="*/ 0 w 5943600"/>
              <a:gd name="connsiteY3" fmla="*/ 3369701 h 3369701"/>
              <a:gd name="connsiteX0" fmla="*/ 0 w 577466"/>
              <a:gd name="connsiteY0" fmla="*/ 0 h 3369701"/>
              <a:gd name="connsiteX1" fmla="*/ 577466 w 577466"/>
              <a:gd name="connsiteY1" fmla="*/ 1684851 h 3369701"/>
              <a:gd name="connsiteX2" fmla="*/ 0 w 577466"/>
              <a:gd name="connsiteY2" fmla="*/ 3369701 h 336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466" h="3369701">
                <a:moveTo>
                  <a:pt x="0" y="0"/>
                </a:moveTo>
                <a:lnTo>
                  <a:pt x="577466" y="1684851"/>
                </a:lnTo>
                <a:lnTo>
                  <a:pt x="0" y="3369701"/>
                </a:lnTo>
              </a:path>
            </a:pathLst>
          </a:cu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A67EAF-7F33-49AC-B6F7-834A28C8759C}"/>
              </a:ext>
            </a:extLst>
          </p:cNvPr>
          <p:cNvSpPr/>
          <p:nvPr/>
        </p:nvSpPr>
        <p:spPr>
          <a:xfrm>
            <a:off x="3903664" y="1545167"/>
            <a:ext cx="1684337" cy="478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1200" b="1" dirty="0">
                <a:solidFill>
                  <a:srgbClr val="FFFFFF"/>
                </a:solidFill>
              </a:rPr>
              <a:t>Natixis Assurances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009FF6-5ADB-485B-A0F1-C6500EAE162A}"/>
              </a:ext>
            </a:extLst>
          </p:cNvPr>
          <p:cNvSpPr/>
          <p:nvPr/>
        </p:nvSpPr>
        <p:spPr>
          <a:xfrm>
            <a:off x="2646364" y="2429934"/>
            <a:ext cx="1962150" cy="4804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/>
            <a:r>
              <a:rPr lang="en-US" altLang="fr-FR" sz="900" b="1" dirty="0">
                <a:solidFill>
                  <a:schemeClr val="bg1"/>
                </a:solidFill>
              </a:rPr>
              <a:t>Life and Personal </a:t>
            </a:r>
          </a:p>
          <a:p>
            <a:pPr marL="0" lvl="1" indent="0" algn="ctr"/>
            <a:r>
              <a:rPr lang="en-US" altLang="fr-FR" sz="900" b="1" dirty="0">
                <a:solidFill>
                  <a:schemeClr val="bg1"/>
                </a:solidFill>
              </a:rPr>
              <a:t>Protection Insurance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7C1C20F-034A-4964-AA1B-9AD657B6E5BC}"/>
              </a:ext>
            </a:extLst>
          </p:cNvPr>
          <p:cNvSpPr/>
          <p:nvPr/>
        </p:nvSpPr>
        <p:spPr>
          <a:xfrm>
            <a:off x="2979739" y="3316817"/>
            <a:ext cx="1628775" cy="719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fr-FR" altLang="fr-FR" sz="1000" b="1" dirty="0">
                <a:solidFill>
                  <a:srgbClr val="FFFFFF"/>
                </a:solidFill>
              </a:rPr>
              <a:t>BPCE Vie</a:t>
            </a:r>
          </a:p>
          <a:p>
            <a:pPr eaLnBrk="1" hangingPunct="1">
              <a:lnSpc>
                <a:spcPct val="90000"/>
              </a:lnSpc>
              <a:buSzPct val="100000"/>
            </a:pPr>
            <a:r>
              <a:rPr lang="fr-FR" altLang="fr-FR" sz="1000" b="1" dirty="0">
                <a:solidFill>
                  <a:srgbClr val="FFFFFF"/>
                </a:solidFill>
              </a:rPr>
              <a:t>BPCE Prévoyance</a:t>
            </a:r>
          </a:p>
          <a:p>
            <a:pPr eaLnBrk="1" hangingPunct="1">
              <a:lnSpc>
                <a:spcPct val="90000"/>
              </a:lnSpc>
              <a:buSzPct val="100000"/>
            </a:pPr>
            <a:r>
              <a:rPr lang="fr-FR" altLang="fr-FR" sz="1000" b="1" dirty="0">
                <a:solidFill>
                  <a:srgbClr val="FFFFFF"/>
                </a:solidFill>
              </a:rPr>
              <a:t>Natixis Life </a:t>
            </a:r>
            <a:r>
              <a:rPr lang="fr-FR" altLang="fr-FR" sz="800" dirty="0">
                <a:solidFill>
                  <a:srgbClr val="FFFFFF"/>
                </a:solidFill>
              </a:rPr>
              <a:t>(Luxembourg)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5090BA-6452-4360-AC00-E65C9DC76A9A}"/>
              </a:ext>
            </a:extLst>
          </p:cNvPr>
          <p:cNvSpPr/>
          <p:nvPr/>
        </p:nvSpPr>
        <p:spPr>
          <a:xfrm>
            <a:off x="4903789" y="2429934"/>
            <a:ext cx="3305175" cy="4804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indent="-342900" algn="ctr"/>
            <a:r>
              <a:rPr lang="en-US" altLang="fr-FR" sz="900" b="1" dirty="0">
                <a:solidFill>
                  <a:srgbClr val="FFFFFF"/>
                </a:solidFill>
                <a:cs typeface="Arial" panose="020B0604020202020204" pitchFamily="34" charset="0"/>
              </a:rPr>
              <a:t>P&amp;C Insurance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020CFC-D7C7-4323-8722-017F736AEDF0}"/>
              </a:ext>
            </a:extLst>
          </p:cNvPr>
          <p:cNvSpPr/>
          <p:nvPr/>
        </p:nvSpPr>
        <p:spPr>
          <a:xfrm>
            <a:off x="4903789" y="3316817"/>
            <a:ext cx="1608137" cy="7196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fr-FR" altLang="fr-FR" sz="1000" b="1" dirty="0">
                <a:solidFill>
                  <a:srgbClr val="FFFFFF"/>
                </a:solidFill>
              </a:rPr>
              <a:t>BPCE Assurances</a:t>
            </a:r>
          </a:p>
          <a:p>
            <a:pPr eaLnBrk="1" hangingPunct="1">
              <a:lnSpc>
                <a:spcPct val="90000"/>
              </a:lnSpc>
              <a:buSzPct val="100000"/>
            </a:pPr>
            <a:r>
              <a:rPr lang="fr-FR" altLang="fr-FR" sz="800" dirty="0">
                <a:solidFill>
                  <a:srgbClr val="FFFFFF"/>
                </a:solidFill>
              </a:rPr>
              <a:t>(in-house management)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BB7B440-D78F-4A9F-8541-5CAF90DCF842}"/>
              </a:ext>
            </a:extLst>
          </p:cNvPr>
          <p:cNvSpPr/>
          <p:nvPr/>
        </p:nvSpPr>
        <p:spPr>
          <a:xfrm>
            <a:off x="6602413" y="3316817"/>
            <a:ext cx="1606550" cy="7196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fr-FR" altLang="fr-FR" sz="1000" b="1" dirty="0">
                <a:solidFill>
                  <a:srgbClr val="FFFFFF"/>
                </a:solidFill>
              </a:rPr>
              <a:t>BPCE IARD</a:t>
            </a:r>
            <a:endParaRPr lang="fr-FR" altLang="fr-FR" sz="800" b="1" baseline="30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SzPct val="100000"/>
            </a:pPr>
            <a:r>
              <a:rPr lang="en-US" sz="800" dirty="0">
                <a:solidFill>
                  <a:srgbClr val="FFFFFF"/>
                </a:solidFill>
              </a:rPr>
              <a:t>(operationally outsourced to MAAF)</a:t>
            </a:r>
            <a:endParaRPr lang="fr-FR" altLang="fr-FR" sz="800" dirty="0">
              <a:solidFill>
                <a:srgbClr val="FFFFFF"/>
              </a:solidFill>
            </a:endParaRPr>
          </a:p>
        </p:txBody>
      </p:sp>
      <p:cxnSp>
        <p:nvCxnSpPr>
          <p:cNvPr id="61" name="Connecteur droit avec flèche 80">
            <a:extLst>
              <a:ext uri="{FF2B5EF4-FFF2-40B4-BE49-F238E27FC236}">
                <a16:creationId xmlns:a16="http://schemas.microsoft.com/office/drawing/2014/main" id="{651C3D6B-CE24-403F-A8D3-EAF2355319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46625" y="2023533"/>
            <a:ext cx="0" cy="2032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2" name="Picture 11">
            <a:extLst>
              <a:ext uri="{FF2B5EF4-FFF2-40B4-BE49-F238E27FC236}">
                <a16:creationId xmlns:a16="http://schemas.microsoft.com/office/drawing/2014/main" id="{AAB51D56-8B52-4ED5-A3DA-D759048A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1" y="4127500"/>
            <a:ext cx="271463" cy="3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1">
            <a:extLst>
              <a:ext uri="{FF2B5EF4-FFF2-40B4-BE49-F238E27FC236}">
                <a16:creationId xmlns:a16="http://schemas.microsoft.com/office/drawing/2014/main" id="{12BC7E33-001E-4001-BF92-2471F6E9B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4" y="4129617"/>
            <a:ext cx="269875" cy="31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>
            <a:extLst>
              <a:ext uri="{FF2B5EF4-FFF2-40B4-BE49-F238E27FC236}">
                <a16:creationId xmlns:a16="http://schemas.microsoft.com/office/drawing/2014/main" id="{0CAD18E6-3853-46C2-A42B-047DFD6E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4" y="4112684"/>
            <a:ext cx="287337" cy="3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166">
            <a:extLst>
              <a:ext uri="{FF2B5EF4-FFF2-40B4-BE49-F238E27FC236}">
                <a16:creationId xmlns:a16="http://schemas.microsoft.com/office/drawing/2014/main" id="{35529F31-AEBD-49B6-8A75-2A3DF330F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13" y="3007784"/>
            <a:ext cx="5080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</a:pPr>
            <a:r>
              <a:rPr lang="fr-FR" altLang="fr-FR" sz="1000" b="1">
                <a:solidFill>
                  <a:srgbClr val="707372"/>
                </a:solidFill>
              </a:rPr>
              <a:t>100%</a:t>
            </a:r>
          </a:p>
        </p:txBody>
      </p:sp>
      <p:sp>
        <p:nvSpPr>
          <p:cNvPr id="67" name="Rectangle 167">
            <a:extLst>
              <a:ext uri="{FF2B5EF4-FFF2-40B4-BE49-F238E27FC236}">
                <a16:creationId xmlns:a16="http://schemas.microsoft.com/office/drawing/2014/main" id="{9E1E6293-0CAF-4ACE-80EC-8A4B5AB6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3007784"/>
            <a:ext cx="5080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</a:pPr>
            <a:r>
              <a:rPr lang="fr-FR" altLang="fr-FR" sz="1000" b="1">
                <a:solidFill>
                  <a:srgbClr val="707372"/>
                </a:solidFill>
              </a:rPr>
              <a:t>100%</a:t>
            </a:r>
          </a:p>
        </p:txBody>
      </p:sp>
      <p:sp>
        <p:nvSpPr>
          <p:cNvPr id="68" name="Rectangle 168">
            <a:extLst>
              <a:ext uri="{FF2B5EF4-FFF2-40B4-BE49-F238E27FC236}">
                <a16:creationId xmlns:a16="http://schemas.microsoft.com/office/drawing/2014/main" id="{AFDFF97B-8795-45B7-A775-925BB8178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3007784"/>
            <a:ext cx="5080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</a:pPr>
            <a:r>
              <a:rPr lang="fr-FR" altLang="fr-FR" sz="1000" b="1">
                <a:solidFill>
                  <a:srgbClr val="707372"/>
                </a:solidFill>
              </a:rPr>
              <a:t>50%</a:t>
            </a:r>
          </a:p>
        </p:txBody>
      </p:sp>
      <p:pic>
        <p:nvPicPr>
          <p:cNvPr id="70" name="Picture 12">
            <a:extLst>
              <a:ext uri="{FF2B5EF4-FFF2-40B4-BE49-F238E27FC236}">
                <a16:creationId xmlns:a16="http://schemas.microsoft.com/office/drawing/2014/main" id="{8D501DFF-E83D-475A-90AC-F82D4E87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4112684"/>
            <a:ext cx="287337" cy="3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8FB4A39-8E5B-418A-97B8-155857C2CE1A}"/>
              </a:ext>
            </a:extLst>
          </p:cNvPr>
          <p:cNvSpPr/>
          <p:nvPr/>
        </p:nvSpPr>
        <p:spPr>
          <a:xfrm>
            <a:off x="109148" y="1596772"/>
            <a:ext cx="2117123" cy="3693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its subsidiaries, Natixis Assurances designs, underwrites and manages the policies distributed by </a:t>
            </a:r>
            <a:r>
              <a:rPr lang="en-US" altLang="en-US" sz="1000" b="1" dirty="0">
                <a:solidFill>
                  <a:srgbClr val="4D6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BP and CE networks</a:t>
            </a:r>
            <a:r>
              <a:rPr lang="fr-FR" altLang="fr-FR" sz="1000" b="1" baseline="30000" dirty="0">
                <a:solidFill>
                  <a:srgbClr val="4D6995"/>
                </a:solidFill>
              </a:rPr>
              <a:t>1</a:t>
            </a:r>
            <a:r>
              <a:rPr lang="en-US" altLang="en-US" sz="1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b="1" dirty="0">
                <a:solidFill>
                  <a:srgbClr val="4D6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their private and professional customers</a:t>
            </a:r>
          </a:p>
          <a:p>
            <a:endParaRPr lang="en-US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Natixis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b="1" dirty="0">
                <a:solidFill>
                  <a:srgbClr val="4D6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Assurances is the single insurance platform for Groupe BPCE</a:t>
            </a:r>
          </a:p>
          <a:p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Natixis Assurances is structured into </a:t>
            </a:r>
            <a:r>
              <a:rPr lang="en-US" altLang="en-US" sz="1000" b="1" dirty="0">
                <a:solidFill>
                  <a:srgbClr val="4D6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major business</a:t>
            </a:r>
            <a:r>
              <a:rPr lang="en-US" altLang="en-US" sz="1000" dirty="0">
                <a:solidFill>
                  <a:srgbClr val="4D6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b="1" dirty="0">
                <a:solidFill>
                  <a:srgbClr val="4D6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en-US" sz="1000" b="1" dirty="0">
                <a:solidFill>
                  <a:srgbClr val="4D6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and Personal Protection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incorporated in 2016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4D6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&amp; Casualty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operated through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4D6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different business models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1628E27-480B-42BE-A5B3-24CBF89178C3}"/>
              </a:ext>
            </a:extLst>
          </p:cNvPr>
          <p:cNvSpPr txBox="1"/>
          <p:nvPr/>
        </p:nvSpPr>
        <p:spPr>
          <a:xfrm>
            <a:off x="685345" y="6006430"/>
            <a:ext cx="66505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/>
              <a:t>(1) </a:t>
            </a:r>
            <a:r>
              <a:rPr lang="en-US" sz="700" i="1" dirty="0" err="1"/>
              <a:t>Banques</a:t>
            </a:r>
            <a:r>
              <a:rPr lang="en-US" sz="700" i="1" dirty="0"/>
              <a:t> </a:t>
            </a:r>
            <a:r>
              <a:rPr lang="en-US" sz="700" i="1" dirty="0" err="1"/>
              <a:t>Populaires</a:t>
            </a:r>
            <a:r>
              <a:rPr lang="en-US" sz="700" i="1" dirty="0"/>
              <a:t> and </a:t>
            </a:r>
            <a:r>
              <a:rPr lang="en-US" sz="700" i="1" dirty="0" err="1"/>
              <a:t>Caisses</a:t>
            </a:r>
            <a:r>
              <a:rPr lang="en-US" sz="700" i="1" dirty="0"/>
              <a:t> </a:t>
            </a:r>
            <a:r>
              <a:rPr lang="en-US" sz="700" i="1" dirty="0" err="1"/>
              <a:t>d’Epargne</a:t>
            </a:r>
            <a:endParaRPr lang="en-US" sz="700" i="1" dirty="0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217E6D0D-F48E-4B83-858A-07D8306FAC1E}"/>
              </a:ext>
            </a:extLst>
          </p:cNvPr>
          <p:cNvSpPr/>
          <p:nvPr/>
        </p:nvSpPr>
        <p:spPr>
          <a:xfrm>
            <a:off x="7257556" y="5038629"/>
            <a:ext cx="409946" cy="40182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buClr>
                <a:srgbClr val="FFFFFF"/>
              </a:buClr>
              <a:buFont typeface="Wingdings 3" panose="05040102010807070707" pitchFamily="18" charset="2"/>
              <a:buChar char="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BF7AA666-5684-4F1A-8CF0-5C14F1D75537}"/>
              </a:ext>
            </a:extLst>
          </p:cNvPr>
          <p:cNvSpPr/>
          <p:nvPr/>
        </p:nvSpPr>
        <p:spPr>
          <a:xfrm>
            <a:off x="6760641" y="5038629"/>
            <a:ext cx="409946" cy="40182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buClr>
                <a:srgbClr val="FFFFFF"/>
              </a:buClr>
              <a:buFont typeface="Wingdings 3" panose="05040102010807070707" pitchFamily="18" charset="2"/>
              <a:buChar char="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8389B6D7-AB46-4CA5-B083-DDA7B5880C43}"/>
              </a:ext>
            </a:extLst>
          </p:cNvPr>
          <p:cNvSpPr/>
          <p:nvPr/>
        </p:nvSpPr>
        <p:spPr>
          <a:xfrm>
            <a:off x="5981212" y="5038629"/>
            <a:ext cx="409946" cy="40182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buClr>
                <a:srgbClr val="FFFFFF"/>
              </a:buClr>
              <a:buFont typeface="Wingdings 3" panose="05040102010807070707" pitchFamily="18" charset="2"/>
              <a:buChar char="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21461388-2A62-46E1-AFF3-A4AC70596B02}"/>
              </a:ext>
            </a:extLst>
          </p:cNvPr>
          <p:cNvSpPr/>
          <p:nvPr/>
        </p:nvSpPr>
        <p:spPr>
          <a:xfrm>
            <a:off x="5494601" y="5038629"/>
            <a:ext cx="409946" cy="40182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buClr>
                <a:srgbClr val="FFFFFF"/>
              </a:buClr>
              <a:buFont typeface="Wingdings 3" panose="05040102010807070707" pitchFamily="18" charset="2"/>
              <a:buChar char="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E2419583-CD40-4407-AA68-8DA389F56228}"/>
              </a:ext>
            </a:extLst>
          </p:cNvPr>
          <p:cNvSpPr/>
          <p:nvPr/>
        </p:nvSpPr>
        <p:spPr>
          <a:xfrm>
            <a:off x="5006663" y="5038629"/>
            <a:ext cx="409946" cy="40182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buClr>
                <a:srgbClr val="FFFFFF"/>
              </a:buClr>
              <a:buFont typeface="Wingdings 3" panose="05040102010807070707" pitchFamily="18" charset="2"/>
              <a:buChar char="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AF839D9C-9880-4301-84B2-B8BEB4B5B2E1}"/>
              </a:ext>
            </a:extLst>
          </p:cNvPr>
          <p:cNvGrpSpPr>
            <a:grpSpLocks noChangeAspect="1"/>
          </p:cNvGrpSpPr>
          <p:nvPr/>
        </p:nvGrpSpPr>
        <p:grpSpPr>
          <a:xfrm>
            <a:off x="5055325" y="5109813"/>
            <a:ext cx="319538" cy="254065"/>
            <a:chOff x="3330797" y="4490373"/>
            <a:chExt cx="3111498" cy="2473953"/>
          </a:xfrm>
        </p:grpSpPr>
        <p:sp>
          <p:nvSpPr>
            <p:cNvPr id="79" name="Rectangle à coins arrondis 127">
              <a:extLst>
                <a:ext uri="{FF2B5EF4-FFF2-40B4-BE49-F238E27FC236}">
                  <a16:creationId xmlns:a16="http://schemas.microsoft.com/office/drawing/2014/main" id="{AB4AFD3F-EB79-4C8D-852F-6825BC7F51E2}"/>
                </a:ext>
              </a:extLst>
            </p:cNvPr>
            <p:cNvSpPr/>
            <p:nvPr/>
          </p:nvSpPr>
          <p:spPr>
            <a:xfrm>
              <a:off x="3795824" y="4646428"/>
              <a:ext cx="2158242" cy="1152674"/>
            </a:xfrm>
            <a:custGeom>
              <a:avLst/>
              <a:gdLst>
                <a:gd name="connsiteX0" fmla="*/ 0 w 2158242"/>
                <a:gd name="connsiteY0" fmla="*/ 220470 h 1322794"/>
                <a:gd name="connsiteX1" fmla="*/ 220470 w 2158242"/>
                <a:gd name="connsiteY1" fmla="*/ 0 h 1322794"/>
                <a:gd name="connsiteX2" fmla="*/ 1937772 w 2158242"/>
                <a:gd name="connsiteY2" fmla="*/ 0 h 1322794"/>
                <a:gd name="connsiteX3" fmla="*/ 2158242 w 2158242"/>
                <a:gd name="connsiteY3" fmla="*/ 220470 h 1322794"/>
                <a:gd name="connsiteX4" fmla="*/ 2158242 w 2158242"/>
                <a:gd name="connsiteY4" fmla="*/ 1102324 h 1322794"/>
                <a:gd name="connsiteX5" fmla="*/ 1937772 w 2158242"/>
                <a:gd name="connsiteY5" fmla="*/ 1322794 h 1322794"/>
                <a:gd name="connsiteX6" fmla="*/ 220470 w 2158242"/>
                <a:gd name="connsiteY6" fmla="*/ 1322794 h 1322794"/>
                <a:gd name="connsiteX7" fmla="*/ 0 w 2158242"/>
                <a:gd name="connsiteY7" fmla="*/ 1102324 h 1322794"/>
                <a:gd name="connsiteX8" fmla="*/ 0 w 2158242"/>
                <a:gd name="connsiteY8" fmla="*/ 220470 h 1322794"/>
                <a:gd name="connsiteX0" fmla="*/ 0 w 2158242"/>
                <a:gd name="connsiteY0" fmla="*/ 220470 h 1322794"/>
                <a:gd name="connsiteX1" fmla="*/ 560712 w 2158242"/>
                <a:gd name="connsiteY1" fmla="*/ 467832 h 1322794"/>
                <a:gd name="connsiteX2" fmla="*/ 1937772 w 2158242"/>
                <a:gd name="connsiteY2" fmla="*/ 0 h 1322794"/>
                <a:gd name="connsiteX3" fmla="*/ 2158242 w 2158242"/>
                <a:gd name="connsiteY3" fmla="*/ 220470 h 1322794"/>
                <a:gd name="connsiteX4" fmla="*/ 2158242 w 2158242"/>
                <a:gd name="connsiteY4" fmla="*/ 1102324 h 1322794"/>
                <a:gd name="connsiteX5" fmla="*/ 1937772 w 2158242"/>
                <a:gd name="connsiteY5" fmla="*/ 1322794 h 1322794"/>
                <a:gd name="connsiteX6" fmla="*/ 220470 w 2158242"/>
                <a:gd name="connsiteY6" fmla="*/ 1322794 h 1322794"/>
                <a:gd name="connsiteX7" fmla="*/ 0 w 2158242"/>
                <a:gd name="connsiteY7" fmla="*/ 1102324 h 1322794"/>
                <a:gd name="connsiteX8" fmla="*/ 0 w 2158242"/>
                <a:gd name="connsiteY8" fmla="*/ 220470 h 1322794"/>
                <a:gd name="connsiteX0" fmla="*/ 0 w 2158242"/>
                <a:gd name="connsiteY0" fmla="*/ 220470 h 1322794"/>
                <a:gd name="connsiteX1" fmla="*/ 581977 w 2158242"/>
                <a:gd name="connsiteY1" fmla="*/ 170120 h 1322794"/>
                <a:gd name="connsiteX2" fmla="*/ 1937772 w 2158242"/>
                <a:gd name="connsiteY2" fmla="*/ 0 h 1322794"/>
                <a:gd name="connsiteX3" fmla="*/ 2158242 w 2158242"/>
                <a:gd name="connsiteY3" fmla="*/ 220470 h 1322794"/>
                <a:gd name="connsiteX4" fmla="*/ 2158242 w 2158242"/>
                <a:gd name="connsiteY4" fmla="*/ 1102324 h 1322794"/>
                <a:gd name="connsiteX5" fmla="*/ 1937772 w 2158242"/>
                <a:gd name="connsiteY5" fmla="*/ 1322794 h 1322794"/>
                <a:gd name="connsiteX6" fmla="*/ 220470 w 2158242"/>
                <a:gd name="connsiteY6" fmla="*/ 1322794 h 1322794"/>
                <a:gd name="connsiteX7" fmla="*/ 0 w 2158242"/>
                <a:gd name="connsiteY7" fmla="*/ 1102324 h 1322794"/>
                <a:gd name="connsiteX8" fmla="*/ 0 w 2158242"/>
                <a:gd name="connsiteY8" fmla="*/ 220470 h 1322794"/>
                <a:gd name="connsiteX0" fmla="*/ 244548 w 2158242"/>
                <a:gd name="connsiteY0" fmla="*/ 411856 h 1322794"/>
                <a:gd name="connsiteX1" fmla="*/ 581977 w 2158242"/>
                <a:gd name="connsiteY1" fmla="*/ 170120 h 1322794"/>
                <a:gd name="connsiteX2" fmla="*/ 1937772 w 2158242"/>
                <a:gd name="connsiteY2" fmla="*/ 0 h 1322794"/>
                <a:gd name="connsiteX3" fmla="*/ 2158242 w 2158242"/>
                <a:gd name="connsiteY3" fmla="*/ 220470 h 1322794"/>
                <a:gd name="connsiteX4" fmla="*/ 2158242 w 2158242"/>
                <a:gd name="connsiteY4" fmla="*/ 1102324 h 1322794"/>
                <a:gd name="connsiteX5" fmla="*/ 1937772 w 2158242"/>
                <a:gd name="connsiteY5" fmla="*/ 1322794 h 1322794"/>
                <a:gd name="connsiteX6" fmla="*/ 220470 w 2158242"/>
                <a:gd name="connsiteY6" fmla="*/ 1322794 h 1322794"/>
                <a:gd name="connsiteX7" fmla="*/ 0 w 2158242"/>
                <a:gd name="connsiteY7" fmla="*/ 1102324 h 1322794"/>
                <a:gd name="connsiteX8" fmla="*/ 244548 w 2158242"/>
                <a:gd name="connsiteY8" fmla="*/ 411856 h 1322794"/>
                <a:gd name="connsiteX0" fmla="*/ 244548 w 2158242"/>
                <a:gd name="connsiteY0" fmla="*/ 262545 h 1173483"/>
                <a:gd name="connsiteX1" fmla="*/ 581977 w 2158242"/>
                <a:gd name="connsiteY1" fmla="*/ 20809 h 1173483"/>
                <a:gd name="connsiteX2" fmla="*/ 1161595 w 2158242"/>
                <a:gd name="connsiteY2" fmla="*/ 20810 h 1173483"/>
                <a:gd name="connsiteX3" fmla="*/ 2158242 w 2158242"/>
                <a:gd name="connsiteY3" fmla="*/ 71159 h 1173483"/>
                <a:gd name="connsiteX4" fmla="*/ 2158242 w 2158242"/>
                <a:gd name="connsiteY4" fmla="*/ 953013 h 1173483"/>
                <a:gd name="connsiteX5" fmla="*/ 1937772 w 2158242"/>
                <a:gd name="connsiteY5" fmla="*/ 1173483 h 1173483"/>
                <a:gd name="connsiteX6" fmla="*/ 220470 w 2158242"/>
                <a:gd name="connsiteY6" fmla="*/ 1173483 h 1173483"/>
                <a:gd name="connsiteX7" fmla="*/ 0 w 2158242"/>
                <a:gd name="connsiteY7" fmla="*/ 953013 h 1173483"/>
                <a:gd name="connsiteX8" fmla="*/ 244548 w 2158242"/>
                <a:gd name="connsiteY8" fmla="*/ 262545 h 1173483"/>
                <a:gd name="connsiteX0" fmla="*/ 244548 w 2158242"/>
                <a:gd name="connsiteY0" fmla="*/ 241736 h 1152674"/>
                <a:gd name="connsiteX1" fmla="*/ 581977 w 2158242"/>
                <a:gd name="connsiteY1" fmla="*/ 0 h 1152674"/>
                <a:gd name="connsiteX2" fmla="*/ 1161595 w 2158242"/>
                <a:gd name="connsiteY2" fmla="*/ 1 h 1152674"/>
                <a:gd name="connsiteX3" fmla="*/ 1913693 w 2158242"/>
                <a:gd name="connsiteY3" fmla="*/ 188573 h 1152674"/>
                <a:gd name="connsiteX4" fmla="*/ 2158242 w 2158242"/>
                <a:gd name="connsiteY4" fmla="*/ 932204 h 1152674"/>
                <a:gd name="connsiteX5" fmla="*/ 1937772 w 2158242"/>
                <a:gd name="connsiteY5" fmla="*/ 1152674 h 1152674"/>
                <a:gd name="connsiteX6" fmla="*/ 220470 w 2158242"/>
                <a:gd name="connsiteY6" fmla="*/ 1152674 h 1152674"/>
                <a:gd name="connsiteX7" fmla="*/ 0 w 2158242"/>
                <a:gd name="connsiteY7" fmla="*/ 932204 h 1152674"/>
                <a:gd name="connsiteX8" fmla="*/ 244548 w 2158242"/>
                <a:gd name="connsiteY8" fmla="*/ 241736 h 115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242" h="1152674">
                  <a:moveTo>
                    <a:pt x="244548" y="241736"/>
                  </a:moveTo>
                  <a:cubicBezTo>
                    <a:pt x="244548" y="119974"/>
                    <a:pt x="460215" y="0"/>
                    <a:pt x="581977" y="0"/>
                  </a:cubicBezTo>
                  <a:lnTo>
                    <a:pt x="1161595" y="1"/>
                  </a:lnTo>
                  <a:cubicBezTo>
                    <a:pt x="1283357" y="1"/>
                    <a:pt x="1913693" y="66811"/>
                    <a:pt x="1913693" y="188573"/>
                  </a:cubicBezTo>
                  <a:lnTo>
                    <a:pt x="2158242" y="932204"/>
                  </a:lnTo>
                  <a:cubicBezTo>
                    <a:pt x="2158242" y="1053966"/>
                    <a:pt x="2059534" y="1152674"/>
                    <a:pt x="1937772" y="1152674"/>
                  </a:cubicBezTo>
                  <a:lnTo>
                    <a:pt x="220470" y="1152674"/>
                  </a:lnTo>
                  <a:cubicBezTo>
                    <a:pt x="98708" y="1152674"/>
                    <a:pt x="0" y="1053966"/>
                    <a:pt x="0" y="932204"/>
                  </a:cubicBezTo>
                  <a:lnTo>
                    <a:pt x="244548" y="241736"/>
                  </a:lnTo>
                  <a:close/>
                </a:path>
              </a:pathLst>
            </a:custGeom>
            <a:solidFill>
              <a:srgbClr val="DCC9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295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80" name="Freeform 94">
              <a:extLst>
                <a:ext uri="{FF2B5EF4-FFF2-40B4-BE49-F238E27FC236}">
                  <a16:creationId xmlns:a16="http://schemas.microsoft.com/office/drawing/2014/main" id="{D8E65220-9A2E-4277-BC85-C178180BC6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0797" y="4490373"/>
              <a:ext cx="3111498" cy="2473953"/>
            </a:xfrm>
            <a:custGeom>
              <a:avLst/>
              <a:gdLst>
                <a:gd name="T0" fmla="*/ 375 w 377"/>
                <a:gd name="T1" fmla="*/ 137 h 299"/>
                <a:gd name="T2" fmla="*/ 370 w 377"/>
                <a:gd name="T3" fmla="*/ 125 h 299"/>
                <a:gd name="T4" fmla="*/ 354 w 377"/>
                <a:gd name="T5" fmla="*/ 112 h 299"/>
                <a:gd name="T6" fmla="*/ 338 w 377"/>
                <a:gd name="T7" fmla="*/ 112 h 299"/>
                <a:gd name="T8" fmla="*/ 308 w 377"/>
                <a:gd name="T9" fmla="*/ 31 h 299"/>
                <a:gd name="T10" fmla="*/ 270 w 377"/>
                <a:gd name="T11" fmla="*/ 8 h 299"/>
                <a:gd name="T12" fmla="*/ 189 w 377"/>
                <a:gd name="T13" fmla="*/ 0 h 299"/>
                <a:gd name="T14" fmla="*/ 107 w 377"/>
                <a:gd name="T15" fmla="*/ 8 h 299"/>
                <a:gd name="T16" fmla="*/ 68 w 377"/>
                <a:gd name="T17" fmla="*/ 32 h 299"/>
                <a:gd name="T18" fmla="*/ 39 w 377"/>
                <a:gd name="T19" fmla="*/ 112 h 299"/>
                <a:gd name="T20" fmla="*/ 24 w 377"/>
                <a:gd name="T21" fmla="*/ 112 h 299"/>
                <a:gd name="T22" fmla="*/ 7 w 377"/>
                <a:gd name="T23" fmla="*/ 125 h 299"/>
                <a:gd name="T24" fmla="*/ 3 w 377"/>
                <a:gd name="T25" fmla="*/ 137 h 299"/>
                <a:gd name="T26" fmla="*/ 11 w 377"/>
                <a:gd name="T27" fmla="*/ 150 h 299"/>
                <a:gd name="T28" fmla="*/ 26 w 377"/>
                <a:gd name="T29" fmla="*/ 150 h 299"/>
                <a:gd name="T30" fmla="*/ 23 w 377"/>
                <a:gd name="T31" fmla="*/ 159 h 299"/>
                <a:gd name="T32" fmla="*/ 21 w 377"/>
                <a:gd name="T33" fmla="*/ 173 h 299"/>
                <a:gd name="T34" fmla="*/ 21 w 377"/>
                <a:gd name="T35" fmla="*/ 243 h 299"/>
                <a:gd name="T36" fmla="*/ 21 w 377"/>
                <a:gd name="T37" fmla="*/ 248 h 299"/>
                <a:gd name="T38" fmla="*/ 21 w 377"/>
                <a:gd name="T39" fmla="*/ 286 h 299"/>
                <a:gd name="T40" fmla="*/ 34 w 377"/>
                <a:gd name="T41" fmla="*/ 299 h 299"/>
                <a:gd name="T42" fmla="*/ 82 w 377"/>
                <a:gd name="T43" fmla="*/ 299 h 299"/>
                <a:gd name="T44" fmla="*/ 95 w 377"/>
                <a:gd name="T45" fmla="*/ 286 h 299"/>
                <a:gd name="T46" fmla="*/ 95 w 377"/>
                <a:gd name="T47" fmla="*/ 262 h 299"/>
                <a:gd name="T48" fmla="*/ 282 w 377"/>
                <a:gd name="T49" fmla="*/ 262 h 299"/>
                <a:gd name="T50" fmla="*/ 282 w 377"/>
                <a:gd name="T51" fmla="*/ 286 h 299"/>
                <a:gd name="T52" fmla="*/ 295 w 377"/>
                <a:gd name="T53" fmla="*/ 299 h 299"/>
                <a:gd name="T54" fmla="*/ 343 w 377"/>
                <a:gd name="T55" fmla="*/ 299 h 299"/>
                <a:gd name="T56" fmla="*/ 357 w 377"/>
                <a:gd name="T57" fmla="*/ 286 h 299"/>
                <a:gd name="T58" fmla="*/ 357 w 377"/>
                <a:gd name="T59" fmla="*/ 248 h 299"/>
                <a:gd name="T60" fmla="*/ 357 w 377"/>
                <a:gd name="T61" fmla="*/ 243 h 299"/>
                <a:gd name="T62" fmla="*/ 357 w 377"/>
                <a:gd name="T63" fmla="*/ 173 h 299"/>
                <a:gd name="T64" fmla="*/ 355 w 377"/>
                <a:gd name="T65" fmla="*/ 159 h 299"/>
                <a:gd name="T66" fmla="*/ 351 w 377"/>
                <a:gd name="T67" fmla="*/ 150 h 299"/>
                <a:gd name="T68" fmla="*/ 366 w 377"/>
                <a:gd name="T69" fmla="*/ 150 h 299"/>
                <a:gd name="T70" fmla="*/ 375 w 377"/>
                <a:gd name="T71" fmla="*/ 137 h 299"/>
                <a:gd name="T72" fmla="*/ 95 w 377"/>
                <a:gd name="T73" fmla="*/ 207 h 299"/>
                <a:gd name="T74" fmla="*/ 75 w 377"/>
                <a:gd name="T75" fmla="*/ 207 h 299"/>
                <a:gd name="T76" fmla="*/ 39 w 377"/>
                <a:gd name="T77" fmla="*/ 193 h 299"/>
                <a:gd name="T78" fmla="*/ 39 w 377"/>
                <a:gd name="T79" fmla="*/ 179 h 299"/>
                <a:gd name="T80" fmla="*/ 55 w 377"/>
                <a:gd name="T81" fmla="*/ 165 h 299"/>
                <a:gd name="T82" fmla="*/ 90 w 377"/>
                <a:gd name="T83" fmla="*/ 177 h 299"/>
                <a:gd name="T84" fmla="*/ 115 w 377"/>
                <a:gd name="T85" fmla="*/ 195 h 299"/>
                <a:gd name="T86" fmla="*/ 95 w 377"/>
                <a:gd name="T87" fmla="*/ 207 h 299"/>
                <a:gd name="T88" fmla="*/ 67 w 377"/>
                <a:gd name="T89" fmla="*/ 117 h 299"/>
                <a:gd name="T90" fmla="*/ 90 w 377"/>
                <a:gd name="T91" fmla="*/ 47 h 299"/>
                <a:gd name="T92" fmla="*/ 189 w 377"/>
                <a:gd name="T93" fmla="*/ 28 h 299"/>
                <a:gd name="T94" fmla="*/ 286 w 377"/>
                <a:gd name="T95" fmla="*/ 45 h 299"/>
                <a:gd name="T96" fmla="*/ 310 w 377"/>
                <a:gd name="T97" fmla="*/ 117 h 299"/>
                <a:gd name="T98" fmla="*/ 189 w 377"/>
                <a:gd name="T99" fmla="*/ 131 h 299"/>
                <a:gd name="T100" fmla="*/ 67 w 377"/>
                <a:gd name="T101" fmla="*/ 117 h 299"/>
                <a:gd name="T102" fmla="*/ 263 w 377"/>
                <a:gd name="T103" fmla="*/ 195 h 299"/>
                <a:gd name="T104" fmla="*/ 287 w 377"/>
                <a:gd name="T105" fmla="*/ 177 h 299"/>
                <a:gd name="T106" fmla="*/ 322 w 377"/>
                <a:gd name="T107" fmla="*/ 165 h 299"/>
                <a:gd name="T108" fmla="*/ 338 w 377"/>
                <a:gd name="T109" fmla="*/ 179 h 299"/>
                <a:gd name="T110" fmla="*/ 338 w 377"/>
                <a:gd name="T111" fmla="*/ 193 h 299"/>
                <a:gd name="T112" fmla="*/ 338 w 377"/>
                <a:gd name="T113" fmla="*/ 193 h 299"/>
                <a:gd name="T114" fmla="*/ 302 w 377"/>
                <a:gd name="T115" fmla="*/ 207 h 299"/>
                <a:gd name="T116" fmla="*/ 282 w 377"/>
                <a:gd name="T117" fmla="*/ 207 h 299"/>
                <a:gd name="T118" fmla="*/ 263 w 377"/>
                <a:gd name="T119" fmla="*/ 19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7" h="299">
                  <a:moveTo>
                    <a:pt x="375" y="137"/>
                  </a:moveTo>
                  <a:cubicBezTo>
                    <a:pt x="370" y="125"/>
                    <a:pt x="370" y="125"/>
                    <a:pt x="370" y="125"/>
                  </a:cubicBezTo>
                  <a:cubicBezTo>
                    <a:pt x="368" y="118"/>
                    <a:pt x="361" y="112"/>
                    <a:pt x="354" y="11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327" y="80"/>
                    <a:pt x="312" y="41"/>
                    <a:pt x="308" y="31"/>
                  </a:cubicBezTo>
                  <a:cubicBezTo>
                    <a:pt x="302" y="17"/>
                    <a:pt x="281" y="11"/>
                    <a:pt x="270" y="8"/>
                  </a:cubicBezTo>
                  <a:cubicBezTo>
                    <a:pt x="270" y="8"/>
                    <a:pt x="251" y="0"/>
                    <a:pt x="189" y="0"/>
                  </a:cubicBezTo>
                  <a:cubicBezTo>
                    <a:pt x="126" y="0"/>
                    <a:pt x="107" y="8"/>
                    <a:pt x="107" y="8"/>
                  </a:cubicBezTo>
                  <a:cubicBezTo>
                    <a:pt x="94" y="12"/>
                    <a:pt x="76" y="18"/>
                    <a:pt x="68" y="32"/>
                  </a:cubicBezTo>
                  <a:cubicBezTo>
                    <a:pt x="65" y="39"/>
                    <a:pt x="51" y="79"/>
                    <a:pt x="39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17" y="112"/>
                    <a:pt x="9" y="118"/>
                    <a:pt x="7" y="125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0" y="144"/>
                    <a:pt x="4" y="150"/>
                    <a:pt x="11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4" y="155"/>
                    <a:pt x="23" y="159"/>
                    <a:pt x="23" y="159"/>
                  </a:cubicBezTo>
                  <a:cubicBezTo>
                    <a:pt x="22" y="161"/>
                    <a:pt x="21" y="170"/>
                    <a:pt x="21" y="17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8"/>
                    <a:pt x="21" y="248"/>
                    <a:pt x="21" y="248"/>
                  </a:cubicBezTo>
                  <a:cubicBezTo>
                    <a:pt x="21" y="286"/>
                    <a:pt x="21" y="286"/>
                    <a:pt x="21" y="286"/>
                  </a:cubicBezTo>
                  <a:cubicBezTo>
                    <a:pt x="21" y="293"/>
                    <a:pt x="27" y="299"/>
                    <a:pt x="34" y="299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9" y="299"/>
                    <a:pt x="95" y="293"/>
                    <a:pt x="95" y="286"/>
                  </a:cubicBezTo>
                  <a:cubicBezTo>
                    <a:pt x="95" y="262"/>
                    <a:pt x="95" y="262"/>
                    <a:pt x="95" y="262"/>
                  </a:cubicBezTo>
                  <a:cubicBezTo>
                    <a:pt x="282" y="262"/>
                    <a:pt x="282" y="262"/>
                    <a:pt x="282" y="262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82" y="293"/>
                    <a:pt x="288" y="299"/>
                    <a:pt x="295" y="299"/>
                  </a:cubicBezTo>
                  <a:cubicBezTo>
                    <a:pt x="343" y="299"/>
                    <a:pt x="343" y="299"/>
                    <a:pt x="343" y="299"/>
                  </a:cubicBezTo>
                  <a:cubicBezTo>
                    <a:pt x="351" y="299"/>
                    <a:pt x="357" y="293"/>
                    <a:pt x="357" y="286"/>
                  </a:cubicBezTo>
                  <a:cubicBezTo>
                    <a:pt x="357" y="248"/>
                    <a:pt x="357" y="248"/>
                    <a:pt x="357" y="248"/>
                  </a:cubicBezTo>
                  <a:cubicBezTo>
                    <a:pt x="357" y="243"/>
                    <a:pt x="357" y="243"/>
                    <a:pt x="357" y="243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7" y="170"/>
                    <a:pt x="356" y="161"/>
                    <a:pt x="355" y="159"/>
                  </a:cubicBezTo>
                  <a:cubicBezTo>
                    <a:pt x="355" y="159"/>
                    <a:pt x="353" y="155"/>
                    <a:pt x="351" y="150"/>
                  </a:cubicBezTo>
                  <a:cubicBezTo>
                    <a:pt x="366" y="150"/>
                    <a:pt x="366" y="150"/>
                    <a:pt x="366" y="150"/>
                  </a:cubicBezTo>
                  <a:cubicBezTo>
                    <a:pt x="373" y="150"/>
                    <a:pt x="377" y="144"/>
                    <a:pt x="375" y="137"/>
                  </a:cubicBezTo>
                  <a:close/>
                  <a:moveTo>
                    <a:pt x="95" y="207"/>
                  </a:moveTo>
                  <a:cubicBezTo>
                    <a:pt x="75" y="207"/>
                    <a:pt x="75" y="207"/>
                    <a:pt x="75" y="207"/>
                  </a:cubicBezTo>
                  <a:cubicBezTo>
                    <a:pt x="57" y="207"/>
                    <a:pt x="39" y="204"/>
                    <a:pt x="39" y="193"/>
                  </a:cubicBezTo>
                  <a:cubicBezTo>
                    <a:pt x="39" y="179"/>
                    <a:pt x="39" y="179"/>
                    <a:pt x="39" y="179"/>
                  </a:cubicBezTo>
                  <a:cubicBezTo>
                    <a:pt x="39" y="166"/>
                    <a:pt x="47" y="165"/>
                    <a:pt x="55" y="165"/>
                  </a:cubicBezTo>
                  <a:cubicBezTo>
                    <a:pt x="63" y="165"/>
                    <a:pt x="80" y="172"/>
                    <a:pt x="90" y="177"/>
                  </a:cubicBezTo>
                  <a:cubicBezTo>
                    <a:pt x="102" y="182"/>
                    <a:pt x="115" y="187"/>
                    <a:pt x="115" y="195"/>
                  </a:cubicBezTo>
                  <a:cubicBezTo>
                    <a:pt x="115" y="203"/>
                    <a:pt x="110" y="207"/>
                    <a:pt x="95" y="207"/>
                  </a:cubicBezTo>
                  <a:close/>
                  <a:moveTo>
                    <a:pt x="67" y="117"/>
                  </a:moveTo>
                  <a:cubicBezTo>
                    <a:pt x="77" y="77"/>
                    <a:pt x="88" y="54"/>
                    <a:pt x="90" y="47"/>
                  </a:cubicBezTo>
                  <a:cubicBezTo>
                    <a:pt x="92" y="43"/>
                    <a:pt x="94" y="28"/>
                    <a:pt x="189" y="28"/>
                  </a:cubicBezTo>
                  <a:cubicBezTo>
                    <a:pt x="284" y="28"/>
                    <a:pt x="286" y="45"/>
                    <a:pt x="286" y="45"/>
                  </a:cubicBezTo>
                  <a:cubicBezTo>
                    <a:pt x="289" y="53"/>
                    <a:pt x="301" y="80"/>
                    <a:pt x="310" y="117"/>
                  </a:cubicBezTo>
                  <a:cubicBezTo>
                    <a:pt x="310" y="117"/>
                    <a:pt x="270" y="131"/>
                    <a:pt x="189" y="131"/>
                  </a:cubicBezTo>
                  <a:cubicBezTo>
                    <a:pt x="108" y="131"/>
                    <a:pt x="67" y="117"/>
                    <a:pt x="67" y="117"/>
                  </a:cubicBezTo>
                  <a:close/>
                  <a:moveTo>
                    <a:pt x="263" y="195"/>
                  </a:moveTo>
                  <a:cubicBezTo>
                    <a:pt x="263" y="187"/>
                    <a:pt x="276" y="182"/>
                    <a:pt x="287" y="177"/>
                  </a:cubicBezTo>
                  <a:cubicBezTo>
                    <a:pt x="298" y="172"/>
                    <a:pt x="314" y="165"/>
                    <a:pt x="322" y="165"/>
                  </a:cubicBezTo>
                  <a:cubicBezTo>
                    <a:pt x="330" y="165"/>
                    <a:pt x="338" y="166"/>
                    <a:pt x="338" y="179"/>
                  </a:cubicBezTo>
                  <a:cubicBezTo>
                    <a:pt x="338" y="193"/>
                    <a:pt x="338" y="193"/>
                    <a:pt x="338" y="193"/>
                  </a:cubicBezTo>
                  <a:cubicBezTo>
                    <a:pt x="338" y="193"/>
                    <a:pt x="338" y="193"/>
                    <a:pt x="338" y="193"/>
                  </a:cubicBezTo>
                  <a:cubicBezTo>
                    <a:pt x="338" y="204"/>
                    <a:pt x="320" y="207"/>
                    <a:pt x="302" y="207"/>
                  </a:cubicBezTo>
                  <a:cubicBezTo>
                    <a:pt x="282" y="207"/>
                    <a:pt x="282" y="207"/>
                    <a:pt x="282" y="207"/>
                  </a:cubicBezTo>
                  <a:cubicBezTo>
                    <a:pt x="267" y="207"/>
                    <a:pt x="263" y="203"/>
                    <a:pt x="263" y="195"/>
                  </a:cubicBezTo>
                  <a:close/>
                </a:path>
              </a:pathLst>
            </a:custGeom>
            <a:solidFill>
              <a:srgbClr val="581D74"/>
            </a:solidFill>
            <a:ln>
              <a:noFill/>
            </a:ln>
            <a:effectLst>
              <a:outerShdw dist="38100" dir="2700000" algn="tl" rotWithShape="0">
                <a:sysClr val="window" lastClr="FFFFFF">
                  <a:lumMod val="50000"/>
                  <a:alpha val="20000"/>
                </a:sysClr>
              </a:outerShdw>
            </a:effec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8295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1D1B1B"/>
                </a:solidFill>
                <a:cs typeface="Arial" charset="0"/>
              </a:endParaRPr>
            </a:p>
          </p:txBody>
        </p:sp>
      </p:grpSp>
      <p:grpSp>
        <p:nvGrpSpPr>
          <p:cNvPr id="81" name="Group 87">
            <a:extLst>
              <a:ext uri="{FF2B5EF4-FFF2-40B4-BE49-F238E27FC236}">
                <a16:creationId xmlns:a16="http://schemas.microsoft.com/office/drawing/2014/main" id="{DD5B36F4-FB8A-4758-AF83-2E92129D5F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15205" y="5075384"/>
            <a:ext cx="330518" cy="293933"/>
            <a:chOff x="0" y="-1"/>
            <a:chExt cx="262" cy="233"/>
          </a:xfrm>
          <a:solidFill>
            <a:schemeClr val="accent6"/>
          </a:solidFill>
        </p:grpSpPr>
        <p:sp>
          <p:nvSpPr>
            <p:cNvPr id="82" name="Freeform 88">
              <a:extLst>
                <a:ext uri="{FF2B5EF4-FFF2-40B4-BE49-F238E27FC236}">
                  <a16:creationId xmlns:a16="http://schemas.microsoft.com/office/drawing/2014/main" id="{6D4734B7-BC07-4BDD-9DC8-0B17B2830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" y="42"/>
              <a:ext cx="187" cy="190"/>
            </a:xfrm>
            <a:custGeom>
              <a:avLst/>
              <a:gdLst>
                <a:gd name="T0" fmla="*/ 0 w 77"/>
                <a:gd name="T1" fmla="*/ 76 h 78"/>
                <a:gd name="T2" fmla="*/ 2 w 77"/>
                <a:gd name="T3" fmla="*/ 78 h 78"/>
                <a:gd name="T4" fmla="*/ 29 w 77"/>
                <a:gd name="T5" fmla="*/ 78 h 78"/>
                <a:gd name="T6" fmla="*/ 29 w 77"/>
                <a:gd name="T7" fmla="*/ 56 h 78"/>
                <a:gd name="T8" fmla="*/ 32 w 77"/>
                <a:gd name="T9" fmla="*/ 52 h 78"/>
                <a:gd name="T10" fmla="*/ 44 w 77"/>
                <a:gd name="T11" fmla="*/ 52 h 78"/>
                <a:gd name="T12" fmla="*/ 48 w 77"/>
                <a:gd name="T13" fmla="*/ 56 h 78"/>
                <a:gd name="T14" fmla="*/ 48 w 77"/>
                <a:gd name="T15" fmla="*/ 78 h 78"/>
                <a:gd name="T16" fmla="*/ 74 w 77"/>
                <a:gd name="T17" fmla="*/ 78 h 78"/>
                <a:gd name="T18" fmla="*/ 77 w 77"/>
                <a:gd name="T19" fmla="*/ 75 h 78"/>
                <a:gd name="T20" fmla="*/ 77 w 77"/>
                <a:gd name="T21" fmla="*/ 34 h 78"/>
                <a:gd name="T22" fmla="*/ 40 w 77"/>
                <a:gd name="T23" fmla="*/ 0 h 78"/>
                <a:gd name="T24" fmla="*/ 0 w 77"/>
                <a:gd name="T25" fmla="*/ 34 h 78"/>
                <a:gd name="T26" fmla="*/ 0 w 77"/>
                <a:gd name="T27" fmla="*/ 7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78">
                  <a:moveTo>
                    <a:pt x="0" y="76"/>
                  </a:moveTo>
                  <a:cubicBezTo>
                    <a:pt x="0" y="76"/>
                    <a:pt x="0" y="78"/>
                    <a:pt x="2" y="78"/>
                  </a:cubicBezTo>
                  <a:cubicBezTo>
                    <a:pt x="5" y="78"/>
                    <a:pt x="29" y="78"/>
                    <a:pt x="29" y="78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2"/>
                    <a:pt x="32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8" y="52"/>
                    <a:pt x="48" y="56"/>
                    <a:pt x="48" y="56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71" y="78"/>
                    <a:pt x="74" y="78"/>
                  </a:cubicBezTo>
                  <a:cubicBezTo>
                    <a:pt x="77" y="78"/>
                    <a:pt x="77" y="75"/>
                    <a:pt x="77" y="75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38100" dir="2700000" algn="tl" rotWithShape="0">
                <a:sysClr val="window" lastClr="FFFFFF">
                  <a:lumMod val="50000"/>
                  <a:alpha val="20000"/>
                </a:sysClr>
              </a:outerShdw>
            </a:effec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8295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1D1B1B"/>
                </a:solidFill>
                <a:cs typeface="Arial" charset="0"/>
              </a:endParaRPr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A1A55301-A2E7-4A47-98CB-347A99C32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"/>
              <a:ext cx="262" cy="133"/>
            </a:xfrm>
            <a:custGeom>
              <a:avLst/>
              <a:gdLst>
                <a:gd name="T0" fmla="*/ 0 w 108"/>
                <a:gd name="T1" fmla="*/ 49 h 55"/>
                <a:gd name="T2" fmla="*/ 11 w 108"/>
                <a:gd name="T3" fmla="*/ 49 h 55"/>
                <a:gd name="T4" fmla="*/ 55 w 108"/>
                <a:gd name="T5" fmla="*/ 11 h 55"/>
                <a:gd name="T6" fmla="*/ 96 w 108"/>
                <a:gd name="T7" fmla="*/ 49 h 55"/>
                <a:gd name="T8" fmla="*/ 108 w 108"/>
                <a:gd name="T9" fmla="*/ 49 h 55"/>
                <a:gd name="T10" fmla="*/ 55 w 108"/>
                <a:gd name="T11" fmla="*/ 0 h 55"/>
                <a:gd name="T12" fmla="*/ 0 w 108"/>
                <a:gd name="T1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55">
                  <a:moveTo>
                    <a:pt x="0" y="49"/>
                  </a:moveTo>
                  <a:cubicBezTo>
                    <a:pt x="0" y="49"/>
                    <a:pt x="3" y="55"/>
                    <a:pt x="11" y="49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105" y="55"/>
                    <a:pt x="108" y="49"/>
                    <a:pt x="108" y="49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38100" dir="2700000" algn="tl" rotWithShape="0">
                <a:sysClr val="window" lastClr="FFFFFF">
                  <a:lumMod val="50000"/>
                  <a:alpha val="20000"/>
                </a:sysClr>
              </a:outerShdw>
            </a:effec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8295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1D1B1B"/>
                </a:solidFill>
                <a:cs typeface="Arial" charset="0"/>
              </a:endParaRPr>
            </a:p>
          </p:txBody>
        </p:sp>
        <p:sp>
          <p:nvSpPr>
            <p:cNvPr id="84" name="Freeform 90">
              <a:extLst>
                <a:ext uri="{FF2B5EF4-FFF2-40B4-BE49-F238E27FC236}">
                  <a16:creationId xmlns:a16="http://schemas.microsoft.com/office/drawing/2014/main" id="{D7DA6915-079B-4278-8EA7-0A8025DFD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" y="25"/>
              <a:ext cx="24" cy="54"/>
            </a:xfrm>
            <a:custGeom>
              <a:avLst/>
              <a:gdLst>
                <a:gd name="T0" fmla="*/ 24 w 24"/>
                <a:gd name="T1" fmla="*/ 0 h 54"/>
                <a:gd name="T2" fmla="*/ 0 w 24"/>
                <a:gd name="T3" fmla="*/ 0 h 54"/>
                <a:gd name="T4" fmla="*/ 0 w 24"/>
                <a:gd name="T5" fmla="*/ 32 h 54"/>
                <a:gd name="T6" fmla="*/ 24 w 24"/>
                <a:gd name="T7" fmla="*/ 54 h 54"/>
                <a:gd name="T8" fmla="*/ 24 w 2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24" y="54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38100" dir="2700000" algn="tl" rotWithShape="0">
                <a:sysClr val="window" lastClr="FFFFFF">
                  <a:lumMod val="50000"/>
                  <a:alpha val="20000"/>
                </a:sysClr>
              </a:outerShdw>
            </a:effec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8295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1D1B1B"/>
                </a:solidFill>
                <a:cs typeface="Arial" charset="0"/>
              </a:endParaRPr>
            </a:p>
          </p:txBody>
        </p:sp>
      </p:grpSp>
      <p:pic>
        <p:nvPicPr>
          <p:cNvPr id="85" name="Image 84" descr="Picto6 R.png">
            <a:extLst>
              <a:ext uri="{FF2B5EF4-FFF2-40B4-BE49-F238E27FC236}">
                <a16:creationId xmlns:a16="http://schemas.microsoft.com/office/drawing/2014/main" id="{06ECEBFF-B478-4DA4-AC5C-FC5B7AA7604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49186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84369" y="5086085"/>
            <a:ext cx="348946" cy="334375"/>
          </a:xfrm>
          <a:prstGeom prst="rect">
            <a:avLst/>
          </a:prstGeom>
        </p:spPr>
      </p:pic>
      <p:grpSp>
        <p:nvGrpSpPr>
          <p:cNvPr id="86" name="Group 67">
            <a:extLst>
              <a:ext uri="{FF2B5EF4-FFF2-40B4-BE49-F238E27FC236}">
                <a16:creationId xmlns:a16="http://schemas.microsoft.com/office/drawing/2014/main" id="{A4DBE3B3-707B-4036-8FBF-CE93D481D9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64181" y="5088143"/>
            <a:ext cx="369576" cy="294785"/>
            <a:chOff x="2137" y="833"/>
            <a:chExt cx="4635" cy="3697"/>
          </a:xfrm>
          <a:solidFill>
            <a:schemeClr val="accent1"/>
          </a:solidFill>
        </p:grpSpPr>
        <p:sp>
          <p:nvSpPr>
            <p:cNvPr id="87" name="Freeform 68">
              <a:extLst>
                <a:ext uri="{FF2B5EF4-FFF2-40B4-BE49-F238E27FC236}">
                  <a16:creationId xmlns:a16="http://schemas.microsoft.com/office/drawing/2014/main" id="{D5B0645D-B36F-43DE-AA28-88D743483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833"/>
              <a:ext cx="4198" cy="3697"/>
            </a:xfrm>
            <a:custGeom>
              <a:avLst/>
              <a:gdLst>
                <a:gd name="T0" fmla="*/ 1084 w 1774"/>
                <a:gd name="T1" fmla="*/ 1430 h 1562"/>
                <a:gd name="T2" fmla="*/ 962 w 1774"/>
                <a:gd name="T3" fmla="*/ 1430 h 1562"/>
                <a:gd name="T4" fmla="*/ 962 w 1774"/>
                <a:gd name="T5" fmla="*/ 312 h 1562"/>
                <a:gd name="T6" fmla="*/ 1476 w 1774"/>
                <a:gd name="T7" fmla="*/ 312 h 1562"/>
                <a:gd name="T8" fmla="*/ 1259 w 1774"/>
                <a:gd name="T9" fmla="*/ 657 h 1562"/>
                <a:gd name="T10" fmla="*/ 1270 w 1774"/>
                <a:gd name="T11" fmla="*/ 709 h 1562"/>
                <a:gd name="T12" fmla="*/ 1290 w 1774"/>
                <a:gd name="T13" fmla="*/ 715 h 1562"/>
                <a:gd name="T14" fmla="*/ 1322 w 1774"/>
                <a:gd name="T15" fmla="*/ 697 h 1562"/>
                <a:gd name="T16" fmla="*/ 1511 w 1774"/>
                <a:gd name="T17" fmla="*/ 398 h 1562"/>
                <a:gd name="T18" fmla="*/ 1700 w 1774"/>
                <a:gd name="T19" fmla="*/ 697 h 1562"/>
                <a:gd name="T20" fmla="*/ 1752 w 1774"/>
                <a:gd name="T21" fmla="*/ 709 h 1562"/>
                <a:gd name="T22" fmla="*/ 1763 w 1774"/>
                <a:gd name="T23" fmla="*/ 657 h 1562"/>
                <a:gd name="T24" fmla="*/ 1546 w 1774"/>
                <a:gd name="T25" fmla="*/ 312 h 1562"/>
                <a:gd name="T26" fmla="*/ 1548 w 1774"/>
                <a:gd name="T27" fmla="*/ 312 h 1562"/>
                <a:gd name="T28" fmla="*/ 1606 w 1774"/>
                <a:gd name="T29" fmla="*/ 254 h 1562"/>
                <a:gd name="T30" fmla="*/ 1548 w 1774"/>
                <a:gd name="T31" fmla="*/ 195 h 1562"/>
                <a:gd name="T32" fmla="*/ 1120 w 1774"/>
                <a:gd name="T33" fmla="*/ 195 h 1562"/>
                <a:gd name="T34" fmla="*/ 1019 w 1774"/>
                <a:gd name="T35" fmla="*/ 121 h 1562"/>
                <a:gd name="T36" fmla="*/ 887 w 1774"/>
                <a:gd name="T37" fmla="*/ 0 h 1562"/>
                <a:gd name="T38" fmla="*/ 755 w 1774"/>
                <a:gd name="T39" fmla="*/ 121 h 1562"/>
                <a:gd name="T40" fmla="*/ 654 w 1774"/>
                <a:gd name="T41" fmla="*/ 195 h 1562"/>
                <a:gd name="T42" fmla="*/ 226 w 1774"/>
                <a:gd name="T43" fmla="*/ 195 h 1562"/>
                <a:gd name="T44" fmla="*/ 168 w 1774"/>
                <a:gd name="T45" fmla="*/ 254 h 1562"/>
                <a:gd name="T46" fmla="*/ 226 w 1774"/>
                <a:gd name="T47" fmla="*/ 312 h 1562"/>
                <a:gd name="T48" fmla="*/ 229 w 1774"/>
                <a:gd name="T49" fmla="*/ 312 h 1562"/>
                <a:gd name="T50" fmla="*/ 11 w 1774"/>
                <a:gd name="T51" fmla="*/ 657 h 1562"/>
                <a:gd name="T52" fmla="*/ 22 w 1774"/>
                <a:gd name="T53" fmla="*/ 709 h 1562"/>
                <a:gd name="T54" fmla="*/ 42 w 1774"/>
                <a:gd name="T55" fmla="*/ 715 h 1562"/>
                <a:gd name="T56" fmla="*/ 74 w 1774"/>
                <a:gd name="T57" fmla="*/ 697 h 1562"/>
                <a:gd name="T58" fmla="*/ 263 w 1774"/>
                <a:gd name="T59" fmla="*/ 398 h 1562"/>
                <a:gd name="T60" fmla="*/ 452 w 1774"/>
                <a:gd name="T61" fmla="*/ 697 h 1562"/>
                <a:gd name="T62" fmla="*/ 504 w 1774"/>
                <a:gd name="T63" fmla="*/ 709 h 1562"/>
                <a:gd name="T64" fmla="*/ 515 w 1774"/>
                <a:gd name="T65" fmla="*/ 657 h 1562"/>
                <a:gd name="T66" fmla="*/ 298 w 1774"/>
                <a:gd name="T67" fmla="*/ 312 h 1562"/>
                <a:gd name="T68" fmla="*/ 812 w 1774"/>
                <a:gd name="T69" fmla="*/ 312 h 1562"/>
                <a:gd name="T70" fmla="*/ 812 w 1774"/>
                <a:gd name="T71" fmla="*/ 1430 h 1562"/>
                <a:gd name="T72" fmla="*/ 690 w 1774"/>
                <a:gd name="T73" fmla="*/ 1430 h 1562"/>
                <a:gd name="T74" fmla="*/ 558 w 1774"/>
                <a:gd name="T75" fmla="*/ 1562 h 1562"/>
                <a:gd name="T76" fmla="*/ 1216 w 1774"/>
                <a:gd name="T77" fmla="*/ 1562 h 1562"/>
                <a:gd name="T78" fmla="*/ 1084 w 1774"/>
                <a:gd name="T79" fmla="*/ 143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4" h="1562">
                  <a:moveTo>
                    <a:pt x="1084" y="1430"/>
                  </a:moveTo>
                  <a:cubicBezTo>
                    <a:pt x="962" y="1430"/>
                    <a:pt x="962" y="1430"/>
                    <a:pt x="962" y="1430"/>
                  </a:cubicBezTo>
                  <a:cubicBezTo>
                    <a:pt x="962" y="312"/>
                    <a:pt x="962" y="312"/>
                    <a:pt x="962" y="312"/>
                  </a:cubicBezTo>
                  <a:cubicBezTo>
                    <a:pt x="1476" y="312"/>
                    <a:pt x="1476" y="312"/>
                    <a:pt x="1476" y="312"/>
                  </a:cubicBezTo>
                  <a:cubicBezTo>
                    <a:pt x="1259" y="657"/>
                    <a:pt x="1259" y="657"/>
                    <a:pt x="1259" y="657"/>
                  </a:cubicBezTo>
                  <a:cubicBezTo>
                    <a:pt x="1247" y="675"/>
                    <a:pt x="1253" y="698"/>
                    <a:pt x="1270" y="709"/>
                  </a:cubicBezTo>
                  <a:cubicBezTo>
                    <a:pt x="1276" y="713"/>
                    <a:pt x="1283" y="715"/>
                    <a:pt x="1290" y="715"/>
                  </a:cubicBezTo>
                  <a:cubicBezTo>
                    <a:pt x="1303" y="715"/>
                    <a:pt x="1315" y="709"/>
                    <a:pt x="1322" y="697"/>
                  </a:cubicBezTo>
                  <a:cubicBezTo>
                    <a:pt x="1511" y="398"/>
                    <a:pt x="1511" y="398"/>
                    <a:pt x="1511" y="398"/>
                  </a:cubicBezTo>
                  <a:cubicBezTo>
                    <a:pt x="1700" y="697"/>
                    <a:pt x="1700" y="697"/>
                    <a:pt x="1700" y="697"/>
                  </a:cubicBezTo>
                  <a:cubicBezTo>
                    <a:pt x="1711" y="715"/>
                    <a:pt x="1734" y="720"/>
                    <a:pt x="1752" y="709"/>
                  </a:cubicBezTo>
                  <a:cubicBezTo>
                    <a:pt x="1769" y="698"/>
                    <a:pt x="1774" y="675"/>
                    <a:pt x="1763" y="657"/>
                  </a:cubicBezTo>
                  <a:cubicBezTo>
                    <a:pt x="1546" y="312"/>
                    <a:pt x="1546" y="312"/>
                    <a:pt x="1546" y="312"/>
                  </a:cubicBezTo>
                  <a:cubicBezTo>
                    <a:pt x="1548" y="312"/>
                    <a:pt x="1548" y="312"/>
                    <a:pt x="1548" y="312"/>
                  </a:cubicBezTo>
                  <a:cubicBezTo>
                    <a:pt x="1580" y="312"/>
                    <a:pt x="1606" y="286"/>
                    <a:pt x="1606" y="254"/>
                  </a:cubicBezTo>
                  <a:cubicBezTo>
                    <a:pt x="1606" y="221"/>
                    <a:pt x="1580" y="195"/>
                    <a:pt x="1548" y="195"/>
                  </a:cubicBezTo>
                  <a:cubicBezTo>
                    <a:pt x="1120" y="195"/>
                    <a:pt x="1120" y="195"/>
                    <a:pt x="1120" y="195"/>
                  </a:cubicBezTo>
                  <a:cubicBezTo>
                    <a:pt x="1096" y="160"/>
                    <a:pt x="1061" y="134"/>
                    <a:pt x="1019" y="121"/>
                  </a:cubicBezTo>
                  <a:cubicBezTo>
                    <a:pt x="1013" y="53"/>
                    <a:pt x="956" y="0"/>
                    <a:pt x="887" y="0"/>
                  </a:cubicBezTo>
                  <a:cubicBezTo>
                    <a:pt x="818" y="0"/>
                    <a:pt x="761" y="53"/>
                    <a:pt x="755" y="121"/>
                  </a:cubicBezTo>
                  <a:cubicBezTo>
                    <a:pt x="713" y="134"/>
                    <a:pt x="678" y="160"/>
                    <a:pt x="654" y="195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194" y="195"/>
                    <a:pt x="168" y="221"/>
                    <a:pt x="168" y="254"/>
                  </a:cubicBezTo>
                  <a:cubicBezTo>
                    <a:pt x="168" y="286"/>
                    <a:pt x="194" y="312"/>
                    <a:pt x="226" y="312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11" y="657"/>
                    <a:pt x="11" y="657"/>
                    <a:pt x="11" y="657"/>
                  </a:cubicBezTo>
                  <a:cubicBezTo>
                    <a:pt x="0" y="675"/>
                    <a:pt x="5" y="698"/>
                    <a:pt x="22" y="709"/>
                  </a:cubicBezTo>
                  <a:cubicBezTo>
                    <a:pt x="29" y="713"/>
                    <a:pt x="36" y="715"/>
                    <a:pt x="42" y="715"/>
                  </a:cubicBezTo>
                  <a:cubicBezTo>
                    <a:pt x="55" y="715"/>
                    <a:pt x="67" y="709"/>
                    <a:pt x="74" y="697"/>
                  </a:cubicBezTo>
                  <a:cubicBezTo>
                    <a:pt x="263" y="398"/>
                    <a:pt x="263" y="398"/>
                    <a:pt x="263" y="398"/>
                  </a:cubicBezTo>
                  <a:cubicBezTo>
                    <a:pt x="452" y="697"/>
                    <a:pt x="452" y="697"/>
                    <a:pt x="452" y="697"/>
                  </a:cubicBezTo>
                  <a:cubicBezTo>
                    <a:pt x="463" y="715"/>
                    <a:pt x="486" y="720"/>
                    <a:pt x="504" y="709"/>
                  </a:cubicBezTo>
                  <a:cubicBezTo>
                    <a:pt x="521" y="698"/>
                    <a:pt x="527" y="675"/>
                    <a:pt x="515" y="657"/>
                  </a:cubicBezTo>
                  <a:cubicBezTo>
                    <a:pt x="298" y="312"/>
                    <a:pt x="298" y="312"/>
                    <a:pt x="298" y="312"/>
                  </a:cubicBezTo>
                  <a:cubicBezTo>
                    <a:pt x="812" y="312"/>
                    <a:pt x="812" y="312"/>
                    <a:pt x="812" y="312"/>
                  </a:cubicBezTo>
                  <a:cubicBezTo>
                    <a:pt x="812" y="1430"/>
                    <a:pt x="812" y="1430"/>
                    <a:pt x="812" y="1430"/>
                  </a:cubicBezTo>
                  <a:cubicBezTo>
                    <a:pt x="690" y="1430"/>
                    <a:pt x="690" y="1430"/>
                    <a:pt x="690" y="1430"/>
                  </a:cubicBezTo>
                  <a:cubicBezTo>
                    <a:pt x="617" y="1430"/>
                    <a:pt x="558" y="1489"/>
                    <a:pt x="558" y="1562"/>
                  </a:cubicBezTo>
                  <a:cubicBezTo>
                    <a:pt x="1216" y="1562"/>
                    <a:pt x="1216" y="1562"/>
                    <a:pt x="1216" y="1562"/>
                  </a:cubicBezTo>
                  <a:cubicBezTo>
                    <a:pt x="1216" y="1489"/>
                    <a:pt x="1157" y="1430"/>
                    <a:pt x="1084" y="143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38100" dir="2700000" algn="tl" rotWithShape="0">
                <a:sysClr val="window" lastClr="FFFFFF">
                  <a:lumMod val="50000"/>
                  <a:alpha val="20000"/>
                </a:sysClr>
              </a:outerShdw>
            </a:effec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8295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1D1B1B"/>
                </a:solidFill>
                <a:cs typeface="Arial" charset="0"/>
              </a:endParaRPr>
            </a:p>
          </p:txBody>
        </p:sp>
        <p:sp>
          <p:nvSpPr>
            <p:cNvPr id="88" name="Freeform 69">
              <a:extLst>
                <a:ext uri="{FF2B5EF4-FFF2-40B4-BE49-F238E27FC236}">
                  <a16:creationId xmlns:a16="http://schemas.microsoft.com/office/drawing/2014/main" id="{3D523883-17AD-4915-92A0-C30CD8CCB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2620"/>
              <a:ext cx="1401" cy="748"/>
            </a:xfrm>
            <a:custGeom>
              <a:avLst/>
              <a:gdLst>
                <a:gd name="T0" fmla="*/ 572 w 592"/>
                <a:gd name="T1" fmla="*/ 0 h 316"/>
                <a:gd name="T2" fmla="*/ 20 w 592"/>
                <a:gd name="T3" fmla="*/ 0 h 316"/>
                <a:gd name="T4" fmla="*/ 0 w 592"/>
                <a:gd name="T5" fmla="*/ 20 h 316"/>
                <a:gd name="T6" fmla="*/ 296 w 592"/>
                <a:gd name="T7" fmla="*/ 316 h 316"/>
                <a:gd name="T8" fmla="*/ 592 w 592"/>
                <a:gd name="T9" fmla="*/ 20 h 316"/>
                <a:gd name="T10" fmla="*/ 572 w 592"/>
                <a:gd name="T1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2" h="316">
                  <a:moveTo>
                    <a:pt x="57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3"/>
                    <a:pt x="133" y="316"/>
                    <a:pt x="296" y="316"/>
                  </a:cubicBezTo>
                  <a:cubicBezTo>
                    <a:pt x="459" y="316"/>
                    <a:pt x="592" y="183"/>
                    <a:pt x="592" y="20"/>
                  </a:cubicBezTo>
                  <a:cubicBezTo>
                    <a:pt x="592" y="9"/>
                    <a:pt x="583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38100" dir="2700000" algn="tl" rotWithShape="0">
                <a:sysClr val="window" lastClr="FFFFFF">
                  <a:lumMod val="50000"/>
                  <a:alpha val="20000"/>
                </a:sysClr>
              </a:outerShdw>
            </a:effec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8295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1D1B1B"/>
                </a:solidFill>
                <a:cs typeface="Arial" charset="0"/>
              </a:endParaRPr>
            </a:p>
          </p:txBody>
        </p:sp>
        <p:sp>
          <p:nvSpPr>
            <p:cNvPr id="89" name="Freeform 70">
              <a:extLst>
                <a:ext uri="{FF2B5EF4-FFF2-40B4-BE49-F238E27FC236}">
                  <a16:creationId xmlns:a16="http://schemas.microsoft.com/office/drawing/2014/main" id="{F178CCFC-F1FC-41FE-B47A-4C0C76230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2620"/>
              <a:ext cx="1401" cy="748"/>
            </a:xfrm>
            <a:custGeom>
              <a:avLst/>
              <a:gdLst>
                <a:gd name="T0" fmla="*/ 572 w 592"/>
                <a:gd name="T1" fmla="*/ 0 h 316"/>
                <a:gd name="T2" fmla="*/ 20 w 592"/>
                <a:gd name="T3" fmla="*/ 0 h 316"/>
                <a:gd name="T4" fmla="*/ 0 w 592"/>
                <a:gd name="T5" fmla="*/ 20 h 316"/>
                <a:gd name="T6" fmla="*/ 296 w 592"/>
                <a:gd name="T7" fmla="*/ 316 h 316"/>
                <a:gd name="T8" fmla="*/ 592 w 592"/>
                <a:gd name="T9" fmla="*/ 20 h 316"/>
                <a:gd name="T10" fmla="*/ 572 w 592"/>
                <a:gd name="T1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2" h="316">
                  <a:moveTo>
                    <a:pt x="57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3"/>
                    <a:pt x="133" y="316"/>
                    <a:pt x="296" y="316"/>
                  </a:cubicBezTo>
                  <a:cubicBezTo>
                    <a:pt x="459" y="316"/>
                    <a:pt x="592" y="183"/>
                    <a:pt x="592" y="20"/>
                  </a:cubicBezTo>
                  <a:cubicBezTo>
                    <a:pt x="592" y="9"/>
                    <a:pt x="583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38100" dir="2700000" algn="tl" rotWithShape="0">
                <a:sysClr val="window" lastClr="FFFFFF">
                  <a:lumMod val="50000"/>
                  <a:alpha val="20000"/>
                </a:sysClr>
              </a:outerShdw>
            </a:effec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8295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1D1B1B"/>
                </a:solidFill>
                <a:cs typeface="Arial" charset="0"/>
              </a:endParaRPr>
            </a:p>
          </p:txBody>
        </p:sp>
      </p:grpSp>
      <p:sp>
        <p:nvSpPr>
          <p:cNvPr id="90" name="Freeform 5">
            <a:extLst>
              <a:ext uri="{FF2B5EF4-FFF2-40B4-BE49-F238E27FC236}">
                <a16:creationId xmlns:a16="http://schemas.microsoft.com/office/drawing/2014/main" id="{B8BB4C7B-8D03-48A1-966E-9CB1AAF42DC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42101" y="5093383"/>
            <a:ext cx="319624" cy="319625"/>
          </a:xfrm>
          <a:custGeom>
            <a:avLst/>
            <a:gdLst>
              <a:gd name="T0" fmla="*/ 234 w 386"/>
              <a:gd name="T1" fmla="*/ 39 h 386"/>
              <a:gd name="T2" fmla="*/ 205 w 386"/>
              <a:gd name="T3" fmla="*/ 52 h 386"/>
              <a:gd name="T4" fmla="*/ 193 w 386"/>
              <a:gd name="T5" fmla="*/ 0 h 386"/>
              <a:gd name="T6" fmla="*/ 181 w 386"/>
              <a:gd name="T7" fmla="*/ 52 h 386"/>
              <a:gd name="T8" fmla="*/ 152 w 386"/>
              <a:gd name="T9" fmla="*/ 39 h 386"/>
              <a:gd name="T10" fmla="*/ 0 w 386"/>
              <a:gd name="T11" fmla="*/ 88 h 386"/>
              <a:gd name="T12" fmla="*/ 88 w 386"/>
              <a:gd name="T13" fmla="*/ 114 h 386"/>
              <a:gd name="T14" fmla="*/ 160 w 386"/>
              <a:gd name="T15" fmla="*/ 116 h 386"/>
              <a:gd name="T16" fmla="*/ 182 w 386"/>
              <a:gd name="T17" fmla="*/ 189 h 386"/>
              <a:gd name="T18" fmla="*/ 138 w 386"/>
              <a:gd name="T19" fmla="*/ 178 h 386"/>
              <a:gd name="T20" fmla="*/ 94 w 386"/>
              <a:gd name="T21" fmla="*/ 159 h 386"/>
              <a:gd name="T22" fmla="*/ 130 w 386"/>
              <a:gd name="T23" fmla="*/ 153 h 386"/>
              <a:gd name="T24" fmla="*/ 168 w 386"/>
              <a:gd name="T25" fmla="*/ 143 h 386"/>
              <a:gd name="T26" fmla="*/ 157 w 386"/>
              <a:gd name="T27" fmla="*/ 133 h 386"/>
              <a:gd name="T28" fmla="*/ 60 w 386"/>
              <a:gd name="T29" fmla="*/ 159 h 386"/>
              <a:gd name="T30" fmla="*/ 154 w 386"/>
              <a:gd name="T31" fmla="*/ 206 h 386"/>
              <a:gd name="T32" fmla="*/ 172 w 386"/>
              <a:gd name="T33" fmla="*/ 290 h 386"/>
              <a:gd name="T34" fmla="*/ 177 w 386"/>
              <a:gd name="T35" fmla="*/ 386 h 386"/>
              <a:gd name="T36" fmla="*/ 177 w 386"/>
              <a:gd name="T37" fmla="*/ 386 h 386"/>
              <a:gd name="T38" fmla="*/ 158 w 386"/>
              <a:gd name="T39" fmla="*/ 344 h 386"/>
              <a:gd name="T40" fmla="*/ 184 w 386"/>
              <a:gd name="T41" fmla="*/ 361 h 386"/>
              <a:gd name="T42" fmla="*/ 193 w 386"/>
              <a:gd name="T43" fmla="*/ 370 h 386"/>
              <a:gd name="T44" fmla="*/ 201 w 386"/>
              <a:gd name="T45" fmla="*/ 361 h 386"/>
              <a:gd name="T46" fmla="*/ 225 w 386"/>
              <a:gd name="T47" fmla="*/ 344 h 386"/>
              <a:gd name="T48" fmla="*/ 206 w 386"/>
              <a:gd name="T49" fmla="*/ 386 h 386"/>
              <a:gd name="T50" fmla="*/ 247 w 386"/>
              <a:gd name="T51" fmla="*/ 339 h 386"/>
              <a:gd name="T52" fmla="*/ 252 w 386"/>
              <a:gd name="T53" fmla="*/ 241 h 386"/>
              <a:gd name="T54" fmla="*/ 324 w 386"/>
              <a:gd name="T55" fmla="*/ 161 h 386"/>
              <a:gd name="T56" fmla="*/ 242 w 386"/>
              <a:gd name="T57" fmla="*/ 132 h 386"/>
              <a:gd name="T58" fmla="*/ 215 w 386"/>
              <a:gd name="T59" fmla="*/ 142 h 386"/>
              <a:gd name="T60" fmla="*/ 230 w 386"/>
              <a:gd name="T61" fmla="*/ 154 h 386"/>
              <a:gd name="T62" fmla="*/ 281 w 386"/>
              <a:gd name="T63" fmla="*/ 156 h 386"/>
              <a:gd name="T64" fmla="*/ 291 w 386"/>
              <a:gd name="T65" fmla="*/ 159 h 386"/>
              <a:gd name="T66" fmla="*/ 205 w 386"/>
              <a:gd name="T67" fmla="*/ 188 h 386"/>
              <a:gd name="T68" fmla="*/ 204 w 386"/>
              <a:gd name="T69" fmla="*/ 122 h 386"/>
              <a:gd name="T70" fmla="*/ 261 w 386"/>
              <a:gd name="T71" fmla="*/ 115 h 386"/>
              <a:gd name="T72" fmla="*/ 343 w 386"/>
              <a:gd name="T73" fmla="*/ 108 h 386"/>
              <a:gd name="T74" fmla="*/ 267 w 386"/>
              <a:gd name="T75" fmla="*/ 25 h 386"/>
              <a:gd name="T76" fmla="*/ 183 w 386"/>
              <a:gd name="T77" fmla="*/ 217 h 386"/>
              <a:gd name="T78" fmla="*/ 167 w 386"/>
              <a:gd name="T79" fmla="*/ 261 h 386"/>
              <a:gd name="T80" fmla="*/ 216 w 386"/>
              <a:gd name="T81" fmla="*/ 261 h 386"/>
              <a:gd name="T82" fmla="*/ 203 w 386"/>
              <a:gd name="T83" fmla="*/ 218 h 386"/>
              <a:gd name="T84" fmla="*/ 216 w 386"/>
              <a:gd name="T85" fmla="*/ 261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86" h="386">
                <a:moveTo>
                  <a:pt x="267" y="25"/>
                </a:moveTo>
                <a:cubicBezTo>
                  <a:pt x="254" y="15"/>
                  <a:pt x="246" y="18"/>
                  <a:pt x="234" y="39"/>
                </a:cubicBezTo>
                <a:cubicBezTo>
                  <a:pt x="226" y="54"/>
                  <a:pt x="213" y="56"/>
                  <a:pt x="205" y="55"/>
                </a:cubicBezTo>
                <a:cubicBezTo>
                  <a:pt x="205" y="52"/>
                  <a:pt x="205" y="52"/>
                  <a:pt x="205" y="52"/>
                </a:cubicBezTo>
                <a:cubicBezTo>
                  <a:pt x="214" y="48"/>
                  <a:pt x="221" y="38"/>
                  <a:pt x="221" y="28"/>
                </a:cubicBezTo>
                <a:cubicBezTo>
                  <a:pt x="221" y="12"/>
                  <a:pt x="208" y="0"/>
                  <a:pt x="193" y="0"/>
                </a:cubicBezTo>
                <a:cubicBezTo>
                  <a:pt x="178" y="0"/>
                  <a:pt x="165" y="12"/>
                  <a:pt x="165" y="28"/>
                </a:cubicBezTo>
                <a:cubicBezTo>
                  <a:pt x="165" y="38"/>
                  <a:pt x="172" y="48"/>
                  <a:pt x="181" y="52"/>
                </a:cubicBezTo>
                <a:cubicBezTo>
                  <a:pt x="181" y="55"/>
                  <a:pt x="181" y="55"/>
                  <a:pt x="181" y="55"/>
                </a:cubicBezTo>
                <a:cubicBezTo>
                  <a:pt x="173" y="56"/>
                  <a:pt x="160" y="54"/>
                  <a:pt x="152" y="39"/>
                </a:cubicBezTo>
                <a:cubicBezTo>
                  <a:pt x="140" y="18"/>
                  <a:pt x="131" y="15"/>
                  <a:pt x="119" y="25"/>
                </a:cubicBezTo>
                <a:cubicBezTo>
                  <a:pt x="107" y="35"/>
                  <a:pt x="59" y="93"/>
                  <a:pt x="0" y="88"/>
                </a:cubicBezTo>
                <a:cubicBezTo>
                  <a:pt x="0" y="88"/>
                  <a:pt x="12" y="114"/>
                  <a:pt x="43" y="108"/>
                </a:cubicBezTo>
                <a:cubicBezTo>
                  <a:pt x="43" y="108"/>
                  <a:pt x="60" y="126"/>
                  <a:pt x="88" y="114"/>
                </a:cubicBezTo>
                <a:cubicBezTo>
                  <a:pt x="88" y="114"/>
                  <a:pt x="102" y="126"/>
                  <a:pt x="125" y="115"/>
                </a:cubicBezTo>
                <a:cubicBezTo>
                  <a:pt x="125" y="115"/>
                  <a:pt x="142" y="128"/>
                  <a:pt x="160" y="116"/>
                </a:cubicBezTo>
                <a:cubicBezTo>
                  <a:pt x="160" y="116"/>
                  <a:pt x="170" y="124"/>
                  <a:pt x="182" y="122"/>
                </a:cubicBezTo>
                <a:cubicBezTo>
                  <a:pt x="182" y="189"/>
                  <a:pt x="182" y="189"/>
                  <a:pt x="182" y="189"/>
                </a:cubicBezTo>
                <a:cubicBezTo>
                  <a:pt x="181" y="188"/>
                  <a:pt x="180" y="188"/>
                  <a:pt x="179" y="188"/>
                </a:cubicBezTo>
                <a:cubicBezTo>
                  <a:pt x="179" y="188"/>
                  <a:pt x="159" y="184"/>
                  <a:pt x="138" y="178"/>
                </a:cubicBezTo>
                <a:cubicBezTo>
                  <a:pt x="118" y="172"/>
                  <a:pt x="96" y="164"/>
                  <a:pt x="93" y="159"/>
                </a:cubicBezTo>
                <a:cubicBezTo>
                  <a:pt x="93" y="159"/>
                  <a:pt x="93" y="159"/>
                  <a:pt x="94" y="159"/>
                </a:cubicBezTo>
                <a:cubicBezTo>
                  <a:pt x="96" y="158"/>
                  <a:pt x="99" y="157"/>
                  <a:pt x="102" y="156"/>
                </a:cubicBezTo>
                <a:cubicBezTo>
                  <a:pt x="110" y="155"/>
                  <a:pt x="120" y="154"/>
                  <a:pt x="130" y="153"/>
                </a:cubicBezTo>
                <a:cubicBezTo>
                  <a:pt x="150" y="153"/>
                  <a:pt x="153" y="154"/>
                  <a:pt x="154" y="154"/>
                </a:cubicBezTo>
                <a:cubicBezTo>
                  <a:pt x="154" y="153"/>
                  <a:pt x="165" y="155"/>
                  <a:pt x="168" y="143"/>
                </a:cubicBezTo>
                <a:cubicBezTo>
                  <a:pt x="168" y="143"/>
                  <a:pt x="169" y="143"/>
                  <a:pt x="169" y="142"/>
                </a:cubicBezTo>
                <a:cubicBezTo>
                  <a:pt x="168" y="134"/>
                  <a:pt x="162" y="134"/>
                  <a:pt x="157" y="133"/>
                </a:cubicBezTo>
                <a:cubicBezTo>
                  <a:pt x="148" y="132"/>
                  <a:pt x="153" y="132"/>
                  <a:pt x="141" y="132"/>
                </a:cubicBezTo>
                <a:cubicBezTo>
                  <a:pt x="123" y="134"/>
                  <a:pt x="67" y="129"/>
                  <a:pt x="60" y="159"/>
                </a:cubicBezTo>
                <a:cubicBezTo>
                  <a:pt x="60" y="160"/>
                  <a:pt x="60" y="160"/>
                  <a:pt x="60" y="161"/>
                </a:cubicBezTo>
                <a:cubicBezTo>
                  <a:pt x="62" y="187"/>
                  <a:pt x="115" y="198"/>
                  <a:pt x="154" y="206"/>
                </a:cubicBezTo>
                <a:cubicBezTo>
                  <a:pt x="141" y="215"/>
                  <a:pt x="134" y="226"/>
                  <a:pt x="131" y="241"/>
                </a:cubicBezTo>
                <a:cubicBezTo>
                  <a:pt x="130" y="257"/>
                  <a:pt x="143" y="273"/>
                  <a:pt x="172" y="290"/>
                </a:cubicBezTo>
                <a:cubicBezTo>
                  <a:pt x="150" y="306"/>
                  <a:pt x="135" y="321"/>
                  <a:pt x="136" y="339"/>
                </a:cubicBezTo>
                <a:cubicBezTo>
                  <a:pt x="138" y="354"/>
                  <a:pt x="151" y="374"/>
                  <a:pt x="177" y="386"/>
                </a:cubicBezTo>
                <a:cubicBezTo>
                  <a:pt x="177" y="386"/>
                  <a:pt x="177" y="386"/>
                  <a:pt x="177" y="386"/>
                </a:cubicBezTo>
                <a:cubicBezTo>
                  <a:pt x="177" y="386"/>
                  <a:pt x="177" y="386"/>
                  <a:pt x="177" y="386"/>
                </a:cubicBezTo>
                <a:cubicBezTo>
                  <a:pt x="177" y="386"/>
                  <a:pt x="177" y="386"/>
                  <a:pt x="177" y="386"/>
                </a:cubicBezTo>
                <a:cubicBezTo>
                  <a:pt x="177" y="386"/>
                  <a:pt x="159" y="359"/>
                  <a:pt x="158" y="344"/>
                </a:cubicBezTo>
                <a:cubicBezTo>
                  <a:pt x="157" y="335"/>
                  <a:pt x="162" y="322"/>
                  <a:pt x="184" y="307"/>
                </a:cubicBezTo>
                <a:cubicBezTo>
                  <a:pt x="184" y="361"/>
                  <a:pt x="184" y="361"/>
                  <a:pt x="184" y="361"/>
                </a:cubicBezTo>
                <a:cubicBezTo>
                  <a:pt x="184" y="361"/>
                  <a:pt x="184" y="361"/>
                  <a:pt x="184" y="361"/>
                </a:cubicBezTo>
                <a:cubicBezTo>
                  <a:pt x="185" y="366"/>
                  <a:pt x="188" y="370"/>
                  <a:pt x="193" y="370"/>
                </a:cubicBezTo>
                <a:cubicBezTo>
                  <a:pt x="197" y="370"/>
                  <a:pt x="201" y="366"/>
                  <a:pt x="201" y="361"/>
                </a:cubicBezTo>
                <a:cubicBezTo>
                  <a:pt x="201" y="361"/>
                  <a:pt x="201" y="361"/>
                  <a:pt x="201" y="361"/>
                </a:cubicBezTo>
                <a:cubicBezTo>
                  <a:pt x="202" y="308"/>
                  <a:pt x="202" y="308"/>
                  <a:pt x="202" y="308"/>
                </a:cubicBezTo>
                <a:cubicBezTo>
                  <a:pt x="222" y="323"/>
                  <a:pt x="226" y="335"/>
                  <a:pt x="225" y="344"/>
                </a:cubicBezTo>
                <a:cubicBezTo>
                  <a:pt x="224" y="359"/>
                  <a:pt x="206" y="386"/>
                  <a:pt x="206" y="386"/>
                </a:cubicBezTo>
                <a:cubicBezTo>
                  <a:pt x="206" y="386"/>
                  <a:pt x="206" y="386"/>
                  <a:pt x="206" y="386"/>
                </a:cubicBezTo>
                <a:cubicBezTo>
                  <a:pt x="206" y="386"/>
                  <a:pt x="206" y="386"/>
                  <a:pt x="206" y="386"/>
                </a:cubicBezTo>
                <a:cubicBezTo>
                  <a:pt x="232" y="374"/>
                  <a:pt x="245" y="354"/>
                  <a:pt x="247" y="339"/>
                </a:cubicBezTo>
                <a:cubicBezTo>
                  <a:pt x="248" y="321"/>
                  <a:pt x="234" y="306"/>
                  <a:pt x="211" y="290"/>
                </a:cubicBezTo>
                <a:cubicBezTo>
                  <a:pt x="241" y="273"/>
                  <a:pt x="254" y="258"/>
                  <a:pt x="252" y="241"/>
                </a:cubicBezTo>
                <a:cubicBezTo>
                  <a:pt x="249" y="226"/>
                  <a:pt x="242" y="215"/>
                  <a:pt x="229" y="206"/>
                </a:cubicBezTo>
                <a:cubicBezTo>
                  <a:pt x="268" y="198"/>
                  <a:pt x="321" y="187"/>
                  <a:pt x="324" y="161"/>
                </a:cubicBezTo>
                <a:cubicBezTo>
                  <a:pt x="324" y="160"/>
                  <a:pt x="323" y="160"/>
                  <a:pt x="323" y="159"/>
                </a:cubicBezTo>
                <a:cubicBezTo>
                  <a:pt x="316" y="129"/>
                  <a:pt x="260" y="134"/>
                  <a:pt x="242" y="132"/>
                </a:cubicBezTo>
                <a:cubicBezTo>
                  <a:pt x="231" y="132"/>
                  <a:pt x="235" y="132"/>
                  <a:pt x="227" y="133"/>
                </a:cubicBezTo>
                <a:cubicBezTo>
                  <a:pt x="222" y="134"/>
                  <a:pt x="216" y="134"/>
                  <a:pt x="215" y="142"/>
                </a:cubicBezTo>
                <a:cubicBezTo>
                  <a:pt x="215" y="143"/>
                  <a:pt x="215" y="143"/>
                  <a:pt x="215" y="143"/>
                </a:cubicBezTo>
                <a:cubicBezTo>
                  <a:pt x="218" y="155"/>
                  <a:pt x="230" y="153"/>
                  <a:pt x="230" y="154"/>
                </a:cubicBezTo>
                <a:cubicBezTo>
                  <a:pt x="230" y="154"/>
                  <a:pt x="234" y="153"/>
                  <a:pt x="254" y="153"/>
                </a:cubicBezTo>
                <a:cubicBezTo>
                  <a:pt x="264" y="154"/>
                  <a:pt x="274" y="155"/>
                  <a:pt x="281" y="156"/>
                </a:cubicBezTo>
                <a:cubicBezTo>
                  <a:pt x="285" y="157"/>
                  <a:pt x="288" y="158"/>
                  <a:pt x="289" y="159"/>
                </a:cubicBezTo>
                <a:cubicBezTo>
                  <a:pt x="290" y="159"/>
                  <a:pt x="290" y="159"/>
                  <a:pt x="291" y="159"/>
                </a:cubicBezTo>
                <a:cubicBezTo>
                  <a:pt x="287" y="164"/>
                  <a:pt x="265" y="172"/>
                  <a:pt x="245" y="178"/>
                </a:cubicBezTo>
                <a:cubicBezTo>
                  <a:pt x="224" y="184"/>
                  <a:pt x="205" y="188"/>
                  <a:pt x="205" y="188"/>
                </a:cubicBezTo>
                <a:cubicBezTo>
                  <a:pt x="204" y="188"/>
                  <a:pt x="204" y="188"/>
                  <a:pt x="203" y="188"/>
                </a:cubicBezTo>
                <a:cubicBezTo>
                  <a:pt x="204" y="122"/>
                  <a:pt x="204" y="122"/>
                  <a:pt x="204" y="122"/>
                </a:cubicBezTo>
                <a:cubicBezTo>
                  <a:pt x="216" y="124"/>
                  <a:pt x="226" y="116"/>
                  <a:pt x="226" y="116"/>
                </a:cubicBezTo>
                <a:cubicBezTo>
                  <a:pt x="244" y="128"/>
                  <a:pt x="261" y="115"/>
                  <a:pt x="261" y="115"/>
                </a:cubicBezTo>
                <a:cubicBezTo>
                  <a:pt x="284" y="126"/>
                  <a:pt x="298" y="114"/>
                  <a:pt x="298" y="114"/>
                </a:cubicBezTo>
                <a:cubicBezTo>
                  <a:pt x="326" y="126"/>
                  <a:pt x="343" y="108"/>
                  <a:pt x="343" y="108"/>
                </a:cubicBezTo>
                <a:cubicBezTo>
                  <a:pt x="374" y="114"/>
                  <a:pt x="386" y="88"/>
                  <a:pt x="386" y="88"/>
                </a:cubicBezTo>
                <a:cubicBezTo>
                  <a:pt x="327" y="93"/>
                  <a:pt x="279" y="35"/>
                  <a:pt x="267" y="25"/>
                </a:cubicBezTo>
                <a:close/>
                <a:moveTo>
                  <a:pt x="157" y="247"/>
                </a:moveTo>
                <a:cubicBezTo>
                  <a:pt x="157" y="241"/>
                  <a:pt x="155" y="227"/>
                  <a:pt x="183" y="217"/>
                </a:cubicBezTo>
                <a:cubicBezTo>
                  <a:pt x="183" y="272"/>
                  <a:pt x="183" y="272"/>
                  <a:pt x="183" y="272"/>
                </a:cubicBezTo>
                <a:cubicBezTo>
                  <a:pt x="178" y="268"/>
                  <a:pt x="173" y="265"/>
                  <a:pt x="167" y="261"/>
                </a:cubicBezTo>
                <a:cubicBezTo>
                  <a:pt x="160" y="257"/>
                  <a:pt x="156" y="251"/>
                  <a:pt x="157" y="247"/>
                </a:cubicBezTo>
                <a:close/>
                <a:moveTo>
                  <a:pt x="216" y="261"/>
                </a:moveTo>
                <a:cubicBezTo>
                  <a:pt x="212" y="265"/>
                  <a:pt x="207" y="267"/>
                  <a:pt x="202" y="270"/>
                </a:cubicBezTo>
                <a:cubicBezTo>
                  <a:pt x="203" y="218"/>
                  <a:pt x="203" y="218"/>
                  <a:pt x="203" y="218"/>
                </a:cubicBezTo>
                <a:cubicBezTo>
                  <a:pt x="228" y="228"/>
                  <a:pt x="226" y="241"/>
                  <a:pt x="227" y="247"/>
                </a:cubicBezTo>
                <a:cubicBezTo>
                  <a:pt x="227" y="251"/>
                  <a:pt x="224" y="257"/>
                  <a:pt x="216" y="2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defTabSz="8295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1D1B1B"/>
              </a:solidFill>
              <a:cs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125CDEF-3F46-4A1C-B4A0-B6413ACE2FA0}"/>
              </a:ext>
            </a:extLst>
          </p:cNvPr>
          <p:cNvSpPr/>
          <p:nvPr/>
        </p:nvSpPr>
        <p:spPr>
          <a:xfrm>
            <a:off x="4925789" y="5446056"/>
            <a:ext cx="646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</a:pPr>
            <a:r>
              <a:rPr lang="en-US" sz="800" dirty="0"/>
              <a:t>Motor Insurance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322F2A3-5E10-4F5B-83D4-F097329FDD92}"/>
              </a:ext>
            </a:extLst>
          </p:cNvPr>
          <p:cNvSpPr/>
          <p:nvPr/>
        </p:nvSpPr>
        <p:spPr>
          <a:xfrm>
            <a:off x="7081257" y="5446056"/>
            <a:ext cx="788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ct val="60000"/>
            </a:pPr>
            <a:r>
              <a:rPr lang="en-US" sz="800" dirty="0"/>
              <a:t>Legal Protection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F6FA2E4-98E3-46A1-9FE1-0B4CDE612266}"/>
              </a:ext>
            </a:extLst>
          </p:cNvPr>
          <p:cNvSpPr/>
          <p:nvPr/>
        </p:nvSpPr>
        <p:spPr>
          <a:xfrm>
            <a:off x="5399692" y="5446056"/>
            <a:ext cx="4966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</a:pPr>
            <a:r>
              <a:rPr lang="en-US" sz="800" dirty="0"/>
              <a:t>Health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ECA0B2-8A7D-42D1-9EB3-2DCAD03373F0}"/>
              </a:ext>
            </a:extLst>
          </p:cNvPr>
          <p:cNvSpPr/>
          <p:nvPr/>
        </p:nvSpPr>
        <p:spPr>
          <a:xfrm>
            <a:off x="5754390" y="5446056"/>
            <a:ext cx="814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ct val="60000"/>
            </a:pPr>
            <a:r>
              <a:rPr lang="en-US" sz="800" dirty="0"/>
              <a:t>Household Insurance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4C9CF75-7307-4BCD-9F89-1FC79C1BA776}"/>
              </a:ext>
            </a:extLst>
          </p:cNvPr>
          <p:cNvSpPr/>
          <p:nvPr/>
        </p:nvSpPr>
        <p:spPr>
          <a:xfrm>
            <a:off x="6629716" y="5446056"/>
            <a:ext cx="688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ct val="60000"/>
            </a:pPr>
            <a:r>
              <a:rPr lang="en-US" sz="800" dirty="0"/>
              <a:t>Personal Accident Insurance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5CD03D3-3FC0-4319-A5D8-A696207AB45D}"/>
              </a:ext>
            </a:extLst>
          </p:cNvPr>
          <p:cNvSpPr/>
          <p:nvPr/>
        </p:nvSpPr>
        <p:spPr>
          <a:xfrm>
            <a:off x="3878570" y="5444812"/>
            <a:ext cx="899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</a:pPr>
            <a:r>
              <a:rPr lang="en-US" sz="800" dirty="0">
                <a:solidFill>
                  <a:srgbClr val="000000"/>
                </a:solidFill>
              </a:rPr>
              <a:t>Loans Insurance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346BCCB-339E-4975-8E7A-129266347F10}"/>
              </a:ext>
            </a:extLst>
          </p:cNvPr>
          <p:cNvSpPr/>
          <p:nvPr/>
        </p:nvSpPr>
        <p:spPr>
          <a:xfrm>
            <a:off x="2882829" y="5451870"/>
            <a:ext cx="652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</a:pPr>
            <a:r>
              <a:rPr lang="en-US" sz="800" dirty="0"/>
              <a:t>Life Insurance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F2274A9-8E3E-477C-BEA1-F08020D1E979}"/>
              </a:ext>
            </a:extLst>
          </p:cNvPr>
          <p:cNvSpPr/>
          <p:nvPr/>
        </p:nvSpPr>
        <p:spPr>
          <a:xfrm>
            <a:off x="3391033" y="5454821"/>
            <a:ext cx="740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</a:pPr>
            <a:r>
              <a:rPr lang="en-US" sz="800" dirty="0">
                <a:solidFill>
                  <a:srgbClr val="000000"/>
                </a:solidFill>
              </a:rPr>
              <a:t>Personal Protection</a:t>
            </a: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D5CF9A35-51C3-41FC-B7A0-20A454DD5117}"/>
              </a:ext>
            </a:extLst>
          </p:cNvPr>
          <p:cNvSpPr/>
          <p:nvPr/>
        </p:nvSpPr>
        <p:spPr>
          <a:xfrm>
            <a:off x="7745089" y="5038629"/>
            <a:ext cx="409946" cy="40182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buClr>
                <a:srgbClr val="FFFFFF"/>
              </a:buClr>
              <a:buFont typeface="Wingdings 3" panose="05040102010807070707" pitchFamily="18" charset="2"/>
              <a:buChar char="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D4AA6998-8B21-4968-BDFA-55136762E505}"/>
              </a:ext>
            </a:extLst>
          </p:cNvPr>
          <p:cNvSpPr/>
          <p:nvPr/>
        </p:nvSpPr>
        <p:spPr>
          <a:xfrm>
            <a:off x="3020229" y="5038629"/>
            <a:ext cx="409946" cy="40182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buClr>
                <a:srgbClr val="FFFFFF"/>
              </a:buClr>
              <a:buFont typeface="Wingdings 3" panose="05040102010807070707" pitchFamily="18" charset="2"/>
              <a:buChar char="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1233B177-0798-4DB1-90FF-CBD6600E8B92}"/>
              </a:ext>
            </a:extLst>
          </p:cNvPr>
          <p:cNvSpPr/>
          <p:nvPr/>
        </p:nvSpPr>
        <p:spPr>
          <a:xfrm>
            <a:off x="3562054" y="5038629"/>
            <a:ext cx="409946" cy="40182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buClr>
                <a:srgbClr val="FFFFFF"/>
              </a:buClr>
              <a:buFont typeface="Wingdings 3" panose="05040102010807070707" pitchFamily="18" charset="2"/>
              <a:buChar char="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18E0E66E-0928-41D3-9EED-DFB7A5ECB124}"/>
              </a:ext>
            </a:extLst>
          </p:cNvPr>
          <p:cNvSpPr/>
          <p:nvPr/>
        </p:nvSpPr>
        <p:spPr>
          <a:xfrm>
            <a:off x="4095750" y="5038629"/>
            <a:ext cx="409946" cy="40182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buClr>
                <a:srgbClr val="FFFFFF"/>
              </a:buClr>
              <a:buFont typeface="Wingdings 3" panose="05040102010807070707" pitchFamily="18" charset="2"/>
              <a:buChar char="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BB52D3D-171D-445B-837B-E1D2F3513B34}"/>
              </a:ext>
            </a:extLst>
          </p:cNvPr>
          <p:cNvSpPr/>
          <p:nvPr/>
        </p:nvSpPr>
        <p:spPr>
          <a:xfrm>
            <a:off x="7550956" y="5454821"/>
            <a:ext cx="900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ct val="60000"/>
            </a:pPr>
            <a:r>
              <a:rPr lang="en-US" sz="800" dirty="0"/>
              <a:t>Professional Multi-Risk</a:t>
            </a:r>
            <a:br>
              <a:rPr lang="en-US" sz="800" dirty="0"/>
            </a:br>
            <a:r>
              <a:rPr lang="en-US" sz="800" dirty="0"/>
              <a:t>Insurance</a:t>
            </a:r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id="{BF352E64-CE62-4E8C-8C45-7C6061190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3867" y="5125839"/>
            <a:ext cx="259721" cy="253228"/>
          </a:xfrm>
          <a:prstGeom prst="rect">
            <a:avLst/>
          </a:prstGeom>
        </p:spPr>
      </p:pic>
      <p:pic>
        <p:nvPicPr>
          <p:cNvPr id="105" name="Picture 3" descr="H:\Pôle Assurances\Prez pour gabarit\Pictos Film Pôle Assurances\ASSURANCE-PERSONNES.jpg">
            <a:extLst>
              <a:ext uri="{FF2B5EF4-FFF2-40B4-BE49-F238E27FC236}">
                <a16:creationId xmlns:a16="http://schemas.microsoft.com/office/drawing/2014/main" id="{D00E2925-569E-4CD3-8A7B-208BC6450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69" y="5153450"/>
            <a:ext cx="341364" cy="181282"/>
          </a:xfrm>
          <a:prstGeom prst="rect">
            <a:avLst/>
          </a:prstGeom>
          <a:solidFill>
            <a:schemeClr val="accent1"/>
          </a:solidFill>
          <a:extLst/>
        </p:spPr>
      </p:pic>
      <p:pic>
        <p:nvPicPr>
          <p:cNvPr id="106" name="Image 59">
            <a:extLst>
              <a:ext uri="{FF2B5EF4-FFF2-40B4-BE49-F238E27FC236}">
                <a16:creationId xmlns:a16="http://schemas.microsoft.com/office/drawing/2014/main" id="{B9435645-6751-4D15-B4B1-9072F9AEF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51" y="5091700"/>
            <a:ext cx="296464" cy="30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Image 60">
            <a:extLst>
              <a:ext uri="{FF2B5EF4-FFF2-40B4-BE49-F238E27FC236}">
                <a16:creationId xmlns:a16="http://schemas.microsoft.com/office/drawing/2014/main" id="{E6858377-5ADF-46C1-A6D6-B0A8C47EC5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89" y="5012823"/>
            <a:ext cx="405102" cy="36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1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000" y="452100"/>
            <a:ext cx="7780043" cy="608400"/>
          </a:xfrm>
        </p:spPr>
        <p:txBody>
          <a:bodyPr/>
          <a:lstStyle/>
          <a:p>
            <a:r>
              <a:rPr lang="en-US" sz="2000" dirty="0"/>
              <a:t>Natixis Assurances: who are we?</a:t>
            </a:r>
            <a:br>
              <a:rPr lang="en-US" sz="2000" dirty="0"/>
            </a:br>
            <a:r>
              <a:rPr lang="en-US" sz="1600" b="0" dirty="0"/>
              <a:t>A fast growing insurer in France</a:t>
            </a:r>
            <a:endParaRPr lang="en-US" b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4" name="Espace réservé du numéro de diapositive 16"/>
          <p:cNvSpPr>
            <a:spLocks noGrp="1"/>
          </p:cNvSpPr>
          <p:nvPr>
            <p:ph type="sldNum" sz="quarter" idx="17"/>
          </p:nvPr>
        </p:nvSpPr>
        <p:spPr>
          <a:xfrm>
            <a:off x="1080000" y="6521787"/>
            <a:ext cx="190800" cy="123111"/>
          </a:xfrm>
        </p:spPr>
        <p:txBody>
          <a:bodyPr/>
          <a:lstStyle/>
          <a:p>
            <a:fld id="{4F985FF9-ADA8-465B-B1B8-A5AF16A5E14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9" name="Signalisation droite 43">
            <a:extLst>
              <a:ext uri="{FF2B5EF4-FFF2-40B4-BE49-F238E27FC236}">
                <a16:creationId xmlns:a16="http://schemas.microsoft.com/office/drawing/2014/main" id="{73D4738C-4C63-463D-A703-A2B513910585}"/>
              </a:ext>
            </a:extLst>
          </p:cNvPr>
          <p:cNvSpPr/>
          <p:nvPr/>
        </p:nvSpPr>
        <p:spPr>
          <a:xfrm>
            <a:off x="1997075" y="1309159"/>
            <a:ext cx="476250" cy="4411133"/>
          </a:xfrm>
          <a:custGeom>
            <a:avLst/>
            <a:gdLst>
              <a:gd name="connsiteX0" fmla="*/ 0 w 5943600"/>
              <a:gd name="connsiteY0" fmla="*/ 0 h 3369701"/>
              <a:gd name="connsiteX1" fmla="*/ 5366134 w 5943600"/>
              <a:gd name="connsiteY1" fmla="*/ 0 h 3369701"/>
              <a:gd name="connsiteX2" fmla="*/ 5943600 w 5943600"/>
              <a:gd name="connsiteY2" fmla="*/ 1684851 h 3369701"/>
              <a:gd name="connsiteX3" fmla="*/ 5366134 w 5943600"/>
              <a:gd name="connsiteY3" fmla="*/ 3369701 h 3369701"/>
              <a:gd name="connsiteX4" fmla="*/ 0 w 5943600"/>
              <a:gd name="connsiteY4" fmla="*/ 3369701 h 3369701"/>
              <a:gd name="connsiteX5" fmla="*/ 0 w 5943600"/>
              <a:gd name="connsiteY5" fmla="*/ 0 h 3369701"/>
              <a:gd name="connsiteX0" fmla="*/ 0 w 5943600"/>
              <a:gd name="connsiteY0" fmla="*/ 0 h 3369701"/>
              <a:gd name="connsiteX1" fmla="*/ 5366134 w 5943600"/>
              <a:gd name="connsiteY1" fmla="*/ 0 h 3369701"/>
              <a:gd name="connsiteX2" fmla="*/ 5943600 w 5943600"/>
              <a:gd name="connsiteY2" fmla="*/ 1684851 h 3369701"/>
              <a:gd name="connsiteX3" fmla="*/ 5366134 w 5943600"/>
              <a:gd name="connsiteY3" fmla="*/ 3369701 h 3369701"/>
              <a:gd name="connsiteX4" fmla="*/ 0 w 5943600"/>
              <a:gd name="connsiteY4" fmla="*/ 3369701 h 3369701"/>
              <a:gd name="connsiteX5" fmla="*/ 91440 w 5943600"/>
              <a:gd name="connsiteY5" fmla="*/ 91440 h 3369701"/>
              <a:gd name="connsiteX0" fmla="*/ 0 w 5943600"/>
              <a:gd name="connsiteY0" fmla="*/ 0 h 3369701"/>
              <a:gd name="connsiteX1" fmla="*/ 5366134 w 5943600"/>
              <a:gd name="connsiteY1" fmla="*/ 0 h 3369701"/>
              <a:gd name="connsiteX2" fmla="*/ 5943600 w 5943600"/>
              <a:gd name="connsiteY2" fmla="*/ 1684851 h 3369701"/>
              <a:gd name="connsiteX3" fmla="*/ 5366134 w 5943600"/>
              <a:gd name="connsiteY3" fmla="*/ 3369701 h 3369701"/>
              <a:gd name="connsiteX4" fmla="*/ 0 w 5943600"/>
              <a:gd name="connsiteY4" fmla="*/ 3369701 h 3369701"/>
              <a:gd name="connsiteX0" fmla="*/ 5366134 w 5943600"/>
              <a:gd name="connsiteY0" fmla="*/ 0 h 3369701"/>
              <a:gd name="connsiteX1" fmla="*/ 5943600 w 5943600"/>
              <a:gd name="connsiteY1" fmla="*/ 1684851 h 3369701"/>
              <a:gd name="connsiteX2" fmla="*/ 5366134 w 5943600"/>
              <a:gd name="connsiteY2" fmla="*/ 3369701 h 3369701"/>
              <a:gd name="connsiteX3" fmla="*/ 0 w 5943600"/>
              <a:gd name="connsiteY3" fmla="*/ 3369701 h 3369701"/>
              <a:gd name="connsiteX0" fmla="*/ 0 w 577466"/>
              <a:gd name="connsiteY0" fmla="*/ 0 h 3369701"/>
              <a:gd name="connsiteX1" fmla="*/ 577466 w 577466"/>
              <a:gd name="connsiteY1" fmla="*/ 1684851 h 3369701"/>
              <a:gd name="connsiteX2" fmla="*/ 0 w 577466"/>
              <a:gd name="connsiteY2" fmla="*/ 3369701 h 336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466" h="3369701">
                <a:moveTo>
                  <a:pt x="0" y="0"/>
                </a:moveTo>
                <a:lnTo>
                  <a:pt x="577466" y="1684851"/>
                </a:lnTo>
                <a:lnTo>
                  <a:pt x="0" y="3369701"/>
                </a:lnTo>
              </a:path>
            </a:pathLst>
          </a:cu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0" name="ZoneTexte 85">
            <a:extLst>
              <a:ext uri="{FF2B5EF4-FFF2-40B4-BE49-F238E27FC236}">
                <a16:creationId xmlns:a16="http://schemas.microsoft.com/office/drawing/2014/main" id="{1100BC63-7434-4B74-A3B3-DFF49489B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1" y="2378076"/>
            <a:ext cx="1249363" cy="15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1400" dirty="0"/>
              <a:t>Natixis Assurances ranks</a:t>
            </a:r>
            <a:br>
              <a:rPr lang="en-US" sz="1400" dirty="0"/>
            </a:br>
            <a:r>
              <a:rPr lang="en-US" sz="1400" dirty="0"/>
              <a:t>among the </a:t>
            </a:r>
            <a:r>
              <a:rPr lang="en-US" sz="1400" b="1" dirty="0">
                <a:solidFill>
                  <a:schemeClr val="accent1"/>
                </a:solidFill>
              </a:rPr>
              <a:t>TOP 10 </a:t>
            </a:r>
            <a:r>
              <a:rPr lang="en-US" sz="1400" dirty="0"/>
              <a:t>insurers </a:t>
            </a:r>
            <a:br>
              <a:rPr lang="en-US" sz="1400" dirty="0"/>
            </a:br>
            <a:r>
              <a:rPr lang="en-US" sz="1400" dirty="0"/>
              <a:t>in France </a:t>
            </a:r>
            <a:br>
              <a:rPr lang="en-US" sz="1400" dirty="0"/>
            </a:b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62" name="Graphique 61">
            <a:extLst>
              <a:ext uri="{FF2B5EF4-FFF2-40B4-BE49-F238E27FC236}">
                <a16:creationId xmlns:a16="http://schemas.microsoft.com/office/drawing/2014/main" id="{A3945474-5811-4E67-ACE6-5151288D7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513169"/>
              </p:ext>
            </p:extLst>
          </p:nvPr>
        </p:nvGraphicFramePr>
        <p:xfrm>
          <a:off x="2488799" y="4577741"/>
          <a:ext cx="1904456" cy="108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3" name="Groupe 62">
            <a:extLst>
              <a:ext uri="{FF2B5EF4-FFF2-40B4-BE49-F238E27FC236}">
                <a16:creationId xmlns:a16="http://schemas.microsoft.com/office/drawing/2014/main" id="{7F91F9A8-1A0A-4C99-BEA7-871320DD7886}"/>
              </a:ext>
            </a:extLst>
          </p:cNvPr>
          <p:cNvGrpSpPr/>
          <p:nvPr/>
        </p:nvGrpSpPr>
        <p:grpSpPr>
          <a:xfrm>
            <a:off x="3099843" y="4830679"/>
            <a:ext cx="464344" cy="324000"/>
            <a:chOff x="3335655" y="3801360"/>
            <a:chExt cx="464344" cy="324000"/>
          </a:xfrm>
        </p:grpSpPr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533A808B-77B8-42EE-8493-ABD6CF9AB3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5655" y="3829050"/>
              <a:ext cx="464344" cy="254794"/>
            </a:xfrm>
            <a:prstGeom prst="straightConnector1">
              <a:avLst/>
            </a:prstGeom>
            <a:ln w="19050" cap="flat">
              <a:solidFill>
                <a:schemeClr val="accent2"/>
              </a:solidFill>
              <a:headEnd type="none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73F8807E-E1CC-4489-9AF2-6CACAD1BB3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5254" y="3801360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x2.5</a:t>
              </a:r>
            </a:p>
          </p:txBody>
        </p:sp>
      </p:grpSp>
      <p:sp>
        <p:nvSpPr>
          <p:cNvPr id="66" name="ZoneTexte 65">
            <a:extLst>
              <a:ext uri="{FF2B5EF4-FFF2-40B4-BE49-F238E27FC236}">
                <a16:creationId xmlns:a16="http://schemas.microsoft.com/office/drawing/2014/main" id="{6C5A3BCA-EAC1-4197-9CD4-D2EE6B4C8AA2}"/>
              </a:ext>
            </a:extLst>
          </p:cNvPr>
          <p:cNvSpPr txBox="1"/>
          <p:nvPr/>
        </p:nvSpPr>
        <p:spPr>
          <a:xfrm>
            <a:off x="2736306" y="3916632"/>
            <a:ext cx="17832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Market shares (%)</a:t>
            </a:r>
            <a:r>
              <a:rPr lang="en-US" altLang="fr-FR" sz="1200" b="1" baseline="30000" dirty="0">
                <a:solidFill>
                  <a:srgbClr val="4D6995"/>
                </a:solidFill>
              </a:rPr>
              <a:t>1</a:t>
            </a:r>
            <a:r>
              <a:rPr lang="en-US" altLang="en-US" sz="1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93040156-1B0F-4052-AE6F-0CAF53DCB012}"/>
              </a:ext>
            </a:extLst>
          </p:cNvPr>
          <p:cNvCxnSpPr>
            <a:cxnSpLocks/>
          </p:cNvCxnSpPr>
          <p:nvPr/>
        </p:nvCxnSpPr>
        <p:spPr>
          <a:xfrm>
            <a:off x="2708155" y="3793442"/>
            <a:ext cx="55842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Graphique 70">
            <a:extLst>
              <a:ext uri="{FF2B5EF4-FFF2-40B4-BE49-F238E27FC236}">
                <a16:creationId xmlns:a16="http://schemas.microsoft.com/office/drawing/2014/main" id="{16469F76-1BA4-4AFE-896B-B22D09C2E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349341"/>
              </p:ext>
            </p:extLst>
          </p:nvPr>
        </p:nvGraphicFramePr>
        <p:xfrm>
          <a:off x="4569165" y="4677572"/>
          <a:ext cx="1904400" cy="84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2" name="Graphique 71">
            <a:extLst>
              <a:ext uri="{FF2B5EF4-FFF2-40B4-BE49-F238E27FC236}">
                <a16:creationId xmlns:a16="http://schemas.microsoft.com/office/drawing/2014/main" id="{F7DE95A5-96B4-4433-98BC-9B7E29873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723478"/>
              </p:ext>
            </p:extLst>
          </p:nvPr>
        </p:nvGraphicFramePr>
        <p:xfrm>
          <a:off x="6603600" y="4629769"/>
          <a:ext cx="1904400" cy="88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6C48335-27C1-4F67-AFFC-E71A6D16ACE1}"/>
              </a:ext>
            </a:extLst>
          </p:cNvPr>
          <p:cNvCxnSpPr>
            <a:cxnSpLocks/>
          </p:cNvCxnSpPr>
          <p:nvPr/>
        </p:nvCxnSpPr>
        <p:spPr>
          <a:xfrm>
            <a:off x="4445131" y="4519279"/>
            <a:ext cx="0" cy="944525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34CB0EBC-9F59-47AF-A71B-2AC9F957CAA8}"/>
              </a:ext>
            </a:extLst>
          </p:cNvPr>
          <p:cNvSpPr/>
          <p:nvPr/>
        </p:nvSpPr>
        <p:spPr>
          <a:xfrm>
            <a:off x="2752399" y="4526213"/>
            <a:ext cx="1479014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 Insurance</a:t>
            </a:r>
            <a:endParaRPr lang="en-US" sz="1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DF55032-DA4C-40EA-960E-1D2FE8D938C0}"/>
              </a:ext>
            </a:extLst>
          </p:cNvPr>
          <p:cNvSpPr/>
          <p:nvPr/>
        </p:nvSpPr>
        <p:spPr>
          <a:xfrm>
            <a:off x="4835673" y="4526213"/>
            <a:ext cx="1479014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Insurance</a:t>
            </a:r>
            <a:endParaRPr lang="en-US" sz="1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1D7AD24-2A56-416B-B3CE-0A00636D8813}"/>
              </a:ext>
            </a:extLst>
          </p:cNvPr>
          <p:cNvSpPr/>
          <p:nvPr/>
        </p:nvSpPr>
        <p:spPr>
          <a:xfrm>
            <a:off x="6858976" y="4526213"/>
            <a:ext cx="1479014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 Insurance</a:t>
            </a:r>
            <a:endParaRPr lang="en-US" sz="1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9673C181-B3D7-42E6-8493-0A7974FA2A8F}"/>
              </a:ext>
            </a:extLst>
          </p:cNvPr>
          <p:cNvCxnSpPr>
            <a:cxnSpLocks/>
          </p:cNvCxnSpPr>
          <p:nvPr/>
        </p:nvCxnSpPr>
        <p:spPr>
          <a:xfrm>
            <a:off x="6567222" y="4519279"/>
            <a:ext cx="0" cy="944525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3F43C115-5CFC-479E-838D-AFBFADD8CD8C}"/>
              </a:ext>
            </a:extLst>
          </p:cNvPr>
          <p:cNvGrpSpPr/>
          <p:nvPr/>
        </p:nvGrpSpPr>
        <p:grpSpPr>
          <a:xfrm>
            <a:off x="5275413" y="4938629"/>
            <a:ext cx="499119" cy="324000"/>
            <a:chOff x="3335655" y="3836285"/>
            <a:chExt cx="499119" cy="324000"/>
          </a:xfrm>
        </p:grpSpPr>
        <p:cxnSp>
          <p:nvCxnSpPr>
            <p:cNvPr id="79" name="Connecteur droit avec flèche 78">
              <a:extLst>
                <a:ext uri="{FF2B5EF4-FFF2-40B4-BE49-F238E27FC236}">
                  <a16:creationId xmlns:a16="http://schemas.microsoft.com/office/drawing/2014/main" id="{B5AB1CAA-95DD-450F-B2E6-1950638ADF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5655" y="3883422"/>
              <a:ext cx="499119" cy="200422"/>
            </a:xfrm>
            <a:prstGeom prst="straightConnector1">
              <a:avLst/>
            </a:prstGeom>
            <a:ln w="19050" cap="flat">
              <a:solidFill>
                <a:schemeClr val="accent2"/>
              </a:solidFill>
              <a:headEnd type="none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2B43FCB3-29A3-4EE6-B7D9-54F16FDE39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7954" y="3836285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x3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7CFDF8C8-A4C5-4954-A02A-F445BAEB872F}"/>
              </a:ext>
            </a:extLst>
          </p:cNvPr>
          <p:cNvGrpSpPr/>
          <p:nvPr/>
        </p:nvGrpSpPr>
        <p:grpSpPr>
          <a:xfrm>
            <a:off x="7307413" y="4791694"/>
            <a:ext cx="499119" cy="338378"/>
            <a:chOff x="3335655" y="3771900"/>
            <a:chExt cx="499119" cy="338378"/>
          </a:xfrm>
        </p:grpSpPr>
        <p:cxnSp>
          <p:nvCxnSpPr>
            <p:cNvPr id="82" name="Connecteur droit avec flèche 81">
              <a:extLst>
                <a:ext uri="{FF2B5EF4-FFF2-40B4-BE49-F238E27FC236}">
                  <a16:creationId xmlns:a16="http://schemas.microsoft.com/office/drawing/2014/main" id="{BF943D48-2425-4A7B-BA40-9E241BF909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5655" y="3771900"/>
              <a:ext cx="499119" cy="311944"/>
            </a:xfrm>
            <a:prstGeom prst="straightConnector1">
              <a:avLst/>
            </a:prstGeom>
            <a:ln w="19050" cap="flat">
              <a:solidFill>
                <a:schemeClr val="accent2"/>
              </a:solidFill>
              <a:headEnd type="none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2AAB17E5-9431-4ABC-BA50-CAB591E37C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7954" y="37862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x4.3</a:t>
              </a:r>
            </a:p>
          </p:txBody>
        </p:sp>
      </p:grpSp>
      <p:sp>
        <p:nvSpPr>
          <p:cNvPr id="167" name="Espace réservé du texte 9">
            <a:extLst>
              <a:ext uri="{FF2B5EF4-FFF2-40B4-BE49-F238E27FC236}">
                <a16:creationId xmlns:a16="http://schemas.microsoft.com/office/drawing/2014/main" id="{EA6A58F0-D58A-49A5-818E-514926C52206}"/>
              </a:ext>
            </a:extLst>
          </p:cNvPr>
          <p:cNvSpPr txBox="1">
            <a:spLocks/>
          </p:cNvSpPr>
          <p:nvPr/>
        </p:nvSpPr>
        <p:spPr>
          <a:xfrm>
            <a:off x="1062696" y="6163658"/>
            <a:ext cx="7780545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7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783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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783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"/>
              <a:defRPr sz="13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000" indent="-180000" algn="l" defTabSz="6857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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000" indent="-129600" algn="l" defTabSz="6857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3185" indent="-129597" algn="l" defTabSz="6857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6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(1) Direct Business , Source: FFA</a:t>
            </a:r>
          </a:p>
        </p:txBody>
      </p:sp>
      <p:graphicFrame>
        <p:nvGraphicFramePr>
          <p:cNvPr id="60" name="Graphique 59">
            <a:extLst>
              <a:ext uri="{FF2B5EF4-FFF2-40B4-BE49-F238E27FC236}">
                <a16:creationId xmlns:a16="http://schemas.microsoft.com/office/drawing/2014/main" id="{CEE0AF53-AAE5-4F81-8F34-90A246316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403318"/>
              </p:ext>
            </p:extLst>
          </p:nvPr>
        </p:nvGraphicFramePr>
        <p:xfrm>
          <a:off x="2465257" y="1970398"/>
          <a:ext cx="2619946" cy="124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1" name="ZoneTexte 60">
            <a:extLst>
              <a:ext uri="{FF2B5EF4-FFF2-40B4-BE49-F238E27FC236}">
                <a16:creationId xmlns:a16="http://schemas.microsoft.com/office/drawing/2014/main" id="{0E76401C-9685-46D2-BAA9-E8D408A3379A}"/>
              </a:ext>
            </a:extLst>
          </p:cNvPr>
          <p:cNvSpPr txBox="1"/>
          <p:nvPr/>
        </p:nvSpPr>
        <p:spPr>
          <a:xfrm>
            <a:off x="2916393" y="1605470"/>
            <a:ext cx="17832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Premium Income (€bn)</a:t>
            </a:r>
          </a:p>
        </p:txBody>
      </p:sp>
      <p:grpSp>
        <p:nvGrpSpPr>
          <p:cNvPr id="67" name="Grouper 9">
            <a:extLst>
              <a:ext uri="{FF2B5EF4-FFF2-40B4-BE49-F238E27FC236}">
                <a16:creationId xmlns:a16="http://schemas.microsoft.com/office/drawing/2014/main" id="{33D0CCA5-FE4C-4BEF-BBC0-5114900DCBB2}"/>
              </a:ext>
            </a:extLst>
          </p:cNvPr>
          <p:cNvGrpSpPr/>
          <p:nvPr/>
        </p:nvGrpSpPr>
        <p:grpSpPr>
          <a:xfrm>
            <a:off x="7166959" y="2115344"/>
            <a:ext cx="1425645" cy="1152907"/>
            <a:chOff x="7420685" y="1512522"/>
            <a:chExt cx="1425645" cy="1152907"/>
          </a:xfrm>
        </p:grpSpPr>
        <p:graphicFrame>
          <p:nvGraphicFramePr>
            <p:cNvPr id="68" name="Graphique 67">
              <a:extLst>
                <a:ext uri="{FF2B5EF4-FFF2-40B4-BE49-F238E27FC236}">
                  <a16:creationId xmlns:a16="http://schemas.microsoft.com/office/drawing/2014/main" id="{B590679A-E02C-4EE9-8DA1-37C2E3494B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90351856"/>
                </p:ext>
              </p:extLst>
            </p:nvPr>
          </p:nvGraphicFramePr>
          <p:xfrm>
            <a:off x="7420685" y="1512522"/>
            <a:ext cx="1425645" cy="11529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AE19DCB-8103-404E-A79F-47DBF5BB55AF}"/>
                </a:ext>
              </a:extLst>
            </p:cNvPr>
            <p:cNvSpPr/>
            <p:nvPr/>
          </p:nvSpPr>
          <p:spPr bwMode="auto">
            <a:xfrm>
              <a:off x="7904335" y="1999474"/>
              <a:ext cx="402464" cy="12311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9FF71737-04ED-4138-B7F4-1297F7921DF3}"/>
              </a:ext>
            </a:extLst>
          </p:cNvPr>
          <p:cNvGrpSpPr/>
          <p:nvPr/>
        </p:nvGrpSpPr>
        <p:grpSpPr>
          <a:xfrm>
            <a:off x="3481784" y="2166320"/>
            <a:ext cx="663651" cy="429529"/>
            <a:chOff x="3512109" y="1798988"/>
            <a:chExt cx="663651" cy="429529"/>
          </a:xfrm>
        </p:grpSpPr>
        <p:cxnSp>
          <p:nvCxnSpPr>
            <p:cNvPr id="112" name="Connecteur droit avec flèche 111">
              <a:extLst>
                <a:ext uri="{FF2B5EF4-FFF2-40B4-BE49-F238E27FC236}">
                  <a16:creationId xmlns:a16="http://schemas.microsoft.com/office/drawing/2014/main" id="{C97C741A-2821-4528-8312-BE021AFFF7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2109" y="1798988"/>
              <a:ext cx="663651" cy="429529"/>
            </a:xfrm>
            <a:prstGeom prst="straightConnector1">
              <a:avLst/>
            </a:prstGeom>
            <a:ln w="19050" cap="flat">
              <a:solidFill>
                <a:schemeClr val="accent1"/>
              </a:solidFill>
              <a:headEnd type="none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FB10D11A-4B61-4E59-8129-4C5DAB6447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8864" y="1828105"/>
              <a:ext cx="378000" cy="37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+50</a:t>
              </a:r>
              <a:r>
                <a:rPr lang="en-US" sz="900" b="1" baseline="30000" dirty="0">
                  <a:solidFill>
                    <a:schemeClr val="bg1"/>
                  </a:solidFill>
                </a:rPr>
                <a:t>%</a:t>
              </a:r>
              <a:r>
                <a:rPr lang="en-US" sz="9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1A334BB8-745B-4575-A702-85373FDFD68E}"/>
              </a:ext>
            </a:extLst>
          </p:cNvPr>
          <p:cNvCxnSpPr>
            <a:cxnSpLocks/>
          </p:cNvCxnSpPr>
          <p:nvPr/>
        </p:nvCxnSpPr>
        <p:spPr>
          <a:xfrm>
            <a:off x="6747309" y="1623585"/>
            <a:ext cx="0" cy="191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56A019C-9ED9-46DF-B34F-F360D5A2931C}"/>
              </a:ext>
            </a:extLst>
          </p:cNvPr>
          <p:cNvSpPr/>
          <p:nvPr/>
        </p:nvSpPr>
        <p:spPr>
          <a:xfrm>
            <a:off x="5163142" y="1889177"/>
            <a:ext cx="714398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8365194E-5C46-4EA2-98F0-4DF708BB9E90}"/>
              </a:ext>
            </a:extLst>
          </p:cNvPr>
          <p:cNvGrpSpPr/>
          <p:nvPr/>
        </p:nvGrpSpPr>
        <p:grpSpPr>
          <a:xfrm>
            <a:off x="3481784" y="2566370"/>
            <a:ext cx="663651" cy="429529"/>
            <a:chOff x="3512109" y="2199038"/>
            <a:chExt cx="663651" cy="429529"/>
          </a:xfrm>
        </p:grpSpPr>
        <p:cxnSp>
          <p:nvCxnSpPr>
            <p:cNvPr id="117" name="Connecteur droit avec flèche 116">
              <a:extLst>
                <a:ext uri="{FF2B5EF4-FFF2-40B4-BE49-F238E27FC236}">
                  <a16:creationId xmlns:a16="http://schemas.microsoft.com/office/drawing/2014/main" id="{26C1A860-6AFC-4EF8-8033-E6B48D1EF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2109" y="2199038"/>
              <a:ext cx="663651" cy="429529"/>
            </a:xfrm>
            <a:prstGeom prst="straightConnector1">
              <a:avLst/>
            </a:prstGeom>
            <a:ln w="19050" cap="flat">
              <a:solidFill>
                <a:schemeClr val="bg2">
                  <a:lumMod val="60000"/>
                  <a:lumOff val="40000"/>
                </a:schemeClr>
              </a:solidFill>
              <a:headEnd type="none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624A7E19-04C0-4B20-A6A8-C95D3393CD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8864" y="2228155"/>
              <a:ext cx="378000" cy="378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+27</a:t>
              </a:r>
              <a:r>
                <a:rPr lang="en-US" sz="900" b="1" baseline="30000" dirty="0">
                  <a:solidFill>
                    <a:schemeClr val="bg1"/>
                  </a:solidFill>
                </a:rPr>
                <a:t>%</a:t>
              </a:r>
              <a:r>
                <a:rPr lang="en-US" sz="9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09ED3C8-25BC-4814-947F-D1CB8E64DCE8}"/>
              </a:ext>
            </a:extLst>
          </p:cNvPr>
          <p:cNvSpPr>
            <a:spLocks noChangeAspect="1"/>
          </p:cNvSpPr>
          <p:nvPr/>
        </p:nvSpPr>
        <p:spPr>
          <a:xfrm>
            <a:off x="2916393" y="3294185"/>
            <a:ext cx="108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AD64377-622E-4C66-9382-4576EC95D9F4}"/>
              </a:ext>
            </a:extLst>
          </p:cNvPr>
          <p:cNvSpPr>
            <a:spLocks noChangeAspect="1"/>
          </p:cNvSpPr>
          <p:nvPr/>
        </p:nvSpPr>
        <p:spPr>
          <a:xfrm>
            <a:off x="2916393" y="3431345"/>
            <a:ext cx="108000" cy="10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806C572-DE7D-4CA2-ACB5-67D019874034}"/>
              </a:ext>
            </a:extLst>
          </p:cNvPr>
          <p:cNvSpPr/>
          <p:nvPr/>
        </p:nvSpPr>
        <p:spPr>
          <a:xfrm>
            <a:off x="3073794" y="3300212"/>
            <a:ext cx="2204481" cy="247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P&amp;C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and Personal Protection (direct business)</a:t>
            </a:r>
          </a:p>
        </p:txBody>
      </p:sp>
      <p:grpSp>
        <p:nvGrpSpPr>
          <p:cNvPr id="122" name="Grouper 6">
            <a:extLst>
              <a:ext uri="{FF2B5EF4-FFF2-40B4-BE49-F238E27FC236}">
                <a16:creationId xmlns:a16="http://schemas.microsoft.com/office/drawing/2014/main" id="{BBBCA283-0267-4A0A-9CF1-1357E1B73D29}"/>
              </a:ext>
            </a:extLst>
          </p:cNvPr>
          <p:cNvGrpSpPr/>
          <p:nvPr/>
        </p:nvGrpSpPr>
        <p:grpSpPr>
          <a:xfrm>
            <a:off x="7041429" y="3294185"/>
            <a:ext cx="1519306" cy="253274"/>
            <a:chOff x="6947853" y="2691363"/>
            <a:chExt cx="1519306" cy="253274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D30D503-919D-4147-B4DC-4A3572699A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7853" y="2691363"/>
              <a:ext cx="108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EB013B3-E251-4FDE-8792-06F801C7B5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7853" y="2828523"/>
              <a:ext cx="108000" cy="108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8E6FB9E-0F31-45A4-BF17-E12753B08571}"/>
                </a:ext>
              </a:extLst>
            </p:cNvPr>
            <p:cNvSpPr/>
            <p:nvPr/>
          </p:nvSpPr>
          <p:spPr>
            <a:xfrm>
              <a:off x="7105254" y="2697390"/>
              <a:ext cx="1361905" cy="2472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P&amp;C</a:t>
              </a:r>
            </a:p>
            <a:p>
              <a:pPr>
                <a:lnSpc>
                  <a:spcPct val="90000"/>
                </a:lnSpc>
                <a:spcBef>
                  <a:spcPts val="200"/>
                </a:spcBef>
              </a:pPr>
              <a:r>
                <a: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Life and Personal Protection</a:t>
              </a: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15A3D24-9B6F-44A0-A111-1C928ACDE8AC}"/>
              </a:ext>
            </a:extLst>
          </p:cNvPr>
          <p:cNvSpPr/>
          <p:nvPr/>
        </p:nvSpPr>
        <p:spPr>
          <a:xfrm>
            <a:off x="2908729" y="1818335"/>
            <a:ext cx="718581" cy="124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CAGR 13-17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DF75085-7DE1-4BC9-8BB9-F2F530FC99CA}"/>
              </a:ext>
            </a:extLst>
          </p:cNvPr>
          <p:cNvSpPr/>
          <p:nvPr/>
        </p:nvSpPr>
        <p:spPr>
          <a:xfrm>
            <a:off x="5163142" y="2057220"/>
            <a:ext cx="718581" cy="124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CAGR 13-17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18C9E99-5A5F-42A2-850F-613959389D03}"/>
              </a:ext>
            </a:extLst>
          </p:cNvPr>
          <p:cNvSpPr/>
          <p:nvPr/>
        </p:nvSpPr>
        <p:spPr>
          <a:xfrm>
            <a:off x="5145150" y="2756188"/>
            <a:ext cx="690285" cy="37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and Personal Protection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0ECD666-79CD-4D9D-B887-F8AA93911FE3}"/>
              </a:ext>
            </a:extLst>
          </p:cNvPr>
          <p:cNvSpPr/>
          <p:nvPr/>
        </p:nvSpPr>
        <p:spPr>
          <a:xfrm>
            <a:off x="5168579" y="2354743"/>
            <a:ext cx="289464" cy="124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P&amp;C</a:t>
            </a:r>
          </a:p>
        </p:txBody>
      </p: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5AC868CF-EEF6-4424-8100-DF22F07388EA}"/>
              </a:ext>
            </a:extLst>
          </p:cNvPr>
          <p:cNvCxnSpPr>
            <a:cxnSpLocks/>
          </p:cNvCxnSpPr>
          <p:nvPr/>
        </p:nvCxnSpPr>
        <p:spPr>
          <a:xfrm>
            <a:off x="4978878" y="1886943"/>
            <a:ext cx="0" cy="1323531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4B81944-7599-46E3-AF45-7E90778AB9C0}"/>
              </a:ext>
            </a:extLst>
          </p:cNvPr>
          <p:cNvSpPr/>
          <p:nvPr/>
        </p:nvSpPr>
        <p:spPr>
          <a:xfrm>
            <a:off x="4145435" y="1899283"/>
            <a:ext cx="624942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Total= </a:t>
            </a:r>
            <a:br>
              <a:rPr lang="en-US" sz="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€11.7 bn</a:t>
            </a:r>
            <a:endParaRPr lang="en-US" sz="900" b="1" baseline="30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0D35C3A-3F96-446D-9B41-76A7A216F5A9}"/>
              </a:ext>
            </a:extLst>
          </p:cNvPr>
          <p:cNvSpPr/>
          <p:nvPr/>
        </p:nvSpPr>
        <p:spPr>
          <a:xfrm>
            <a:off x="6917137" y="2083383"/>
            <a:ext cx="632662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= </a:t>
            </a:r>
            <a:br>
              <a:rPr lang="en-US" sz="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€ 733 </a:t>
            </a:r>
            <a:r>
              <a:rPr lang="en-US" sz="9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endParaRPr lang="en-US" sz="900" b="1" baseline="30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E007AD0-8129-4C9A-B631-A705C5166F13}"/>
              </a:ext>
            </a:extLst>
          </p:cNvPr>
          <p:cNvSpPr/>
          <p:nvPr/>
        </p:nvSpPr>
        <p:spPr>
          <a:xfrm>
            <a:off x="2922491" y="2418828"/>
            <a:ext cx="499346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= </a:t>
            </a:r>
            <a:br>
              <a:rPr lang="en-US" sz="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€4.2 bn</a:t>
            </a:r>
            <a:endParaRPr lang="en-US" sz="900" b="1" baseline="30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E2FC68F3-FE5A-4832-8214-1596190C069D}"/>
              </a:ext>
            </a:extLst>
          </p:cNvPr>
          <p:cNvCxnSpPr>
            <a:cxnSpLocks/>
          </p:cNvCxnSpPr>
          <p:nvPr/>
        </p:nvCxnSpPr>
        <p:spPr>
          <a:xfrm flipV="1">
            <a:off x="5873833" y="2195655"/>
            <a:ext cx="663651" cy="429529"/>
          </a:xfrm>
          <a:prstGeom prst="straightConnector1">
            <a:avLst/>
          </a:prstGeom>
          <a:ln w="19050" cap="flat">
            <a:solidFill>
              <a:schemeClr val="accent1"/>
            </a:solidFill>
            <a:headEnd type="none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Ellipse 137">
            <a:extLst>
              <a:ext uri="{FF2B5EF4-FFF2-40B4-BE49-F238E27FC236}">
                <a16:creationId xmlns:a16="http://schemas.microsoft.com/office/drawing/2014/main" id="{34FBDA8F-9584-40E6-BBC2-CC92A0E3B062}"/>
              </a:ext>
            </a:extLst>
          </p:cNvPr>
          <p:cNvSpPr>
            <a:spLocks noChangeAspect="1"/>
          </p:cNvSpPr>
          <p:nvPr/>
        </p:nvSpPr>
        <p:spPr>
          <a:xfrm>
            <a:off x="5983253" y="2224772"/>
            <a:ext cx="432000" cy="43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+2.6</a:t>
            </a:r>
            <a:r>
              <a:rPr lang="en-US" sz="900" b="1" baseline="30000" dirty="0">
                <a:solidFill>
                  <a:schemeClr val="bg1"/>
                </a:solidFill>
              </a:rPr>
              <a:t>%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A41D0FEB-AFD7-43E1-94E8-D26E837F4D37}"/>
              </a:ext>
            </a:extLst>
          </p:cNvPr>
          <p:cNvCxnSpPr>
            <a:cxnSpLocks/>
          </p:cNvCxnSpPr>
          <p:nvPr/>
        </p:nvCxnSpPr>
        <p:spPr>
          <a:xfrm flipV="1">
            <a:off x="5873833" y="2721461"/>
            <a:ext cx="663651" cy="429529"/>
          </a:xfrm>
          <a:prstGeom prst="straightConnector1">
            <a:avLst/>
          </a:prstGeom>
          <a:ln w="19050" cap="flat">
            <a:solidFill>
              <a:schemeClr val="bg2">
                <a:lumMod val="60000"/>
                <a:lumOff val="40000"/>
              </a:schemeClr>
            </a:solidFill>
            <a:headEnd type="none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Ellipse 139">
            <a:extLst>
              <a:ext uri="{FF2B5EF4-FFF2-40B4-BE49-F238E27FC236}">
                <a16:creationId xmlns:a16="http://schemas.microsoft.com/office/drawing/2014/main" id="{67340F7E-D8DE-404E-A14D-41A4824A5769}"/>
              </a:ext>
            </a:extLst>
          </p:cNvPr>
          <p:cNvSpPr>
            <a:spLocks noChangeAspect="1"/>
          </p:cNvSpPr>
          <p:nvPr/>
        </p:nvSpPr>
        <p:spPr>
          <a:xfrm>
            <a:off x="5983253" y="2750578"/>
            <a:ext cx="432000" cy="432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+2.2</a:t>
            </a:r>
            <a:r>
              <a:rPr lang="en-US" sz="900" b="1" baseline="30000" dirty="0">
                <a:solidFill>
                  <a:schemeClr val="bg1"/>
                </a:solidFill>
              </a:rPr>
              <a:t>%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7863C6E-7740-4E05-8DF6-C98A573F015E}"/>
              </a:ext>
            </a:extLst>
          </p:cNvPr>
          <p:cNvSpPr txBox="1"/>
          <p:nvPr/>
        </p:nvSpPr>
        <p:spPr>
          <a:xfrm>
            <a:off x="6897259" y="1605470"/>
            <a:ext cx="222686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Net revenues breakdown</a:t>
            </a:r>
          </a:p>
        </p:txBody>
      </p:sp>
    </p:spTree>
    <p:extLst>
      <p:ext uri="{BB962C8B-B14F-4D97-AF65-F5344CB8AC3E}">
        <p14:creationId xmlns:p14="http://schemas.microsoft.com/office/powerpoint/2010/main" val="8869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24" y="404475"/>
            <a:ext cx="7968823" cy="608400"/>
          </a:xfrm>
        </p:spPr>
        <p:txBody>
          <a:bodyPr/>
          <a:lstStyle/>
          <a:p>
            <a:r>
              <a:rPr lang="en-US" sz="2000" dirty="0"/>
              <a:t>Stake #1: secure operating result generation through business mix diversification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4" name="Espace réservé du numéro de diapositive 16"/>
          <p:cNvSpPr>
            <a:spLocks noGrp="1"/>
          </p:cNvSpPr>
          <p:nvPr>
            <p:ph type="sldNum" sz="quarter" idx="17"/>
          </p:nvPr>
        </p:nvSpPr>
        <p:spPr>
          <a:xfrm>
            <a:off x="1080000" y="6521787"/>
            <a:ext cx="190800" cy="123111"/>
          </a:xfrm>
        </p:spPr>
        <p:txBody>
          <a:bodyPr/>
          <a:lstStyle/>
          <a:p>
            <a:fld id="{4F985FF9-ADA8-465B-B1B8-A5AF16A5E14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32FC7E-D670-4F19-B954-70F17867761D}"/>
              </a:ext>
            </a:extLst>
          </p:cNvPr>
          <p:cNvSpPr txBox="1"/>
          <p:nvPr/>
        </p:nvSpPr>
        <p:spPr>
          <a:xfrm>
            <a:off x="1012242" y="2198893"/>
            <a:ext cx="360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Life Insurance</a:t>
            </a:r>
          </a:p>
          <a:p>
            <a:pPr algn="ctr"/>
            <a:r>
              <a:rPr lang="en-US" sz="1400" dirty="0"/>
              <a:t>(financial margin based on </a:t>
            </a:r>
            <a:r>
              <a:rPr lang="en-US" sz="1400" dirty="0" err="1"/>
              <a:t>AuM</a:t>
            </a:r>
            <a:r>
              <a:rPr lang="en-US" sz="1400" dirty="0"/>
              <a:t>)</a:t>
            </a:r>
          </a:p>
        </p:txBody>
      </p:sp>
      <p:pic>
        <p:nvPicPr>
          <p:cNvPr id="6" name="Graphique 5" descr="Voiture">
            <a:extLst>
              <a:ext uri="{FF2B5EF4-FFF2-40B4-BE49-F238E27FC236}">
                <a16:creationId xmlns:a16="http://schemas.microsoft.com/office/drawing/2014/main" id="{1CC938F6-51A8-4D5B-BACD-A816704B2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73336" y="1507533"/>
            <a:ext cx="720000" cy="720000"/>
          </a:xfrm>
          <a:prstGeom prst="rect">
            <a:avLst/>
          </a:prstGeom>
        </p:spPr>
      </p:pic>
      <p:pic>
        <p:nvPicPr>
          <p:cNvPr id="11" name="Graphique 10" descr="Tirelire">
            <a:extLst>
              <a:ext uri="{FF2B5EF4-FFF2-40B4-BE49-F238E27FC236}">
                <a16:creationId xmlns:a16="http://schemas.microsoft.com/office/drawing/2014/main" id="{08EA815F-2D0C-4197-BFB2-33500863F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82245" y="1507533"/>
            <a:ext cx="720000" cy="720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A6D7527-CFD2-4B2D-BD00-95192679E5DA}"/>
              </a:ext>
            </a:extLst>
          </p:cNvPr>
          <p:cNvSpPr txBox="1"/>
          <p:nvPr/>
        </p:nvSpPr>
        <p:spPr>
          <a:xfrm>
            <a:off x="984435" y="3962292"/>
            <a:ext cx="8035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Maintain a diversified business mix </a:t>
            </a:r>
            <a:r>
              <a:rPr lang="en-US" sz="1400" dirty="0"/>
              <a:t>to limit exposure to Life business 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>
                <a:solidFill>
                  <a:schemeClr val="accent1"/>
                </a:solidFill>
              </a:rPr>
              <a:t>Reinforce technical discipline in P&amp;C </a:t>
            </a:r>
            <a:r>
              <a:rPr lang="en-US" sz="1400" dirty="0"/>
              <a:t>to compensate for the contraction of financial results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>
                <a:solidFill>
                  <a:schemeClr val="accent2"/>
                </a:solidFill>
              </a:rPr>
              <a:t>Focus on higher margin products &amp; customer segments</a:t>
            </a:r>
          </a:p>
          <a:p>
            <a:endParaRPr lang="en-US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A8D0358-6C1E-41C4-A298-3FA9A71EC387}"/>
              </a:ext>
            </a:extLst>
          </p:cNvPr>
          <p:cNvSpPr txBox="1"/>
          <p:nvPr/>
        </p:nvSpPr>
        <p:spPr>
          <a:xfrm>
            <a:off x="4461667" y="2226449"/>
            <a:ext cx="354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P&amp;C </a:t>
            </a:r>
          </a:p>
          <a:p>
            <a:pPr algn="ctr"/>
            <a:r>
              <a:rPr lang="en-US" sz="1400" dirty="0"/>
              <a:t>(lesser weight of financial results)</a:t>
            </a: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C23932DE-8974-451E-A031-89B792865CD6}"/>
              </a:ext>
            </a:extLst>
          </p:cNvPr>
          <p:cNvSpPr/>
          <p:nvPr/>
        </p:nvSpPr>
        <p:spPr>
          <a:xfrm rot="10800000">
            <a:off x="2116074" y="3039225"/>
            <a:ext cx="4763503" cy="372979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que 16" descr="Flèche : courbe légère">
            <a:extLst>
              <a:ext uri="{FF2B5EF4-FFF2-40B4-BE49-F238E27FC236}">
                <a16:creationId xmlns:a16="http://schemas.microsoft.com/office/drawing/2014/main" id="{E0F9F1CD-CB90-455E-81A6-EB0C94C7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52927" y="3838445"/>
            <a:ext cx="574060" cy="574060"/>
          </a:xfrm>
          <a:prstGeom prst="rect">
            <a:avLst/>
          </a:prstGeom>
        </p:spPr>
      </p:pic>
      <p:pic>
        <p:nvPicPr>
          <p:cNvPr id="20" name="Graphique 19" descr="Flèche : courbe légère">
            <a:extLst>
              <a:ext uri="{FF2B5EF4-FFF2-40B4-BE49-F238E27FC236}">
                <a16:creationId xmlns:a16="http://schemas.microsoft.com/office/drawing/2014/main" id="{00D90C85-3758-47F7-9134-A3B28BA23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52927" y="4350188"/>
            <a:ext cx="574060" cy="574060"/>
          </a:xfrm>
          <a:prstGeom prst="rect">
            <a:avLst/>
          </a:prstGeom>
        </p:spPr>
      </p:pic>
      <p:pic>
        <p:nvPicPr>
          <p:cNvPr id="21" name="Graphique 20" descr="Flèche : courbe légère">
            <a:extLst>
              <a:ext uri="{FF2B5EF4-FFF2-40B4-BE49-F238E27FC236}">
                <a16:creationId xmlns:a16="http://schemas.microsoft.com/office/drawing/2014/main" id="{A0B5345F-4E42-4AB7-8BE8-E12A5F7F65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2927" y="4861931"/>
            <a:ext cx="574060" cy="5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24" y="404475"/>
            <a:ext cx="7968823" cy="608400"/>
          </a:xfrm>
        </p:spPr>
        <p:txBody>
          <a:bodyPr/>
          <a:lstStyle/>
          <a:p>
            <a:r>
              <a:rPr lang="en-US" sz="2000" dirty="0"/>
              <a:t>Stake #2: secure operating result generation through reduction of guarantees in Life insurance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4" name="Espace réservé du numéro de diapositive 16"/>
          <p:cNvSpPr>
            <a:spLocks noGrp="1"/>
          </p:cNvSpPr>
          <p:nvPr>
            <p:ph type="sldNum" sz="quarter" idx="17"/>
          </p:nvPr>
        </p:nvSpPr>
        <p:spPr>
          <a:xfrm>
            <a:off x="1080000" y="6521787"/>
            <a:ext cx="190800" cy="123111"/>
          </a:xfrm>
        </p:spPr>
        <p:txBody>
          <a:bodyPr/>
          <a:lstStyle/>
          <a:p>
            <a:fld id="{4F985FF9-ADA8-465B-B1B8-A5AF16A5E14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B571467-A8FC-4006-BC40-BA99861516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783472"/>
              </p:ext>
            </p:extLst>
          </p:nvPr>
        </p:nvGraphicFramePr>
        <p:xfrm>
          <a:off x="3193719" y="1153528"/>
          <a:ext cx="5514831" cy="201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7952B46-1FE1-4FBA-88BF-A813DCAE9198}"/>
              </a:ext>
            </a:extLst>
          </p:cNvPr>
          <p:cNvSpPr/>
          <p:nvPr/>
        </p:nvSpPr>
        <p:spPr>
          <a:xfrm>
            <a:off x="435450" y="4450104"/>
            <a:ext cx="2158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Reduction of guarantees but what about customers expectations?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467DF6B1-F95D-46C4-97A5-180D1D4CA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223278"/>
              </p:ext>
            </p:extLst>
          </p:nvPr>
        </p:nvGraphicFramePr>
        <p:xfrm>
          <a:off x="3123843" y="3319864"/>
          <a:ext cx="5778634" cy="264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Graphique 5" descr="Ciseaux">
            <a:extLst>
              <a:ext uri="{FF2B5EF4-FFF2-40B4-BE49-F238E27FC236}">
                <a16:creationId xmlns:a16="http://schemas.microsoft.com/office/drawing/2014/main" id="{84DCA600-76B2-4EA5-AF46-0F9F1AA19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70800" y="3823384"/>
            <a:ext cx="567359" cy="5673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FEA306-A409-4AEF-BAC7-815F488DC95B}"/>
              </a:ext>
            </a:extLst>
          </p:cNvPr>
          <p:cNvSpPr/>
          <p:nvPr/>
        </p:nvSpPr>
        <p:spPr>
          <a:xfrm>
            <a:off x="435450" y="1959031"/>
            <a:ext cx="2158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Secure financial margin through reduced profit sharing… A solution as long as the inflation remains limited…</a:t>
            </a:r>
          </a:p>
        </p:txBody>
      </p:sp>
      <p:pic>
        <p:nvPicPr>
          <p:cNvPr id="12" name="Graphique 11" descr="Tirelire">
            <a:extLst>
              <a:ext uri="{FF2B5EF4-FFF2-40B4-BE49-F238E27FC236}">
                <a16:creationId xmlns:a16="http://schemas.microsoft.com/office/drawing/2014/main" id="{96DB0D6D-FE63-40F5-885E-745DBBD5E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75400" y="1293239"/>
            <a:ext cx="653487" cy="65348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25B6EA5-D0C1-43B4-93C0-9622BA1E455A}"/>
              </a:ext>
            </a:extLst>
          </p:cNvPr>
          <p:cNvSpPr txBox="1"/>
          <p:nvPr/>
        </p:nvSpPr>
        <p:spPr>
          <a:xfrm>
            <a:off x="3368978" y="5961371"/>
            <a:ext cx="5439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TME: </a:t>
            </a:r>
            <a:r>
              <a:rPr lang="en-US" sz="800" i="1" dirty="0" err="1"/>
              <a:t>taux</a:t>
            </a:r>
            <a:r>
              <a:rPr lang="en-US" sz="800" i="1" dirty="0"/>
              <a:t> </a:t>
            </a:r>
            <a:r>
              <a:rPr lang="en-US" sz="800" i="1" dirty="0" err="1"/>
              <a:t>moyen</a:t>
            </a:r>
            <a:r>
              <a:rPr lang="en-US" sz="800" i="1" dirty="0"/>
              <a:t> des </a:t>
            </a:r>
            <a:r>
              <a:rPr lang="en-US" sz="800" i="1" dirty="0" err="1"/>
              <a:t>emprunts</a:t>
            </a:r>
            <a:r>
              <a:rPr lang="en-US" sz="800" i="1" dirty="0"/>
              <a:t> </a:t>
            </a:r>
            <a:r>
              <a:rPr lang="en-US" sz="800" i="1" dirty="0" err="1"/>
              <a:t>d’Etat</a:t>
            </a:r>
            <a:r>
              <a:rPr lang="en-US" sz="800" i="1" dirty="0"/>
              <a:t> – Average French Treasury rate</a:t>
            </a:r>
          </a:p>
          <a:p>
            <a:r>
              <a:rPr lang="en-US" sz="800" i="1" dirty="0"/>
              <a:t>MGR: maximum authorized minimum guaranteed rate, defined as a % of TME for Euro denominated funds</a:t>
            </a:r>
            <a:endParaRPr lang="en-US" sz="700" i="1" dirty="0"/>
          </a:p>
        </p:txBody>
      </p:sp>
    </p:spTree>
    <p:extLst>
      <p:ext uri="{BB962C8B-B14F-4D97-AF65-F5344CB8AC3E}">
        <p14:creationId xmlns:p14="http://schemas.microsoft.com/office/powerpoint/2010/main" val="23446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24" y="404475"/>
            <a:ext cx="7968823" cy="608400"/>
          </a:xfrm>
        </p:spPr>
        <p:txBody>
          <a:bodyPr/>
          <a:lstStyle/>
          <a:p>
            <a:r>
              <a:rPr lang="en-US" sz="2000" dirty="0"/>
              <a:t>Stake #3: secure operating result generation through diversification of investments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4" name="Espace réservé du numéro de diapositive 16"/>
          <p:cNvSpPr>
            <a:spLocks noGrp="1"/>
          </p:cNvSpPr>
          <p:nvPr>
            <p:ph type="sldNum" sz="quarter" idx="17"/>
          </p:nvPr>
        </p:nvSpPr>
        <p:spPr>
          <a:xfrm>
            <a:off x="1080000" y="6521787"/>
            <a:ext cx="190800" cy="123111"/>
          </a:xfrm>
        </p:spPr>
        <p:txBody>
          <a:bodyPr/>
          <a:lstStyle/>
          <a:p>
            <a:fld id="{4F985FF9-ADA8-465B-B1B8-A5AF16A5E14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32FC7E-D670-4F19-B954-70F17867761D}"/>
              </a:ext>
            </a:extLst>
          </p:cNvPr>
          <p:cNvSpPr txBox="1"/>
          <p:nvPr/>
        </p:nvSpPr>
        <p:spPr>
          <a:xfrm>
            <a:off x="4918866" y="1736229"/>
            <a:ext cx="42251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Transformation of Insurance asset portfolios to: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1200" b="1" dirty="0">
                <a:solidFill>
                  <a:schemeClr val="accent2"/>
                </a:solidFill>
              </a:rPr>
              <a:t>Limit dilution of financial results</a:t>
            </a:r>
            <a:r>
              <a:rPr lang="en-US" sz="1200" b="1" dirty="0"/>
              <a:t> </a:t>
            </a:r>
            <a:r>
              <a:rPr lang="en-US" sz="1200" dirty="0"/>
              <a:t>(70% to 80% of investments in bonds)</a:t>
            </a:r>
          </a:p>
          <a:p>
            <a:pPr marL="342900" indent="-342900">
              <a:buAutoNum type="arabicPeriod"/>
            </a:pPr>
            <a:endParaRPr lang="en-US" sz="1200" b="1" dirty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en-US" sz="1200" b="1" dirty="0">
                <a:solidFill>
                  <a:schemeClr val="accent2"/>
                </a:solidFill>
              </a:rPr>
              <a:t>Diversify asset classes (e.g. real assets / private debt) </a:t>
            </a:r>
          </a:p>
          <a:p>
            <a:pPr marL="342900" indent="-342900">
              <a:buAutoNum type="arabicPeriod"/>
            </a:pPr>
            <a:endParaRPr lang="en-US" sz="1200" b="1" dirty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en-US" sz="1200" b="1" dirty="0">
                <a:solidFill>
                  <a:schemeClr val="accent2"/>
                </a:solidFill>
              </a:rPr>
              <a:t>…while limiting the increase of embedded risks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44ED050-2451-4AA1-A47A-D175E02A4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884459"/>
              </p:ext>
            </p:extLst>
          </p:nvPr>
        </p:nvGraphicFramePr>
        <p:xfrm>
          <a:off x="259298" y="1380836"/>
          <a:ext cx="4247508" cy="300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6E62A221-F75F-4219-AE43-50164968B730}"/>
              </a:ext>
            </a:extLst>
          </p:cNvPr>
          <p:cNvSpPr/>
          <p:nvPr/>
        </p:nvSpPr>
        <p:spPr>
          <a:xfrm rot="5400000">
            <a:off x="3500164" y="2458453"/>
            <a:ext cx="2310063" cy="29677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que 8" descr="Flèche : demi-tour">
            <a:extLst>
              <a:ext uri="{FF2B5EF4-FFF2-40B4-BE49-F238E27FC236}">
                <a16:creationId xmlns:a16="http://schemas.microsoft.com/office/drawing/2014/main" id="{E4DCD81F-63E1-4397-9CC4-13EF29237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641189" y="4672645"/>
            <a:ext cx="914400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92AF42E-9E1A-4B17-A9AB-0C5784C833D3}"/>
              </a:ext>
            </a:extLst>
          </p:cNvPr>
          <p:cNvSpPr txBox="1"/>
          <p:nvPr/>
        </p:nvSpPr>
        <p:spPr>
          <a:xfrm>
            <a:off x="1711633" y="4730926"/>
            <a:ext cx="5388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Contraction of financial results </a:t>
            </a:r>
            <a:r>
              <a:rPr lang="fr-FR" sz="1400" b="1" dirty="0">
                <a:solidFill>
                  <a:schemeClr val="accent1"/>
                </a:solidFill>
                <a:sym typeface="Symbol" panose="05050102010706020507" pitchFamily="18" charset="2"/>
              </a:rPr>
              <a:t> T</a:t>
            </a:r>
            <a:r>
              <a:rPr lang="en-US" sz="1400" b="1" dirty="0">
                <a:solidFill>
                  <a:schemeClr val="accent1"/>
                </a:solidFill>
              </a:rPr>
              <a:t>he end of the era of Euro denominated funds (0% guaranteed rate) </a:t>
            </a: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1400" b="1" dirty="0">
                <a:solidFill>
                  <a:schemeClr val="accent1"/>
                </a:solidFill>
              </a:rPr>
              <a:t>Life insurers need to prepare for a paradigm shift?</a:t>
            </a:r>
          </a:p>
        </p:txBody>
      </p:sp>
      <p:pic>
        <p:nvPicPr>
          <p:cNvPr id="7" name="Graphique 6" descr="Flèche : pivoter à droite">
            <a:extLst>
              <a:ext uri="{FF2B5EF4-FFF2-40B4-BE49-F238E27FC236}">
                <a16:creationId xmlns:a16="http://schemas.microsoft.com/office/drawing/2014/main" id="{DF1DD902-7AD7-44F9-B6AF-E85259248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6800" y="1789220"/>
            <a:ext cx="324000" cy="324000"/>
          </a:xfrm>
          <a:prstGeom prst="rect">
            <a:avLst/>
          </a:prstGeom>
        </p:spPr>
      </p:pic>
      <p:pic>
        <p:nvPicPr>
          <p:cNvPr id="12" name="Graphique 11" descr="Flèche : courbe dans le sens des aiguilles d’une montre">
            <a:extLst>
              <a:ext uri="{FF2B5EF4-FFF2-40B4-BE49-F238E27FC236}">
                <a16:creationId xmlns:a16="http://schemas.microsoft.com/office/drawing/2014/main" id="{E41D0714-859E-46D9-8EF1-250E711AD3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3300494">
            <a:off x="1504950" y="1733041"/>
            <a:ext cx="324000" cy="324000"/>
          </a:xfrm>
          <a:prstGeom prst="rect">
            <a:avLst/>
          </a:prstGeom>
        </p:spPr>
      </p:pic>
      <p:pic>
        <p:nvPicPr>
          <p:cNvPr id="16" name="Graphique 15" descr="Flèche : courbe dans le sens des aiguilles d’une montre">
            <a:extLst>
              <a:ext uri="{FF2B5EF4-FFF2-40B4-BE49-F238E27FC236}">
                <a16:creationId xmlns:a16="http://schemas.microsoft.com/office/drawing/2014/main" id="{72B7DAAD-39A0-4DDA-8473-405DD424CA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4535926">
            <a:off x="2263916" y="2469257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2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24" y="404475"/>
            <a:ext cx="7968823" cy="608400"/>
          </a:xfrm>
        </p:spPr>
        <p:txBody>
          <a:bodyPr/>
          <a:lstStyle/>
          <a:p>
            <a:r>
              <a:rPr lang="en-US" sz="2000" dirty="0"/>
              <a:t>Stake #4: secure solvency through risk reduction &amp; adapted models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23838" y="414338"/>
            <a:ext cx="591950" cy="338554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4" name="Espace réservé du numéro de diapositive 16"/>
          <p:cNvSpPr>
            <a:spLocks noGrp="1"/>
          </p:cNvSpPr>
          <p:nvPr>
            <p:ph type="sldNum" sz="quarter" idx="17"/>
          </p:nvPr>
        </p:nvSpPr>
        <p:spPr>
          <a:xfrm>
            <a:off x="1080000" y="6521787"/>
            <a:ext cx="190800" cy="123111"/>
          </a:xfrm>
        </p:spPr>
        <p:txBody>
          <a:bodyPr/>
          <a:lstStyle/>
          <a:p>
            <a:fld id="{4F985FF9-ADA8-465B-B1B8-A5AF16A5E14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32FC7E-D670-4F19-B954-70F17867761D}"/>
              </a:ext>
            </a:extLst>
          </p:cNvPr>
          <p:cNvSpPr txBox="1"/>
          <p:nvPr/>
        </p:nvSpPr>
        <p:spPr>
          <a:xfrm>
            <a:off x="1080000" y="1241473"/>
            <a:ext cx="3385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accent2"/>
                </a:solidFill>
              </a:rPr>
              <a:t>Promote unit linked (UL) </a:t>
            </a:r>
            <a:r>
              <a:rPr lang="en-US" sz="1400" dirty="0"/>
              <a:t>to transfer the risk to customers and reduce capital requirements</a:t>
            </a:r>
          </a:p>
          <a:p>
            <a:pPr marL="342900" indent="-342900">
              <a:buFont typeface="+mj-lt"/>
              <a:buAutoNum type="arabicPeriod"/>
            </a:pPr>
            <a:endParaRPr lang="en-US" sz="1400" b="1" dirty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accent2"/>
                </a:solidFill>
              </a:rPr>
              <a:t>Limit ALM mismatch </a:t>
            </a:r>
            <a:r>
              <a:rPr lang="en-US" sz="1400" dirty="0"/>
              <a:t>and capital requirements</a:t>
            </a:r>
          </a:p>
          <a:p>
            <a:pPr marL="342900" indent="-342900">
              <a:buFont typeface="+mj-lt"/>
              <a:buAutoNum type="arabicPeriod"/>
            </a:pPr>
            <a:endParaRPr lang="en-US" sz="1400" b="1" dirty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accent2"/>
                </a:solidFill>
              </a:rPr>
              <a:t>Limit net collection </a:t>
            </a:r>
            <a:r>
              <a:rPr lang="en-US" sz="1400" dirty="0"/>
              <a:t>to limit new cash to be invested?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0C5DA07-6E73-4C19-9F3B-17A271902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101518"/>
              </p:ext>
            </p:extLst>
          </p:nvPr>
        </p:nvGraphicFramePr>
        <p:xfrm>
          <a:off x="4958206" y="1012875"/>
          <a:ext cx="3902361" cy="228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Graphique 5" descr="Tête avec engrenages">
            <a:extLst>
              <a:ext uri="{FF2B5EF4-FFF2-40B4-BE49-F238E27FC236}">
                <a16:creationId xmlns:a16="http://schemas.microsoft.com/office/drawing/2014/main" id="{2548ACD6-4E58-40B7-99CD-E2D965EF5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3433" y="1907970"/>
            <a:ext cx="648000" cy="648000"/>
          </a:xfrm>
          <a:prstGeom prst="rect">
            <a:avLst/>
          </a:prstGeom>
        </p:spPr>
      </p:pic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DD15D953-00FB-40B3-B5DE-B744475884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316390"/>
              </p:ext>
            </p:extLst>
          </p:nvPr>
        </p:nvGraphicFramePr>
        <p:xfrm>
          <a:off x="349033" y="3755813"/>
          <a:ext cx="8445933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09156211-A715-40DE-A826-1EDDB5BA2C3B}"/>
              </a:ext>
            </a:extLst>
          </p:cNvPr>
          <p:cNvSpPr txBox="1"/>
          <p:nvPr/>
        </p:nvSpPr>
        <p:spPr>
          <a:xfrm>
            <a:off x="1745281" y="6041215"/>
            <a:ext cx="5439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Net collection: cash in (premiums) – cash out (lapses + death benefits + terms)</a:t>
            </a:r>
            <a:endParaRPr lang="en-US" sz="700" i="1" dirty="0"/>
          </a:p>
        </p:txBody>
      </p:sp>
    </p:spTree>
    <p:extLst>
      <p:ext uri="{BB962C8B-B14F-4D97-AF65-F5344CB8AC3E}">
        <p14:creationId xmlns:p14="http://schemas.microsoft.com/office/powerpoint/2010/main" val="37305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24" y="404475"/>
            <a:ext cx="7968823" cy="608400"/>
          </a:xfrm>
        </p:spPr>
        <p:txBody>
          <a:bodyPr/>
          <a:lstStyle/>
          <a:p>
            <a:r>
              <a:rPr lang="en-US" sz="2000"/>
              <a:t>Stake #5: secure solvency through risk reduction &amp; adapted models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4" name="Espace réservé du numéro de diapositive 16"/>
          <p:cNvSpPr>
            <a:spLocks noGrp="1"/>
          </p:cNvSpPr>
          <p:nvPr>
            <p:ph type="sldNum" sz="quarter" idx="17"/>
          </p:nvPr>
        </p:nvSpPr>
        <p:spPr>
          <a:xfrm>
            <a:off x="1080000" y="6521787"/>
            <a:ext cx="190800" cy="123111"/>
          </a:xfrm>
        </p:spPr>
        <p:txBody>
          <a:bodyPr/>
          <a:lstStyle/>
          <a:p>
            <a:fld id="{4F985FF9-ADA8-465B-B1B8-A5AF16A5E14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32FC7E-D670-4F19-B954-70F17867761D}"/>
              </a:ext>
            </a:extLst>
          </p:cNvPr>
          <p:cNvSpPr txBox="1"/>
          <p:nvPr/>
        </p:nvSpPr>
        <p:spPr>
          <a:xfrm>
            <a:off x="815788" y="4063494"/>
            <a:ext cx="45863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</a:rPr>
              <a:t>Strong impact of model selection in Insurance fair value: reserves (best estimates) based on stochastic valuations thus very sensitive to: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4"/>
                </a:solidFill>
              </a:rPr>
              <a:t>parameters (ESG / behavioral assumptions) 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4"/>
                </a:solidFill>
              </a:rPr>
              <a:t>« management rules »: SAA, profit sharing, etc.</a:t>
            </a: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chemeClr val="accent4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400" dirty="0">
                <a:solidFill>
                  <a:schemeClr val="accent4"/>
                </a:solidFill>
                <a:sym typeface="Symbol" panose="05050102010706020507" pitchFamily="18" charset="2"/>
              </a:rPr>
              <a:t>Need to adapt models to new low rate environment</a:t>
            </a:r>
          </a:p>
          <a:p>
            <a:endParaRPr lang="en-US" sz="1400" dirty="0">
              <a:solidFill>
                <a:schemeClr val="accent3"/>
              </a:solidFill>
              <a:sym typeface="Symbol" panose="05050102010706020507" pitchFamily="18" charset="2"/>
            </a:endParaRPr>
          </a:p>
          <a:p>
            <a:endParaRPr lang="en-US" sz="1400" b="1" dirty="0">
              <a:solidFill>
                <a:schemeClr val="accent4"/>
              </a:solidFill>
            </a:endParaRPr>
          </a:p>
          <a:p>
            <a:r>
              <a:rPr lang="en-US" sz="1400" b="1" dirty="0">
                <a:solidFill>
                  <a:schemeClr val="accent4"/>
                </a:solidFill>
              </a:rPr>
              <a:t> </a:t>
            </a:r>
          </a:p>
          <a:p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88025A6-285D-4FB6-B99A-BD6CE97AD46C}"/>
              </a:ext>
            </a:extLst>
          </p:cNvPr>
          <p:cNvSpPr txBox="1"/>
          <p:nvPr/>
        </p:nvSpPr>
        <p:spPr>
          <a:xfrm>
            <a:off x="815788" y="1383103"/>
            <a:ext cx="458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Strong headwinds from regulation: prudential Solvency 2 (2016) and financial IFRS 17 (2022?)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DDB96FA-7E15-4443-A42E-E6D4ED2F212D}"/>
              </a:ext>
            </a:extLst>
          </p:cNvPr>
          <p:cNvGrpSpPr/>
          <p:nvPr/>
        </p:nvGrpSpPr>
        <p:grpSpPr>
          <a:xfrm>
            <a:off x="5970934" y="1404490"/>
            <a:ext cx="2582419" cy="3296604"/>
            <a:chOff x="3923928" y="3068959"/>
            <a:chExt cx="2880002" cy="33123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F98612-E447-4148-AF7D-6D20285645C1}"/>
                </a:ext>
              </a:extLst>
            </p:cNvPr>
            <p:cNvSpPr/>
            <p:nvPr/>
          </p:nvSpPr>
          <p:spPr>
            <a:xfrm>
              <a:off x="5363928" y="3445159"/>
              <a:ext cx="1440000" cy="1135968"/>
            </a:xfrm>
            <a:prstGeom prst="rect">
              <a:avLst/>
            </a:prstGeom>
            <a:solidFill>
              <a:schemeClr val="accent2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NAV :=</a:t>
              </a:r>
            </a:p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Assets – Liab.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735AA3-A074-45FD-8EAB-E96DBA82BD6A}"/>
                </a:ext>
              </a:extLst>
            </p:cNvPr>
            <p:cNvSpPr/>
            <p:nvPr/>
          </p:nvSpPr>
          <p:spPr>
            <a:xfrm>
              <a:off x="3923928" y="3068959"/>
              <a:ext cx="1440000" cy="28803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Assets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60D0D3-D020-4871-A4D6-449835C17E8B}"/>
                </a:ext>
              </a:extLst>
            </p:cNvPr>
            <p:cNvSpPr/>
            <p:nvPr/>
          </p:nvSpPr>
          <p:spPr>
            <a:xfrm>
              <a:off x="5363928" y="3068959"/>
              <a:ext cx="1440000" cy="2880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Liabilities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4C1CC3-4210-4D13-8E27-97C288CD53E8}"/>
                </a:ext>
              </a:extLst>
            </p:cNvPr>
            <p:cNvSpPr/>
            <p:nvPr/>
          </p:nvSpPr>
          <p:spPr>
            <a:xfrm>
              <a:off x="3923928" y="3443400"/>
              <a:ext cx="1440000" cy="2937927"/>
            </a:xfrm>
            <a:prstGeom prst="rect">
              <a:avLst/>
            </a:prstGeom>
            <a:solidFill>
              <a:schemeClr val="accent6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Fair value of assets (investments)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E7F9CA-A29F-44BA-9BB4-6ED4A83D8066}"/>
                </a:ext>
              </a:extLst>
            </p:cNvPr>
            <p:cNvSpPr/>
            <p:nvPr/>
          </p:nvSpPr>
          <p:spPr>
            <a:xfrm>
              <a:off x="5363928" y="4581127"/>
              <a:ext cx="1440002" cy="1800200"/>
            </a:xfrm>
            <a:prstGeom prst="rect">
              <a:avLst/>
            </a:prstGeom>
            <a:solidFill>
              <a:schemeClr val="accent3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Best estimate of liabilities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0AF31D6-0881-4ACB-B5B6-62C1821C1058}"/>
              </a:ext>
            </a:extLst>
          </p:cNvPr>
          <p:cNvSpPr/>
          <p:nvPr/>
        </p:nvSpPr>
        <p:spPr>
          <a:xfrm>
            <a:off x="815787" y="2319864"/>
            <a:ext cx="4401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Balance sheet in fair value and risk based capital requirements (SCR) built as instantaneous NAV sensitivities to predefined risk factors: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200" dirty="0">
                <a:solidFill>
                  <a:schemeClr val="accent3"/>
                </a:solidFill>
                <a:sym typeface="Symbol" panose="05050102010706020507" pitchFamily="18" charset="2"/>
              </a:rPr>
              <a:t>0% minimum guaranteed rate has became ‘capital costly’</a:t>
            </a:r>
          </a:p>
        </p:txBody>
      </p:sp>
      <p:pic>
        <p:nvPicPr>
          <p:cNvPr id="15" name="Graphique 14" descr="Flèche : courbe légère">
            <a:extLst>
              <a:ext uri="{FF2B5EF4-FFF2-40B4-BE49-F238E27FC236}">
                <a16:creationId xmlns:a16="http://schemas.microsoft.com/office/drawing/2014/main" id="{7250ED6A-BC64-4CE5-AFAF-9CE192C91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897" y="1357683"/>
            <a:ext cx="574060" cy="574060"/>
          </a:xfrm>
          <a:prstGeom prst="rect">
            <a:avLst/>
          </a:prstGeom>
        </p:spPr>
      </p:pic>
      <p:pic>
        <p:nvPicPr>
          <p:cNvPr id="17" name="Graphique 16" descr="Flèche : courbe légère">
            <a:extLst>
              <a:ext uri="{FF2B5EF4-FFF2-40B4-BE49-F238E27FC236}">
                <a16:creationId xmlns:a16="http://schemas.microsoft.com/office/drawing/2014/main" id="{9C460B82-CF5E-4107-AEC4-BBAD20D22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5640" y="2810719"/>
            <a:ext cx="574060" cy="574060"/>
          </a:xfrm>
          <a:prstGeom prst="rect">
            <a:avLst/>
          </a:prstGeom>
        </p:spPr>
      </p:pic>
      <p:pic>
        <p:nvPicPr>
          <p:cNvPr id="18" name="Graphique 17" descr="Flèche : courbe légère">
            <a:extLst>
              <a:ext uri="{FF2B5EF4-FFF2-40B4-BE49-F238E27FC236}">
                <a16:creationId xmlns:a16="http://schemas.microsoft.com/office/drawing/2014/main" id="{A1BB53A2-0046-49F1-AFFA-D8C7C711AB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5897" y="5236192"/>
            <a:ext cx="574060" cy="5740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AAF3D46-62D7-480C-A28B-A0204BCADD77}"/>
              </a:ext>
            </a:extLst>
          </p:cNvPr>
          <p:cNvSpPr/>
          <p:nvPr/>
        </p:nvSpPr>
        <p:spPr>
          <a:xfrm>
            <a:off x="2879447" y="3367822"/>
            <a:ext cx="2419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3"/>
                </a:solidFill>
              </a:rPr>
              <a:t>Market risk within SCR </a:t>
            </a:r>
            <a:r>
              <a:rPr lang="en-US" sz="1100" i="1" dirty="0">
                <a:solidFill>
                  <a:schemeClr val="accent3"/>
                </a:solidFill>
                <a:sym typeface="Symbol" panose="05050102010706020507" pitchFamily="18" charset="2"/>
              </a:rPr>
              <a:t> 80% of </a:t>
            </a:r>
            <a:r>
              <a:rPr lang="en-US" sz="1050" i="1" dirty="0">
                <a:solidFill>
                  <a:schemeClr val="accent3"/>
                </a:solidFill>
                <a:sym typeface="Symbol" panose="05050102010706020507" pitchFamily="18" charset="2"/>
              </a:rPr>
              <a:t>total</a:t>
            </a:r>
            <a:r>
              <a:rPr lang="en-US" sz="1100" i="1" dirty="0">
                <a:solidFill>
                  <a:schemeClr val="accent3"/>
                </a:solidFill>
                <a:sym typeface="Symbol" panose="05050102010706020507" pitchFamily="18" charset="2"/>
              </a:rPr>
              <a:t> SCR for Life companies</a:t>
            </a:r>
            <a:endParaRPr lang="en-US" sz="1100" i="1" dirty="0">
              <a:solidFill>
                <a:schemeClr val="accent3"/>
              </a:solidFill>
            </a:endParaRPr>
          </a:p>
        </p:txBody>
      </p:sp>
      <p:pic>
        <p:nvPicPr>
          <p:cNvPr id="22" name="Graphique 21" descr="Ampoule">
            <a:extLst>
              <a:ext uri="{FF2B5EF4-FFF2-40B4-BE49-F238E27FC236}">
                <a16:creationId xmlns:a16="http://schemas.microsoft.com/office/drawing/2014/main" id="{97B9FA2C-59D7-45FA-9CDB-83344D7A51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00021" y="3375419"/>
            <a:ext cx="435573" cy="43557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9E6EFD1-48A4-4DAD-B610-3688A641C4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8619" y="5070972"/>
            <a:ext cx="2031628" cy="45225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B25DFCD-DFA2-4B1A-85CD-F95CDD9DD3BE}"/>
              </a:ext>
            </a:extLst>
          </p:cNvPr>
          <p:cNvCxnSpPr>
            <a:cxnSpLocks/>
            <a:stCxn id="12" idx="2"/>
            <a:endCxn id="23" idx="0"/>
          </p:cNvCxnSpPr>
          <p:nvPr/>
        </p:nvCxnSpPr>
        <p:spPr>
          <a:xfrm>
            <a:off x="7907748" y="4701094"/>
            <a:ext cx="96685" cy="36987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0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NATIXIS 2017">
  <a:themeElements>
    <a:clrScheme name="NATIXIS 2017">
      <a:dk1>
        <a:sysClr val="windowText" lastClr="000000"/>
      </a:dk1>
      <a:lt1>
        <a:sysClr val="window" lastClr="FFFFFF"/>
      </a:lt1>
      <a:dk2>
        <a:srgbClr val="581D74"/>
      </a:dk2>
      <a:lt2>
        <a:srgbClr val="707372"/>
      </a:lt2>
      <a:accent1>
        <a:srgbClr val="4D6995"/>
      </a:accent1>
      <a:accent2>
        <a:srgbClr val="AF1280"/>
      </a:accent2>
      <a:accent3>
        <a:srgbClr val="B14EB5"/>
      </a:accent3>
      <a:accent4>
        <a:srgbClr val="F07E53"/>
      </a:accent4>
      <a:accent5>
        <a:srgbClr val="7197BA"/>
      </a:accent5>
      <a:accent6>
        <a:srgbClr val="2499B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TIXIS_2017_Template4-3_NATIXIS_ASSURANCES">
  <a:themeElements>
    <a:clrScheme name="NATIXIS 2017">
      <a:dk1>
        <a:sysClr val="windowText" lastClr="000000"/>
      </a:dk1>
      <a:lt1>
        <a:sysClr val="window" lastClr="FFFFFF"/>
      </a:lt1>
      <a:dk2>
        <a:srgbClr val="581D74"/>
      </a:dk2>
      <a:lt2>
        <a:srgbClr val="707372"/>
      </a:lt2>
      <a:accent1>
        <a:srgbClr val="4D6995"/>
      </a:accent1>
      <a:accent2>
        <a:srgbClr val="AF1280"/>
      </a:accent2>
      <a:accent3>
        <a:srgbClr val="B14EB5"/>
      </a:accent3>
      <a:accent4>
        <a:srgbClr val="F07E53"/>
      </a:accent4>
      <a:accent5>
        <a:srgbClr val="7197BA"/>
      </a:accent5>
      <a:accent6>
        <a:srgbClr val="2499B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ATIXIS_2017_Template4-3_NATIXIS_ASSURANCES">
  <a:themeElements>
    <a:clrScheme name="NATIXIS 2017">
      <a:dk1>
        <a:sysClr val="windowText" lastClr="000000"/>
      </a:dk1>
      <a:lt1>
        <a:sysClr val="window" lastClr="FFFFFF"/>
      </a:lt1>
      <a:dk2>
        <a:srgbClr val="581D74"/>
      </a:dk2>
      <a:lt2>
        <a:srgbClr val="707372"/>
      </a:lt2>
      <a:accent1>
        <a:srgbClr val="4D6995"/>
      </a:accent1>
      <a:accent2>
        <a:srgbClr val="AF1280"/>
      </a:accent2>
      <a:accent3>
        <a:srgbClr val="B14EB5"/>
      </a:accent3>
      <a:accent4>
        <a:srgbClr val="F07E53"/>
      </a:accent4>
      <a:accent5>
        <a:srgbClr val="7197BA"/>
      </a:accent5>
      <a:accent6>
        <a:srgbClr val="2499B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ème NATIXIS 2017">
  <a:themeElements>
    <a:clrScheme name="NATIXIS 2017">
      <a:dk1>
        <a:sysClr val="windowText" lastClr="000000"/>
      </a:dk1>
      <a:lt1>
        <a:sysClr val="window" lastClr="FFFFFF"/>
      </a:lt1>
      <a:dk2>
        <a:srgbClr val="581D74"/>
      </a:dk2>
      <a:lt2>
        <a:srgbClr val="707372"/>
      </a:lt2>
      <a:accent1>
        <a:srgbClr val="4D6995"/>
      </a:accent1>
      <a:accent2>
        <a:srgbClr val="AF1280"/>
      </a:accent2>
      <a:accent3>
        <a:srgbClr val="B14EB5"/>
      </a:accent3>
      <a:accent4>
        <a:srgbClr val="F07E53"/>
      </a:accent4>
      <a:accent5>
        <a:srgbClr val="7197BA"/>
      </a:accent5>
      <a:accent6>
        <a:srgbClr val="2499B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NATIXIS_2017_Template4-3_NATIXIS_ASSURANCES">
  <a:themeElements>
    <a:clrScheme name="NATIXIS 2017">
      <a:dk1>
        <a:sysClr val="windowText" lastClr="000000"/>
      </a:dk1>
      <a:lt1>
        <a:sysClr val="window" lastClr="FFFFFF"/>
      </a:lt1>
      <a:dk2>
        <a:srgbClr val="581D74"/>
      </a:dk2>
      <a:lt2>
        <a:srgbClr val="707372"/>
      </a:lt2>
      <a:accent1>
        <a:srgbClr val="4D6995"/>
      </a:accent1>
      <a:accent2>
        <a:srgbClr val="AF1280"/>
      </a:accent2>
      <a:accent3>
        <a:srgbClr val="B14EB5"/>
      </a:accent3>
      <a:accent4>
        <a:srgbClr val="F07E53"/>
      </a:accent4>
      <a:accent5>
        <a:srgbClr val="7197BA"/>
      </a:accent5>
      <a:accent6>
        <a:srgbClr val="2499B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ATIXI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81D74"/>
    </a:accent1>
    <a:accent2>
      <a:srgbClr val="966F60"/>
    </a:accent2>
    <a:accent3>
      <a:srgbClr val="007E94"/>
    </a:accent3>
    <a:accent4>
      <a:srgbClr val="809AAE"/>
    </a:accent4>
    <a:accent5>
      <a:srgbClr val="8DBE48"/>
    </a:accent5>
    <a:accent6>
      <a:srgbClr val="A778AE"/>
    </a:accent6>
    <a:hlink>
      <a:srgbClr val="0563C1"/>
    </a:hlink>
    <a:folHlink>
      <a:srgbClr val="954F72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NATIXIS_2017_Template4-3_NATIXIS_ASSURANCES</Template>
  <TotalTime>14685</TotalTime>
  <Words>706</Words>
  <Application>Microsoft Office PowerPoint</Application>
  <PresentationFormat>Affichage à l'écran (4:3)</PresentationFormat>
  <Paragraphs>151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Wingdings 3</vt:lpstr>
      <vt:lpstr>Thème NATIXIS 2017</vt:lpstr>
      <vt:lpstr>NATIXIS_2017_Template4-3_NATIXIS_ASSURANCES</vt:lpstr>
      <vt:lpstr>1_NATIXIS_2017_Template4-3_NATIXIS_ASSURANCES</vt:lpstr>
      <vt:lpstr>1_Thème NATIXIS 2017</vt:lpstr>
      <vt:lpstr>2_NATIXIS_2017_Template4-3_NATIXIS_ASSURANCES</vt:lpstr>
      <vt:lpstr>Impact of low rates environment on Insurance</vt:lpstr>
      <vt:lpstr>Natixis Assurances: who are we? Natixis Assurances supports Groupe BPCE’s ambitions in the insurance sector</vt:lpstr>
      <vt:lpstr>Natixis Assurances: who are we? A fast growing insurer in France</vt:lpstr>
      <vt:lpstr>Stake #1: secure operating result generation through business mix diversification</vt:lpstr>
      <vt:lpstr>Stake #2: secure operating result generation through reduction of guarantees in Life insurance</vt:lpstr>
      <vt:lpstr>Stake #3: secure operating result generation through diversification of investments</vt:lpstr>
      <vt:lpstr>Stake #4: secure solvency through risk reduction &amp; adapted models</vt:lpstr>
      <vt:lpstr>Stake #5: secure solvency through risk reduction &amp; adapted models</vt:lpstr>
    </vt:vector>
  </TitlesOfParts>
  <Company>Natixis SA.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MUS EARUM IPSUNTUR OCCUPTAE</dc:title>
  <dc:creator>Champion Cecile</dc:creator>
  <cp:lastModifiedBy>Crouhy Michel (EXT)</cp:lastModifiedBy>
  <cp:revision>952</cp:revision>
  <cp:lastPrinted>2019-03-15T09:00:22Z</cp:lastPrinted>
  <dcterms:created xsi:type="dcterms:W3CDTF">2017-04-03T09:07:24Z</dcterms:created>
  <dcterms:modified xsi:type="dcterms:W3CDTF">2019-03-15T09:01:06Z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7e4f81-4b1c-4a3a-b237-8636707719dc_Enabled">
    <vt:lpwstr>True</vt:lpwstr>
  </property>
  <property fmtid="{D5CDD505-2E9C-101B-9397-08002B2CF9AE}" pid="3" name="MSIP_Label_797e4f81-4b1c-4a3a-b237-8636707719dc_SiteId">
    <vt:lpwstr>d5bb6d35-8a82-4329-b49a-5030bd6497ab</vt:lpwstr>
  </property>
  <property fmtid="{D5CDD505-2E9C-101B-9397-08002B2CF9AE}" pid="4" name="MSIP_Label_797e4f81-4b1c-4a3a-b237-8636707719dc_Owner">
    <vt:lpwstr>benichouar@cib.net</vt:lpwstr>
  </property>
  <property fmtid="{D5CDD505-2E9C-101B-9397-08002B2CF9AE}" pid="5" name="MSIP_Label_797e4f81-4b1c-4a3a-b237-8636707719dc_SetDate">
    <vt:lpwstr>2018-11-14T17:32:41.4458611Z</vt:lpwstr>
  </property>
  <property fmtid="{D5CDD505-2E9C-101B-9397-08002B2CF9AE}" pid="6" name="MSIP_Label_797e4f81-4b1c-4a3a-b237-8636707719dc_Name">
    <vt:lpwstr>C2 - Internal Natixis</vt:lpwstr>
  </property>
  <property fmtid="{D5CDD505-2E9C-101B-9397-08002B2CF9AE}" pid="7" name="MSIP_Label_797e4f81-4b1c-4a3a-b237-8636707719dc_Application">
    <vt:lpwstr>Microsoft Azure Information Protection</vt:lpwstr>
  </property>
  <property fmtid="{D5CDD505-2E9C-101B-9397-08002B2CF9AE}" pid="8" name="MSIP_Label_797e4f81-4b1c-4a3a-b237-8636707719dc_Extended_MSFT_Method">
    <vt:lpwstr>Automatic</vt:lpwstr>
  </property>
  <property fmtid="{D5CDD505-2E9C-101B-9397-08002B2CF9AE}" pid="9" name="Sensitivity">
    <vt:lpwstr>C2 - Internal Natixis</vt:lpwstr>
  </property>
</Properties>
</file>