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333" r:id="rId2"/>
    <p:sldId id="648" r:id="rId3"/>
    <p:sldId id="658" r:id="rId4"/>
    <p:sldId id="651" r:id="rId5"/>
    <p:sldId id="650" r:id="rId6"/>
    <p:sldId id="659" r:id="rId7"/>
    <p:sldId id="660" r:id="rId8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16" autoAdjust="0"/>
    <p:restoredTop sz="94660"/>
  </p:normalViewPr>
  <p:slideViewPr>
    <p:cSldViewPr snapToGrid="0">
      <p:cViewPr varScale="1">
        <p:scale>
          <a:sx n="71" d="100"/>
          <a:sy n="71" d="100"/>
        </p:scale>
        <p:origin x="39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ap.cdc.fr\racinedfs\Services\FRR\Direction%20Juridique%20Commun\5%20-%20COMMUNICATION\COMMUNICATION\COMMUNICATION%202018\1%20-%20RAPPORT%20ANNUEL%202017\VERSIONS%20DE%20TRAVAIL%20RA%202017\2%20-%20TRAME%20DOC%20EQUIPES%20FRR%20-%20RECU\3%20-%20CONTEXTE%20ECONOMIQUE%20-%20DF%20-%20OK\3%20-%20Graphiques%20DAA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/>
              <a:t>Liabilities and estimated assets'</a:t>
            </a:r>
            <a:r>
              <a:rPr lang="fr-FR" baseline="0"/>
              <a:t> value </a:t>
            </a:r>
            <a:r>
              <a:rPr lang="fr-FR"/>
              <a:t>(€ bn)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>
        <c:manualLayout>
          <c:layoutTarget val="inner"/>
          <c:xMode val="edge"/>
          <c:yMode val="edge"/>
          <c:x val="7.6185039370078741E-2"/>
          <c:y val="0.18069444444444444"/>
          <c:w val="0.89603718285214351"/>
          <c:h val="0.5354917614464858"/>
        </c:manualLayout>
      </c:layout>
      <c:barChart>
        <c:barDir val="col"/>
        <c:grouping val="stacked"/>
        <c:varyColors val="0"/>
        <c:ser>
          <c:idx val="1"/>
          <c:order val="0"/>
          <c:tx>
            <c:v>Annual outflows to CADES</c:v>
          </c:tx>
          <c:spPr>
            <a:solidFill>
              <a:srgbClr val="CC0000"/>
            </a:solidFill>
            <a:ln>
              <a:noFill/>
            </a:ln>
            <a:effectLst/>
          </c:spPr>
          <c:invertIfNegative val="0"/>
          <c:cat>
            <c:numRef>
              <c:f>Passif!$A$2:$A$8</c:f>
              <c:numCache>
                <c:formatCode>General</c:formatCode>
                <c:ptCount val="7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</c:numCache>
            </c:numRef>
          </c:cat>
          <c:val>
            <c:numRef>
              <c:f>Passif!$B$2:$B$8</c:f>
              <c:numCache>
                <c:formatCode>General</c:formatCode>
                <c:ptCount val="7"/>
                <c:pt idx="0">
                  <c:v>2.1</c:v>
                </c:pt>
                <c:pt idx="1">
                  <c:v>2.1</c:v>
                </c:pt>
                <c:pt idx="2">
                  <c:v>2.1</c:v>
                </c:pt>
                <c:pt idx="3">
                  <c:v>2.1</c:v>
                </c:pt>
                <c:pt idx="4">
                  <c:v>2.1</c:v>
                </c:pt>
                <c:pt idx="5">
                  <c:v>2.1</c:v>
                </c:pt>
                <c:pt idx="6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DD-417A-B3DD-FC59B57DF5A7}"/>
            </c:ext>
          </c:extLst>
        </c:ser>
        <c:ser>
          <c:idx val="2"/>
          <c:order val="1"/>
          <c:tx>
            <c:v>Estimated Assets' value in 2024</c:v>
          </c:tx>
          <c:spPr>
            <a:noFill/>
            <a:ln>
              <a:noFill/>
            </a:ln>
            <a:effectLst/>
          </c:spPr>
          <c:invertIfNegative val="0"/>
          <c:cat>
            <c:numRef>
              <c:f>Passif!$A$2:$A$8</c:f>
              <c:numCache>
                <c:formatCode>General</c:formatCode>
                <c:ptCount val="7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</c:numCache>
            </c:numRef>
          </c:cat>
          <c:val>
            <c:numRef>
              <c:f>Passif!$C$2:$C$8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ADD-417A-B3DD-FC59B57DF5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34746184"/>
        <c:axId val="934744872"/>
      </c:barChart>
      <c:catAx>
        <c:axId val="934746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934744872"/>
        <c:crosses val="autoZero"/>
        <c:auto val="1"/>
        <c:lblAlgn val="ctr"/>
        <c:lblOffset val="100"/>
        <c:noMultiLvlLbl val="0"/>
      </c:catAx>
      <c:valAx>
        <c:axId val="9347448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934746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0.9435</cdr:x>
      <cdr:y>0.28253</cdr:y>
    </cdr:from>
    <cdr:to>
      <cdr:x>0.99468</cdr:x>
      <cdr:y>0.67193</cdr:y>
    </cdr:to>
    <cdr:sp macro="" textlink="">
      <cdr:nvSpPr>
        <cdr:cNvPr id="2" name="Rectangle 1">
          <a:extLst xmlns:a="http://schemas.openxmlformats.org/drawingml/2006/main">
            <a:ext uri="{FF2B5EF4-FFF2-40B4-BE49-F238E27FC236}">
              <a16:creationId xmlns:a16="http://schemas.microsoft.com/office/drawing/2014/main" id="{F392A106-5444-4060-9667-B3B1D647A379}"/>
            </a:ext>
          </a:extLst>
        </cdr:cNvPr>
        <cdr:cNvSpPr/>
      </cdr:nvSpPr>
      <cdr:spPr>
        <a:xfrm xmlns:a="http://schemas.openxmlformats.org/drawingml/2006/main">
          <a:off x="4313689" y="775038"/>
          <a:ext cx="234000" cy="1068201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>
            <a:lumMod val="75000"/>
          </a:schemeClr>
        </a:solidFill>
        <a:ln xmlns:a="http://schemas.openxmlformats.org/drawingml/2006/main">
          <a:noFill/>
        </a:ln>
      </cdr:spPr>
      <cdr:style>
        <a:lnRef xmlns:a="http://schemas.openxmlformats.org/drawingml/2006/main" idx="3">
          <a:schemeClr val="lt1"/>
        </a:lnRef>
        <a:fillRef xmlns:a="http://schemas.openxmlformats.org/drawingml/2006/main" idx="1">
          <a:schemeClr val="accent3"/>
        </a:fillRef>
        <a:effectRef xmlns:a="http://schemas.openxmlformats.org/drawingml/2006/main" idx="1">
          <a:schemeClr val="accent3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rtlCol="0" anchor="ctr"/>
        <a:lstStyle xmlns:a="http://schemas.openxmlformats.org/drawingml/2006/main"/>
        <a:p xmlns:a="http://schemas.openxmlformats.org/drawingml/2006/main">
          <a:endParaRPr lang="fr-FR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753B99-F09A-4C7F-BF10-1C387F8811DB}" type="datetimeFigureOut">
              <a:rPr lang="fr-FR" smtClean="0"/>
              <a:t>18/03/2019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590FF0-CC83-45D2-9C23-A84329CD8E6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1677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marL="0" marR="0" lvl="0" indent="0" algn="r" defTabSz="91388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8ADE7AF-B858-415E-995A-B5A39649EC25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pPr marL="0" marR="0" lvl="0" indent="0" algn="r" defTabSz="91388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  <a:ea typeface="+mn-ea"/>
              <a:cs typeface="+mn-cs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074988" y="552450"/>
            <a:ext cx="3689350" cy="2768600"/>
          </a:xfrm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671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2"/>
          <p:cNvSpPr>
            <a:spLocks noChangeArrowheads="1"/>
          </p:cNvSpPr>
          <p:nvPr userDrawn="1"/>
        </p:nvSpPr>
        <p:spPr bwMode="ltGray">
          <a:xfrm>
            <a:off x="0" y="4100515"/>
            <a:ext cx="9144000" cy="275748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 sz="1800"/>
          </a:p>
        </p:txBody>
      </p:sp>
      <p:sp>
        <p:nvSpPr>
          <p:cNvPr id="4" name="Rectangle 13"/>
          <p:cNvSpPr>
            <a:spLocks noChangeArrowheads="1"/>
          </p:cNvSpPr>
          <p:nvPr userDrawn="1"/>
        </p:nvSpPr>
        <p:spPr bwMode="ltGray">
          <a:xfrm>
            <a:off x="0" y="0"/>
            <a:ext cx="9144000" cy="431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 sz="1800"/>
          </a:p>
        </p:txBody>
      </p:sp>
      <p:sp>
        <p:nvSpPr>
          <p:cNvPr id="5" name="Rectangle 14"/>
          <p:cNvSpPr>
            <a:spLocks noChangeArrowheads="1"/>
          </p:cNvSpPr>
          <p:nvPr userDrawn="1"/>
        </p:nvSpPr>
        <p:spPr bwMode="auto">
          <a:xfrm>
            <a:off x="0" y="431800"/>
            <a:ext cx="9144000" cy="6985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 sz="1800"/>
          </a:p>
        </p:txBody>
      </p:sp>
      <p:grpSp>
        <p:nvGrpSpPr>
          <p:cNvPr id="6" name="Group 1081"/>
          <p:cNvGrpSpPr>
            <a:grpSpLocks/>
          </p:cNvGrpSpPr>
          <p:nvPr userDrawn="1"/>
        </p:nvGrpSpPr>
        <p:grpSpPr bwMode="auto">
          <a:xfrm>
            <a:off x="349250" y="349252"/>
            <a:ext cx="1065213" cy="36513"/>
            <a:chOff x="1415" y="-23"/>
            <a:chExt cx="671" cy="23"/>
          </a:xfrm>
        </p:grpSpPr>
        <p:sp>
          <p:nvSpPr>
            <p:cNvPr id="7" name="Rectangle 1082"/>
            <p:cNvSpPr>
              <a:spLocks noChangeArrowheads="1"/>
            </p:cNvSpPr>
            <p:nvPr userDrawn="1"/>
          </p:nvSpPr>
          <p:spPr bwMode="auto">
            <a:xfrm>
              <a:off x="1415" y="-23"/>
              <a:ext cx="23" cy="2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 sz="1800"/>
            </a:p>
          </p:txBody>
        </p:sp>
        <p:sp>
          <p:nvSpPr>
            <p:cNvPr id="8" name="Rectangle 1083"/>
            <p:cNvSpPr>
              <a:spLocks noChangeArrowheads="1"/>
            </p:cNvSpPr>
            <p:nvPr userDrawn="1"/>
          </p:nvSpPr>
          <p:spPr bwMode="auto">
            <a:xfrm>
              <a:off x="1631" y="-23"/>
              <a:ext cx="23" cy="2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 sz="1800"/>
            </a:p>
          </p:txBody>
        </p:sp>
        <p:sp>
          <p:nvSpPr>
            <p:cNvPr id="9" name="Rectangle 1084"/>
            <p:cNvSpPr>
              <a:spLocks noChangeArrowheads="1"/>
            </p:cNvSpPr>
            <p:nvPr userDrawn="1"/>
          </p:nvSpPr>
          <p:spPr bwMode="auto">
            <a:xfrm>
              <a:off x="1847" y="-23"/>
              <a:ext cx="23" cy="2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 sz="1800"/>
            </a:p>
          </p:txBody>
        </p:sp>
        <p:sp>
          <p:nvSpPr>
            <p:cNvPr id="10" name="Rectangle 1085"/>
            <p:cNvSpPr>
              <a:spLocks noChangeArrowheads="1"/>
            </p:cNvSpPr>
            <p:nvPr userDrawn="1"/>
          </p:nvSpPr>
          <p:spPr bwMode="auto">
            <a:xfrm>
              <a:off x="2063" y="-23"/>
              <a:ext cx="23" cy="2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 sz="1800"/>
            </a:p>
          </p:txBody>
        </p:sp>
      </p:grpSp>
      <p:grpSp>
        <p:nvGrpSpPr>
          <p:cNvPr id="11" name="Group 1151"/>
          <p:cNvGrpSpPr>
            <a:grpSpLocks/>
          </p:cNvGrpSpPr>
          <p:nvPr userDrawn="1"/>
        </p:nvGrpSpPr>
        <p:grpSpPr bwMode="auto">
          <a:xfrm>
            <a:off x="2105025" y="2892425"/>
            <a:ext cx="6897688" cy="3811588"/>
            <a:chOff x="1326" y="1822"/>
            <a:chExt cx="4345" cy="2401"/>
          </a:xfrm>
        </p:grpSpPr>
        <p:grpSp>
          <p:nvGrpSpPr>
            <p:cNvPr id="12" name="Group 1099"/>
            <p:cNvGrpSpPr>
              <a:grpSpLocks/>
            </p:cNvGrpSpPr>
            <p:nvPr userDrawn="1"/>
          </p:nvGrpSpPr>
          <p:grpSpPr bwMode="auto">
            <a:xfrm>
              <a:off x="1326" y="2254"/>
              <a:ext cx="4345" cy="23"/>
              <a:chOff x="1326" y="2254"/>
              <a:chExt cx="4345" cy="23"/>
            </a:xfrm>
          </p:grpSpPr>
          <p:sp>
            <p:nvSpPr>
              <p:cNvPr id="254" name="Rectangle 682"/>
              <p:cNvSpPr>
                <a:spLocks noChangeArrowheads="1"/>
              </p:cNvSpPr>
              <p:nvPr userDrawn="1"/>
            </p:nvSpPr>
            <p:spPr bwMode="auto">
              <a:xfrm>
                <a:off x="1326" y="2254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255" name="Rectangle 683"/>
              <p:cNvSpPr>
                <a:spLocks noChangeArrowheads="1"/>
              </p:cNvSpPr>
              <p:nvPr userDrawn="1"/>
            </p:nvSpPr>
            <p:spPr bwMode="auto">
              <a:xfrm>
                <a:off x="1542" y="2254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256" name="Rectangle 684"/>
              <p:cNvSpPr>
                <a:spLocks noChangeArrowheads="1"/>
              </p:cNvSpPr>
              <p:nvPr userDrawn="1"/>
            </p:nvSpPr>
            <p:spPr bwMode="auto">
              <a:xfrm>
                <a:off x="1758" y="2254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257" name="Rectangle 685"/>
              <p:cNvSpPr>
                <a:spLocks noChangeArrowheads="1"/>
              </p:cNvSpPr>
              <p:nvPr userDrawn="1"/>
            </p:nvSpPr>
            <p:spPr bwMode="auto">
              <a:xfrm>
                <a:off x="1974" y="2254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258" name="Rectangle 686"/>
              <p:cNvSpPr>
                <a:spLocks noChangeArrowheads="1"/>
              </p:cNvSpPr>
              <p:nvPr userDrawn="1"/>
            </p:nvSpPr>
            <p:spPr bwMode="auto">
              <a:xfrm>
                <a:off x="2190" y="2254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259" name="Rectangle 687"/>
              <p:cNvSpPr>
                <a:spLocks noChangeArrowheads="1"/>
              </p:cNvSpPr>
              <p:nvPr userDrawn="1"/>
            </p:nvSpPr>
            <p:spPr bwMode="auto">
              <a:xfrm>
                <a:off x="2406" y="2254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260" name="Rectangle 688"/>
              <p:cNvSpPr>
                <a:spLocks noChangeArrowheads="1"/>
              </p:cNvSpPr>
              <p:nvPr userDrawn="1"/>
            </p:nvSpPr>
            <p:spPr bwMode="auto">
              <a:xfrm>
                <a:off x="2622" y="2254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261" name="Rectangle 689"/>
              <p:cNvSpPr>
                <a:spLocks noChangeArrowheads="1"/>
              </p:cNvSpPr>
              <p:nvPr userDrawn="1"/>
            </p:nvSpPr>
            <p:spPr bwMode="auto">
              <a:xfrm>
                <a:off x="2838" y="2254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262" name="Rectangle 690"/>
              <p:cNvSpPr>
                <a:spLocks noChangeArrowheads="1"/>
              </p:cNvSpPr>
              <p:nvPr userDrawn="1"/>
            </p:nvSpPr>
            <p:spPr bwMode="auto">
              <a:xfrm>
                <a:off x="3054" y="2254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263" name="Rectangle 691"/>
              <p:cNvSpPr>
                <a:spLocks noChangeArrowheads="1"/>
              </p:cNvSpPr>
              <p:nvPr userDrawn="1"/>
            </p:nvSpPr>
            <p:spPr bwMode="auto">
              <a:xfrm>
                <a:off x="3270" y="2254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264" name="Rectangle 692"/>
              <p:cNvSpPr>
                <a:spLocks noChangeArrowheads="1"/>
              </p:cNvSpPr>
              <p:nvPr userDrawn="1"/>
            </p:nvSpPr>
            <p:spPr bwMode="auto">
              <a:xfrm>
                <a:off x="3487" y="2254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265" name="Rectangle 693"/>
              <p:cNvSpPr>
                <a:spLocks noChangeArrowheads="1"/>
              </p:cNvSpPr>
              <p:nvPr userDrawn="1"/>
            </p:nvSpPr>
            <p:spPr bwMode="auto">
              <a:xfrm>
                <a:off x="3703" y="2254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266" name="Rectangle 694"/>
              <p:cNvSpPr>
                <a:spLocks noChangeArrowheads="1"/>
              </p:cNvSpPr>
              <p:nvPr userDrawn="1"/>
            </p:nvSpPr>
            <p:spPr bwMode="auto">
              <a:xfrm>
                <a:off x="3919" y="2254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267" name="Rectangle 695"/>
              <p:cNvSpPr>
                <a:spLocks noChangeArrowheads="1"/>
              </p:cNvSpPr>
              <p:nvPr userDrawn="1"/>
            </p:nvSpPr>
            <p:spPr bwMode="auto">
              <a:xfrm>
                <a:off x="4135" y="2254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268" name="Rectangle 696"/>
              <p:cNvSpPr>
                <a:spLocks noChangeArrowheads="1"/>
              </p:cNvSpPr>
              <p:nvPr userDrawn="1"/>
            </p:nvSpPr>
            <p:spPr bwMode="auto">
              <a:xfrm>
                <a:off x="4351" y="2254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269" name="Rectangle 697"/>
              <p:cNvSpPr>
                <a:spLocks noChangeArrowheads="1"/>
              </p:cNvSpPr>
              <p:nvPr userDrawn="1"/>
            </p:nvSpPr>
            <p:spPr bwMode="auto">
              <a:xfrm>
                <a:off x="4567" y="2254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270" name="Rectangle 698"/>
              <p:cNvSpPr>
                <a:spLocks noChangeArrowheads="1"/>
              </p:cNvSpPr>
              <p:nvPr userDrawn="1"/>
            </p:nvSpPr>
            <p:spPr bwMode="auto">
              <a:xfrm>
                <a:off x="4783" y="2254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271" name="Rectangle 699"/>
              <p:cNvSpPr>
                <a:spLocks noChangeArrowheads="1"/>
              </p:cNvSpPr>
              <p:nvPr userDrawn="1"/>
            </p:nvSpPr>
            <p:spPr bwMode="auto">
              <a:xfrm>
                <a:off x="4999" y="2254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272" name="Rectangle 700"/>
              <p:cNvSpPr>
                <a:spLocks noChangeArrowheads="1"/>
              </p:cNvSpPr>
              <p:nvPr userDrawn="1"/>
            </p:nvSpPr>
            <p:spPr bwMode="auto">
              <a:xfrm>
                <a:off x="5215" y="2254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273" name="Rectangle 701"/>
              <p:cNvSpPr>
                <a:spLocks noChangeArrowheads="1"/>
              </p:cNvSpPr>
              <p:nvPr userDrawn="1"/>
            </p:nvSpPr>
            <p:spPr bwMode="auto">
              <a:xfrm>
                <a:off x="5431" y="2254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274" name="Rectangle 702"/>
              <p:cNvSpPr>
                <a:spLocks noChangeArrowheads="1"/>
              </p:cNvSpPr>
              <p:nvPr userDrawn="1"/>
            </p:nvSpPr>
            <p:spPr bwMode="auto">
              <a:xfrm>
                <a:off x="5648" y="2254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</p:grpSp>
        <p:grpSp>
          <p:nvGrpSpPr>
            <p:cNvPr id="13" name="Group 1098"/>
            <p:cNvGrpSpPr>
              <a:grpSpLocks/>
            </p:cNvGrpSpPr>
            <p:nvPr userDrawn="1"/>
          </p:nvGrpSpPr>
          <p:grpSpPr bwMode="auto">
            <a:xfrm>
              <a:off x="1326" y="2470"/>
              <a:ext cx="4345" cy="23"/>
              <a:chOff x="1326" y="2470"/>
              <a:chExt cx="4345" cy="23"/>
            </a:xfrm>
          </p:grpSpPr>
          <p:sp>
            <p:nvSpPr>
              <p:cNvPr id="233" name="Rectangle 705"/>
              <p:cNvSpPr>
                <a:spLocks noChangeArrowheads="1"/>
              </p:cNvSpPr>
              <p:nvPr userDrawn="1"/>
            </p:nvSpPr>
            <p:spPr bwMode="auto">
              <a:xfrm>
                <a:off x="1326" y="2470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234" name="Rectangle 706"/>
              <p:cNvSpPr>
                <a:spLocks noChangeArrowheads="1"/>
              </p:cNvSpPr>
              <p:nvPr userDrawn="1"/>
            </p:nvSpPr>
            <p:spPr bwMode="auto">
              <a:xfrm>
                <a:off x="1542" y="2470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235" name="Rectangle 707"/>
              <p:cNvSpPr>
                <a:spLocks noChangeArrowheads="1"/>
              </p:cNvSpPr>
              <p:nvPr userDrawn="1"/>
            </p:nvSpPr>
            <p:spPr bwMode="auto">
              <a:xfrm>
                <a:off x="1758" y="2470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236" name="Rectangle 708"/>
              <p:cNvSpPr>
                <a:spLocks noChangeArrowheads="1"/>
              </p:cNvSpPr>
              <p:nvPr userDrawn="1"/>
            </p:nvSpPr>
            <p:spPr bwMode="auto">
              <a:xfrm>
                <a:off x="1974" y="2470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237" name="Rectangle 709"/>
              <p:cNvSpPr>
                <a:spLocks noChangeArrowheads="1"/>
              </p:cNvSpPr>
              <p:nvPr userDrawn="1"/>
            </p:nvSpPr>
            <p:spPr bwMode="auto">
              <a:xfrm>
                <a:off x="2190" y="2470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238" name="Rectangle 710"/>
              <p:cNvSpPr>
                <a:spLocks noChangeArrowheads="1"/>
              </p:cNvSpPr>
              <p:nvPr userDrawn="1"/>
            </p:nvSpPr>
            <p:spPr bwMode="auto">
              <a:xfrm>
                <a:off x="2406" y="2470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239" name="Rectangle 711"/>
              <p:cNvSpPr>
                <a:spLocks noChangeArrowheads="1"/>
              </p:cNvSpPr>
              <p:nvPr userDrawn="1"/>
            </p:nvSpPr>
            <p:spPr bwMode="auto">
              <a:xfrm>
                <a:off x="2622" y="2470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240" name="Rectangle 712"/>
              <p:cNvSpPr>
                <a:spLocks noChangeArrowheads="1"/>
              </p:cNvSpPr>
              <p:nvPr userDrawn="1"/>
            </p:nvSpPr>
            <p:spPr bwMode="auto">
              <a:xfrm>
                <a:off x="2838" y="2470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241" name="Rectangle 713"/>
              <p:cNvSpPr>
                <a:spLocks noChangeArrowheads="1"/>
              </p:cNvSpPr>
              <p:nvPr userDrawn="1"/>
            </p:nvSpPr>
            <p:spPr bwMode="auto">
              <a:xfrm>
                <a:off x="3054" y="2470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242" name="Rectangle 714"/>
              <p:cNvSpPr>
                <a:spLocks noChangeArrowheads="1"/>
              </p:cNvSpPr>
              <p:nvPr userDrawn="1"/>
            </p:nvSpPr>
            <p:spPr bwMode="auto">
              <a:xfrm>
                <a:off x="3270" y="2470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243" name="Rectangle 715"/>
              <p:cNvSpPr>
                <a:spLocks noChangeArrowheads="1"/>
              </p:cNvSpPr>
              <p:nvPr userDrawn="1"/>
            </p:nvSpPr>
            <p:spPr bwMode="auto">
              <a:xfrm>
                <a:off x="3487" y="2470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244" name="Rectangle 716"/>
              <p:cNvSpPr>
                <a:spLocks noChangeArrowheads="1"/>
              </p:cNvSpPr>
              <p:nvPr userDrawn="1"/>
            </p:nvSpPr>
            <p:spPr bwMode="auto">
              <a:xfrm>
                <a:off x="3703" y="2470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245" name="Rectangle 717"/>
              <p:cNvSpPr>
                <a:spLocks noChangeArrowheads="1"/>
              </p:cNvSpPr>
              <p:nvPr userDrawn="1"/>
            </p:nvSpPr>
            <p:spPr bwMode="auto">
              <a:xfrm>
                <a:off x="3919" y="2470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246" name="Rectangle 718"/>
              <p:cNvSpPr>
                <a:spLocks noChangeArrowheads="1"/>
              </p:cNvSpPr>
              <p:nvPr userDrawn="1"/>
            </p:nvSpPr>
            <p:spPr bwMode="auto">
              <a:xfrm>
                <a:off x="4135" y="2470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247" name="Rectangle 719"/>
              <p:cNvSpPr>
                <a:spLocks noChangeArrowheads="1"/>
              </p:cNvSpPr>
              <p:nvPr userDrawn="1"/>
            </p:nvSpPr>
            <p:spPr bwMode="auto">
              <a:xfrm>
                <a:off x="4351" y="2470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248" name="Rectangle 720"/>
              <p:cNvSpPr>
                <a:spLocks noChangeArrowheads="1"/>
              </p:cNvSpPr>
              <p:nvPr userDrawn="1"/>
            </p:nvSpPr>
            <p:spPr bwMode="auto">
              <a:xfrm>
                <a:off x="4567" y="2470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249" name="Rectangle 721"/>
              <p:cNvSpPr>
                <a:spLocks noChangeArrowheads="1"/>
              </p:cNvSpPr>
              <p:nvPr userDrawn="1"/>
            </p:nvSpPr>
            <p:spPr bwMode="auto">
              <a:xfrm>
                <a:off x="4783" y="2470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250" name="Rectangle 722"/>
              <p:cNvSpPr>
                <a:spLocks noChangeArrowheads="1"/>
              </p:cNvSpPr>
              <p:nvPr userDrawn="1"/>
            </p:nvSpPr>
            <p:spPr bwMode="auto">
              <a:xfrm>
                <a:off x="4999" y="2470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251" name="Rectangle 723"/>
              <p:cNvSpPr>
                <a:spLocks noChangeArrowheads="1"/>
              </p:cNvSpPr>
              <p:nvPr userDrawn="1"/>
            </p:nvSpPr>
            <p:spPr bwMode="auto">
              <a:xfrm>
                <a:off x="5215" y="2470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252" name="Rectangle 724"/>
              <p:cNvSpPr>
                <a:spLocks noChangeArrowheads="1"/>
              </p:cNvSpPr>
              <p:nvPr userDrawn="1"/>
            </p:nvSpPr>
            <p:spPr bwMode="auto">
              <a:xfrm>
                <a:off x="5431" y="2470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253" name="Rectangle 725"/>
              <p:cNvSpPr>
                <a:spLocks noChangeArrowheads="1"/>
              </p:cNvSpPr>
              <p:nvPr userDrawn="1"/>
            </p:nvSpPr>
            <p:spPr bwMode="auto">
              <a:xfrm>
                <a:off x="5648" y="2470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</p:grpSp>
        <p:grpSp>
          <p:nvGrpSpPr>
            <p:cNvPr id="14" name="Group 1088"/>
            <p:cNvGrpSpPr>
              <a:grpSpLocks/>
            </p:cNvGrpSpPr>
            <p:nvPr userDrawn="1"/>
          </p:nvGrpSpPr>
          <p:grpSpPr bwMode="auto">
            <a:xfrm>
              <a:off x="1326" y="2686"/>
              <a:ext cx="4345" cy="23"/>
              <a:chOff x="1326" y="2686"/>
              <a:chExt cx="4345" cy="23"/>
            </a:xfrm>
          </p:grpSpPr>
          <p:sp>
            <p:nvSpPr>
              <p:cNvPr id="212" name="Rectangle 727"/>
              <p:cNvSpPr>
                <a:spLocks noChangeArrowheads="1"/>
              </p:cNvSpPr>
              <p:nvPr userDrawn="1"/>
            </p:nvSpPr>
            <p:spPr bwMode="auto">
              <a:xfrm>
                <a:off x="1326" y="2686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213" name="Rectangle 728"/>
              <p:cNvSpPr>
                <a:spLocks noChangeArrowheads="1"/>
              </p:cNvSpPr>
              <p:nvPr userDrawn="1"/>
            </p:nvSpPr>
            <p:spPr bwMode="auto">
              <a:xfrm>
                <a:off x="1542" y="2686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214" name="Rectangle 729"/>
              <p:cNvSpPr>
                <a:spLocks noChangeArrowheads="1"/>
              </p:cNvSpPr>
              <p:nvPr userDrawn="1"/>
            </p:nvSpPr>
            <p:spPr bwMode="auto">
              <a:xfrm>
                <a:off x="1758" y="2686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215" name="Rectangle 730"/>
              <p:cNvSpPr>
                <a:spLocks noChangeArrowheads="1"/>
              </p:cNvSpPr>
              <p:nvPr userDrawn="1"/>
            </p:nvSpPr>
            <p:spPr bwMode="auto">
              <a:xfrm>
                <a:off x="1974" y="2686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216" name="Rectangle 731"/>
              <p:cNvSpPr>
                <a:spLocks noChangeArrowheads="1"/>
              </p:cNvSpPr>
              <p:nvPr userDrawn="1"/>
            </p:nvSpPr>
            <p:spPr bwMode="auto">
              <a:xfrm>
                <a:off x="2190" y="2686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217" name="Rectangle 732"/>
              <p:cNvSpPr>
                <a:spLocks noChangeArrowheads="1"/>
              </p:cNvSpPr>
              <p:nvPr userDrawn="1"/>
            </p:nvSpPr>
            <p:spPr bwMode="auto">
              <a:xfrm>
                <a:off x="2406" y="2686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218" name="Rectangle 733"/>
              <p:cNvSpPr>
                <a:spLocks noChangeArrowheads="1"/>
              </p:cNvSpPr>
              <p:nvPr userDrawn="1"/>
            </p:nvSpPr>
            <p:spPr bwMode="auto">
              <a:xfrm>
                <a:off x="2622" y="2686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219" name="Rectangle 734"/>
              <p:cNvSpPr>
                <a:spLocks noChangeArrowheads="1"/>
              </p:cNvSpPr>
              <p:nvPr userDrawn="1"/>
            </p:nvSpPr>
            <p:spPr bwMode="auto">
              <a:xfrm>
                <a:off x="2838" y="2686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220" name="Rectangle 735"/>
              <p:cNvSpPr>
                <a:spLocks noChangeArrowheads="1"/>
              </p:cNvSpPr>
              <p:nvPr userDrawn="1"/>
            </p:nvSpPr>
            <p:spPr bwMode="auto">
              <a:xfrm>
                <a:off x="3054" y="2686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221" name="Rectangle 736"/>
              <p:cNvSpPr>
                <a:spLocks noChangeArrowheads="1"/>
              </p:cNvSpPr>
              <p:nvPr userDrawn="1"/>
            </p:nvSpPr>
            <p:spPr bwMode="auto">
              <a:xfrm>
                <a:off x="3270" y="2686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222" name="Rectangle 737"/>
              <p:cNvSpPr>
                <a:spLocks noChangeArrowheads="1"/>
              </p:cNvSpPr>
              <p:nvPr userDrawn="1"/>
            </p:nvSpPr>
            <p:spPr bwMode="auto">
              <a:xfrm>
                <a:off x="3487" y="2686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223" name="Rectangle 738"/>
              <p:cNvSpPr>
                <a:spLocks noChangeArrowheads="1"/>
              </p:cNvSpPr>
              <p:nvPr userDrawn="1"/>
            </p:nvSpPr>
            <p:spPr bwMode="auto">
              <a:xfrm>
                <a:off x="3703" y="2686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224" name="Rectangle 739"/>
              <p:cNvSpPr>
                <a:spLocks noChangeArrowheads="1"/>
              </p:cNvSpPr>
              <p:nvPr userDrawn="1"/>
            </p:nvSpPr>
            <p:spPr bwMode="auto">
              <a:xfrm>
                <a:off x="3919" y="2686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225" name="Rectangle 740"/>
              <p:cNvSpPr>
                <a:spLocks noChangeArrowheads="1"/>
              </p:cNvSpPr>
              <p:nvPr userDrawn="1"/>
            </p:nvSpPr>
            <p:spPr bwMode="auto">
              <a:xfrm>
                <a:off x="4135" y="2686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226" name="Rectangle 741"/>
              <p:cNvSpPr>
                <a:spLocks noChangeArrowheads="1"/>
              </p:cNvSpPr>
              <p:nvPr userDrawn="1"/>
            </p:nvSpPr>
            <p:spPr bwMode="auto">
              <a:xfrm>
                <a:off x="4351" y="2686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227" name="Rectangle 742"/>
              <p:cNvSpPr>
                <a:spLocks noChangeArrowheads="1"/>
              </p:cNvSpPr>
              <p:nvPr userDrawn="1"/>
            </p:nvSpPr>
            <p:spPr bwMode="auto">
              <a:xfrm>
                <a:off x="4567" y="2686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228" name="Rectangle 743"/>
              <p:cNvSpPr>
                <a:spLocks noChangeArrowheads="1"/>
              </p:cNvSpPr>
              <p:nvPr userDrawn="1"/>
            </p:nvSpPr>
            <p:spPr bwMode="auto">
              <a:xfrm>
                <a:off x="4783" y="2686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229" name="Rectangle 744"/>
              <p:cNvSpPr>
                <a:spLocks noChangeArrowheads="1"/>
              </p:cNvSpPr>
              <p:nvPr userDrawn="1"/>
            </p:nvSpPr>
            <p:spPr bwMode="auto">
              <a:xfrm>
                <a:off x="4999" y="2686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230" name="Rectangle 745"/>
              <p:cNvSpPr>
                <a:spLocks noChangeArrowheads="1"/>
              </p:cNvSpPr>
              <p:nvPr userDrawn="1"/>
            </p:nvSpPr>
            <p:spPr bwMode="auto">
              <a:xfrm>
                <a:off x="5215" y="2686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231" name="Rectangle 746"/>
              <p:cNvSpPr>
                <a:spLocks noChangeArrowheads="1"/>
              </p:cNvSpPr>
              <p:nvPr userDrawn="1"/>
            </p:nvSpPr>
            <p:spPr bwMode="auto">
              <a:xfrm>
                <a:off x="5431" y="2686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232" name="Rectangle 747"/>
              <p:cNvSpPr>
                <a:spLocks noChangeArrowheads="1"/>
              </p:cNvSpPr>
              <p:nvPr userDrawn="1"/>
            </p:nvSpPr>
            <p:spPr bwMode="auto">
              <a:xfrm>
                <a:off x="5648" y="2686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</p:grpSp>
        <p:grpSp>
          <p:nvGrpSpPr>
            <p:cNvPr id="15" name="Group 1097"/>
            <p:cNvGrpSpPr>
              <a:grpSpLocks/>
            </p:cNvGrpSpPr>
            <p:nvPr userDrawn="1"/>
          </p:nvGrpSpPr>
          <p:grpSpPr bwMode="auto">
            <a:xfrm>
              <a:off x="1326" y="2902"/>
              <a:ext cx="4345" cy="23"/>
              <a:chOff x="1326" y="2902"/>
              <a:chExt cx="4345" cy="23"/>
            </a:xfrm>
          </p:grpSpPr>
          <p:sp>
            <p:nvSpPr>
              <p:cNvPr id="191" name="Rectangle 749"/>
              <p:cNvSpPr>
                <a:spLocks noChangeArrowheads="1"/>
              </p:cNvSpPr>
              <p:nvPr userDrawn="1"/>
            </p:nvSpPr>
            <p:spPr bwMode="auto">
              <a:xfrm>
                <a:off x="1326" y="2902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192" name="Rectangle 750"/>
              <p:cNvSpPr>
                <a:spLocks noChangeArrowheads="1"/>
              </p:cNvSpPr>
              <p:nvPr userDrawn="1"/>
            </p:nvSpPr>
            <p:spPr bwMode="auto">
              <a:xfrm>
                <a:off x="1542" y="2902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193" name="Rectangle 751"/>
              <p:cNvSpPr>
                <a:spLocks noChangeArrowheads="1"/>
              </p:cNvSpPr>
              <p:nvPr userDrawn="1"/>
            </p:nvSpPr>
            <p:spPr bwMode="auto">
              <a:xfrm>
                <a:off x="1758" y="2902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194" name="Rectangle 752"/>
              <p:cNvSpPr>
                <a:spLocks noChangeArrowheads="1"/>
              </p:cNvSpPr>
              <p:nvPr userDrawn="1"/>
            </p:nvSpPr>
            <p:spPr bwMode="auto">
              <a:xfrm>
                <a:off x="1974" y="2902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195" name="Rectangle 753"/>
              <p:cNvSpPr>
                <a:spLocks noChangeArrowheads="1"/>
              </p:cNvSpPr>
              <p:nvPr userDrawn="1"/>
            </p:nvSpPr>
            <p:spPr bwMode="auto">
              <a:xfrm>
                <a:off x="2190" y="2902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196" name="Rectangle 754"/>
              <p:cNvSpPr>
                <a:spLocks noChangeArrowheads="1"/>
              </p:cNvSpPr>
              <p:nvPr userDrawn="1"/>
            </p:nvSpPr>
            <p:spPr bwMode="auto">
              <a:xfrm>
                <a:off x="2406" y="2902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197" name="Rectangle 755"/>
              <p:cNvSpPr>
                <a:spLocks noChangeArrowheads="1"/>
              </p:cNvSpPr>
              <p:nvPr userDrawn="1"/>
            </p:nvSpPr>
            <p:spPr bwMode="auto">
              <a:xfrm>
                <a:off x="2622" y="2902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198" name="Rectangle 756"/>
              <p:cNvSpPr>
                <a:spLocks noChangeArrowheads="1"/>
              </p:cNvSpPr>
              <p:nvPr userDrawn="1"/>
            </p:nvSpPr>
            <p:spPr bwMode="auto">
              <a:xfrm>
                <a:off x="2838" y="2902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199" name="Rectangle 757"/>
              <p:cNvSpPr>
                <a:spLocks noChangeArrowheads="1"/>
              </p:cNvSpPr>
              <p:nvPr userDrawn="1"/>
            </p:nvSpPr>
            <p:spPr bwMode="auto">
              <a:xfrm>
                <a:off x="3054" y="2902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200" name="Rectangle 758"/>
              <p:cNvSpPr>
                <a:spLocks noChangeArrowheads="1"/>
              </p:cNvSpPr>
              <p:nvPr userDrawn="1"/>
            </p:nvSpPr>
            <p:spPr bwMode="auto">
              <a:xfrm>
                <a:off x="3270" y="2902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201" name="Rectangle 759"/>
              <p:cNvSpPr>
                <a:spLocks noChangeArrowheads="1"/>
              </p:cNvSpPr>
              <p:nvPr userDrawn="1"/>
            </p:nvSpPr>
            <p:spPr bwMode="auto">
              <a:xfrm>
                <a:off x="3487" y="2902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202" name="Rectangle 760"/>
              <p:cNvSpPr>
                <a:spLocks noChangeArrowheads="1"/>
              </p:cNvSpPr>
              <p:nvPr userDrawn="1"/>
            </p:nvSpPr>
            <p:spPr bwMode="auto">
              <a:xfrm>
                <a:off x="3703" y="2902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203" name="Rectangle 761"/>
              <p:cNvSpPr>
                <a:spLocks noChangeArrowheads="1"/>
              </p:cNvSpPr>
              <p:nvPr userDrawn="1"/>
            </p:nvSpPr>
            <p:spPr bwMode="auto">
              <a:xfrm>
                <a:off x="3919" y="2902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204" name="Rectangle 762"/>
              <p:cNvSpPr>
                <a:spLocks noChangeArrowheads="1"/>
              </p:cNvSpPr>
              <p:nvPr userDrawn="1"/>
            </p:nvSpPr>
            <p:spPr bwMode="auto">
              <a:xfrm>
                <a:off x="4135" y="2902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205" name="Rectangle 763"/>
              <p:cNvSpPr>
                <a:spLocks noChangeArrowheads="1"/>
              </p:cNvSpPr>
              <p:nvPr userDrawn="1"/>
            </p:nvSpPr>
            <p:spPr bwMode="auto">
              <a:xfrm>
                <a:off x="4351" y="2902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206" name="Rectangle 764"/>
              <p:cNvSpPr>
                <a:spLocks noChangeArrowheads="1"/>
              </p:cNvSpPr>
              <p:nvPr userDrawn="1"/>
            </p:nvSpPr>
            <p:spPr bwMode="auto">
              <a:xfrm>
                <a:off x="4567" y="2902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207" name="Rectangle 765"/>
              <p:cNvSpPr>
                <a:spLocks noChangeArrowheads="1"/>
              </p:cNvSpPr>
              <p:nvPr userDrawn="1"/>
            </p:nvSpPr>
            <p:spPr bwMode="auto">
              <a:xfrm>
                <a:off x="4783" y="2902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208" name="Rectangle 766"/>
              <p:cNvSpPr>
                <a:spLocks noChangeArrowheads="1"/>
              </p:cNvSpPr>
              <p:nvPr userDrawn="1"/>
            </p:nvSpPr>
            <p:spPr bwMode="auto">
              <a:xfrm>
                <a:off x="4999" y="2902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209" name="Rectangle 767"/>
              <p:cNvSpPr>
                <a:spLocks noChangeArrowheads="1"/>
              </p:cNvSpPr>
              <p:nvPr userDrawn="1"/>
            </p:nvSpPr>
            <p:spPr bwMode="auto">
              <a:xfrm>
                <a:off x="5215" y="2902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210" name="Rectangle 768"/>
              <p:cNvSpPr>
                <a:spLocks noChangeArrowheads="1"/>
              </p:cNvSpPr>
              <p:nvPr userDrawn="1"/>
            </p:nvSpPr>
            <p:spPr bwMode="auto">
              <a:xfrm>
                <a:off x="5431" y="2902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211" name="Rectangle 769"/>
              <p:cNvSpPr>
                <a:spLocks noChangeArrowheads="1"/>
              </p:cNvSpPr>
              <p:nvPr userDrawn="1"/>
            </p:nvSpPr>
            <p:spPr bwMode="auto">
              <a:xfrm>
                <a:off x="5648" y="2902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</p:grpSp>
        <p:grpSp>
          <p:nvGrpSpPr>
            <p:cNvPr id="16" name="Group 1096"/>
            <p:cNvGrpSpPr>
              <a:grpSpLocks/>
            </p:cNvGrpSpPr>
            <p:nvPr userDrawn="1"/>
          </p:nvGrpSpPr>
          <p:grpSpPr bwMode="auto">
            <a:xfrm>
              <a:off x="1326" y="3119"/>
              <a:ext cx="4345" cy="23"/>
              <a:chOff x="1326" y="3119"/>
              <a:chExt cx="4345" cy="23"/>
            </a:xfrm>
          </p:grpSpPr>
          <p:sp>
            <p:nvSpPr>
              <p:cNvPr id="170" name="Rectangle 771"/>
              <p:cNvSpPr>
                <a:spLocks noChangeArrowheads="1"/>
              </p:cNvSpPr>
              <p:nvPr userDrawn="1"/>
            </p:nvSpPr>
            <p:spPr bwMode="auto">
              <a:xfrm>
                <a:off x="1326" y="3119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171" name="Rectangle 772"/>
              <p:cNvSpPr>
                <a:spLocks noChangeArrowheads="1"/>
              </p:cNvSpPr>
              <p:nvPr userDrawn="1"/>
            </p:nvSpPr>
            <p:spPr bwMode="auto">
              <a:xfrm>
                <a:off x="1542" y="3119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172" name="Rectangle 773"/>
              <p:cNvSpPr>
                <a:spLocks noChangeArrowheads="1"/>
              </p:cNvSpPr>
              <p:nvPr userDrawn="1"/>
            </p:nvSpPr>
            <p:spPr bwMode="auto">
              <a:xfrm>
                <a:off x="1758" y="3119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173" name="Rectangle 774"/>
              <p:cNvSpPr>
                <a:spLocks noChangeArrowheads="1"/>
              </p:cNvSpPr>
              <p:nvPr userDrawn="1"/>
            </p:nvSpPr>
            <p:spPr bwMode="auto">
              <a:xfrm>
                <a:off x="1974" y="3119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174" name="Rectangle 775"/>
              <p:cNvSpPr>
                <a:spLocks noChangeArrowheads="1"/>
              </p:cNvSpPr>
              <p:nvPr userDrawn="1"/>
            </p:nvSpPr>
            <p:spPr bwMode="auto">
              <a:xfrm>
                <a:off x="2190" y="3119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175" name="Rectangle 776"/>
              <p:cNvSpPr>
                <a:spLocks noChangeArrowheads="1"/>
              </p:cNvSpPr>
              <p:nvPr userDrawn="1"/>
            </p:nvSpPr>
            <p:spPr bwMode="auto">
              <a:xfrm>
                <a:off x="2406" y="3119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176" name="Rectangle 777"/>
              <p:cNvSpPr>
                <a:spLocks noChangeArrowheads="1"/>
              </p:cNvSpPr>
              <p:nvPr userDrawn="1"/>
            </p:nvSpPr>
            <p:spPr bwMode="auto">
              <a:xfrm>
                <a:off x="2622" y="3119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177" name="Rectangle 778"/>
              <p:cNvSpPr>
                <a:spLocks noChangeArrowheads="1"/>
              </p:cNvSpPr>
              <p:nvPr userDrawn="1"/>
            </p:nvSpPr>
            <p:spPr bwMode="auto">
              <a:xfrm>
                <a:off x="2838" y="3119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178" name="Rectangle 779"/>
              <p:cNvSpPr>
                <a:spLocks noChangeArrowheads="1"/>
              </p:cNvSpPr>
              <p:nvPr userDrawn="1"/>
            </p:nvSpPr>
            <p:spPr bwMode="auto">
              <a:xfrm>
                <a:off x="3054" y="3119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179" name="Rectangle 780"/>
              <p:cNvSpPr>
                <a:spLocks noChangeArrowheads="1"/>
              </p:cNvSpPr>
              <p:nvPr userDrawn="1"/>
            </p:nvSpPr>
            <p:spPr bwMode="auto">
              <a:xfrm>
                <a:off x="3270" y="3119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180" name="Rectangle 781"/>
              <p:cNvSpPr>
                <a:spLocks noChangeArrowheads="1"/>
              </p:cNvSpPr>
              <p:nvPr userDrawn="1"/>
            </p:nvSpPr>
            <p:spPr bwMode="auto">
              <a:xfrm>
                <a:off x="3487" y="3119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181" name="Rectangle 782"/>
              <p:cNvSpPr>
                <a:spLocks noChangeArrowheads="1"/>
              </p:cNvSpPr>
              <p:nvPr userDrawn="1"/>
            </p:nvSpPr>
            <p:spPr bwMode="auto">
              <a:xfrm>
                <a:off x="3703" y="3119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182" name="Rectangle 783"/>
              <p:cNvSpPr>
                <a:spLocks noChangeArrowheads="1"/>
              </p:cNvSpPr>
              <p:nvPr userDrawn="1"/>
            </p:nvSpPr>
            <p:spPr bwMode="auto">
              <a:xfrm>
                <a:off x="3919" y="3119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183" name="Rectangle 784"/>
              <p:cNvSpPr>
                <a:spLocks noChangeArrowheads="1"/>
              </p:cNvSpPr>
              <p:nvPr userDrawn="1"/>
            </p:nvSpPr>
            <p:spPr bwMode="auto">
              <a:xfrm>
                <a:off x="4135" y="3119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184" name="Rectangle 785"/>
              <p:cNvSpPr>
                <a:spLocks noChangeArrowheads="1"/>
              </p:cNvSpPr>
              <p:nvPr userDrawn="1"/>
            </p:nvSpPr>
            <p:spPr bwMode="auto">
              <a:xfrm>
                <a:off x="4351" y="3119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185" name="Rectangle 786"/>
              <p:cNvSpPr>
                <a:spLocks noChangeArrowheads="1"/>
              </p:cNvSpPr>
              <p:nvPr userDrawn="1"/>
            </p:nvSpPr>
            <p:spPr bwMode="auto">
              <a:xfrm>
                <a:off x="4567" y="3119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186" name="Rectangle 787"/>
              <p:cNvSpPr>
                <a:spLocks noChangeArrowheads="1"/>
              </p:cNvSpPr>
              <p:nvPr userDrawn="1"/>
            </p:nvSpPr>
            <p:spPr bwMode="auto">
              <a:xfrm>
                <a:off x="4783" y="3119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187" name="Rectangle 788"/>
              <p:cNvSpPr>
                <a:spLocks noChangeArrowheads="1"/>
              </p:cNvSpPr>
              <p:nvPr userDrawn="1"/>
            </p:nvSpPr>
            <p:spPr bwMode="auto">
              <a:xfrm>
                <a:off x="4999" y="3119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188" name="Rectangle 789"/>
              <p:cNvSpPr>
                <a:spLocks noChangeArrowheads="1"/>
              </p:cNvSpPr>
              <p:nvPr userDrawn="1"/>
            </p:nvSpPr>
            <p:spPr bwMode="auto">
              <a:xfrm>
                <a:off x="5215" y="3119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189" name="Rectangle 790"/>
              <p:cNvSpPr>
                <a:spLocks noChangeArrowheads="1"/>
              </p:cNvSpPr>
              <p:nvPr userDrawn="1"/>
            </p:nvSpPr>
            <p:spPr bwMode="auto">
              <a:xfrm>
                <a:off x="5431" y="3119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190" name="Rectangle 791"/>
              <p:cNvSpPr>
                <a:spLocks noChangeArrowheads="1"/>
              </p:cNvSpPr>
              <p:nvPr userDrawn="1"/>
            </p:nvSpPr>
            <p:spPr bwMode="auto">
              <a:xfrm>
                <a:off x="5648" y="3119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</p:grpSp>
        <p:grpSp>
          <p:nvGrpSpPr>
            <p:cNvPr id="17" name="Group 1095"/>
            <p:cNvGrpSpPr>
              <a:grpSpLocks/>
            </p:cNvGrpSpPr>
            <p:nvPr userDrawn="1"/>
          </p:nvGrpSpPr>
          <p:grpSpPr bwMode="auto">
            <a:xfrm>
              <a:off x="1326" y="3335"/>
              <a:ext cx="4345" cy="23"/>
              <a:chOff x="1326" y="3335"/>
              <a:chExt cx="4345" cy="23"/>
            </a:xfrm>
          </p:grpSpPr>
          <p:sp>
            <p:nvSpPr>
              <p:cNvPr id="149" name="Rectangle 793"/>
              <p:cNvSpPr>
                <a:spLocks noChangeArrowheads="1"/>
              </p:cNvSpPr>
              <p:nvPr userDrawn="1"/>
            </p:nvSpPr>
            <p:spPr bwMode="auto">
              <a:xfrm>
                <a:off x="1326" y="3335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150" name="Rectangle 794"/>
              <p:cNvSpPr>
                <a:spLocks noChangeArrowheads="1"/>
              </p:cNvSpPr>
              <p:nvPr userDrawn="1"/>
            </p:nvSpPr>
            <p:spPr bwMode="auto">
              <a:xfrm>
                <a:off x="1542" y="3335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151" name="Rectangle 795"/>
              <p:cNvSpPr>
                <a:spLocks noChangeArrowheads="1"/>
              </p:cNvSpPr>
              <p:nvPr userDrawn="1"/>
            </p:nvSpPr>
            <p:spPr bwMode="auto">
              <a:xfrm>
                <a:off x="1758" y="3335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152" name="Rectangle 796"/>
              <p:cNvSpPr>
                <a:spLocks noChangeArrowheads="1"/>
              </p:cNvSpPr>
              <p:nvPr userDrawn="1"/>
            </p:nvSpPr>
            <p:spPr bwMode="auto">
              <a:xfrm>
                <a:off x="1974" y="3335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153" name="Rectangle 797"/>
              <p:cNvSpPr>
                <a:spLocks noChangeArrowheads="1"/>
              </p:cNvSpPr>
              <p:nvPr userDrawn="1"/>
            </p:nvSpPr>
            <p:spPr bwMode="auto">
              <a:xfrm>
                <a:off x="2190" y="3335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154" name="Rectangle 798"/>
              <p:cNvSpPr>
                <a:spLocks noChangeArrowheads="1"/>
              </p:cNvSpPr>
              <p:nvPr userDrawn="1"/>
            </p:nvSpPr>
            <p:spPr bwMode="auto">
              <a:xfrm>
                <a:off x="2406" y="3335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155" name="Rectangle 799"/>
              <p:cNvSpPr>
                <a:spLocks noChangeArrowheads="1"/>
              </p:cNvSpPr>
              <p:nvPr userDrawn="1"/>
            </p:nvSpPr>
            <p:spPr bwMode="auto">
              <a:xfrm>
                <a:off x="2622" y="3335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156" name="Rectangle 800"/>
              <p:cNvSpPr>
                <a:spLocks noChangeArrowheads="1"/>
              </p:cNvSpPr>
              <p:nvPr userDrawn="1"/>
            </p:nvSpPr>
            <p:spPr bwMode="auto">
              <a:xfrm>
                <a:off x="2838" y="3335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157" name="Rectangle 801"/>
              <p:cNvSpPr>
                <a:spLocks noChangeArrowheads="1"/>
              </p:cNvSpPr>
              <p:nvPr userDrawn="1"/>
            </p:nvSpPr>
            <p:spPr bwMode="auto">
              <a:xfrm>
                <a:off x="3054" y="3335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158" name="Rectangle 802"/>
              <p:cNvSpPr>
                <a:spLocks noChangeArrowheads="1"/>
              </p:cNvSpPr>
              <p:nvPr userDrawn="1"/>
            </p:nvSpPr>
            <p:spPr bwMode="auto">
              <a:xfrm>
                <a:off x="3270" y="3335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159" name="Rectangle 803"/>
              <p:cNvSpPr>
                <a:spLocks noChangeArrowheads="1"/>
              </p:cNvSpPr>
              <p:nvPr userDrawn="1"/>
            </p:nvSpPr>
            <p:spPr bwMode="auto">
              <a:xfrm>
                <a:off x="3487" y="3335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160" name="Rectangle 804"/>
              <p:cNvSpPr>
                <a:spLocks noChangeArrowheads="1"/>
              </p:cNvSpPr>
              <p:nvPr userDrawn="1"/>
            </p:nvSpPr>
            <p:spPr bwMode="auto">
              <a:xfrm>
                <a:off x="3703" y="3335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161" name="Rectangle 805"/>
              <p:cNvSpPr>
                <a:spLocks noChangeArrowheads="1"/>
              </p:cNvSpPr>
              <p:nvPr userDrawn="1"/>
            </p:nvSpPr>
            <p:spPr bwMode="auto">
              <a:xfrm>
                <a:off x="3919" y="3335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162" name="Rectangle 806"/>
              <p:cNvSpPr>
                <a:spLocks noChangeArrowheads="1"/>
              </p:cNvSpPr>
              <p:nvPr userDrawn="1"/>
            </p:nvSpPr>
            <p:spPr bwMode="auto">
              <a:xfrm>
                <a:off x="4135" y="3335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163" name="Rectangle 807"/>
              <p:cNvSpPr>
                <a:spLocks noChangeArrowheads="1"/>
              </p:cNvSpPr>
              <p:nvPr userDrawn="1"/>
            </p:nvSpPr>
            <p:spPr bwMode="auto">
              <a:xfrm>
                <a:off x="4351" y="3335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164" name="Rectangle 808"/>
              <p:cNvSpPr>
                <a:spLocks noChangeArrowheads="1"/>
              </p:cNvSpPr>
              <p:nvPr userDrawn="1"/>
            </p:nvSpPr>
            <p:spPr bwMode="auto">
              <a:xfrm>
                <a:off x="4567" y="3335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165" name="Rectangle 809"/>
              <p:cNvSpPr>
                <a:spLocks noChangeArrowheads="1"/>
              </p:cNvSpPr>
              <p:nvPr userDrawn="1"/>
            </p:nvSpPr>
            <p:spPr bwMode="auto">
              <a:xfrm>
                <a:off x="4783" y="3335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166" name="Rectangle 810"/>
              <p:cNvSpPr>
                <a:spLocks noChangeArrowheads="1"/>
              </p:cNvSpPr>
              <p:nvPr userDrawn="1"/>
            </p:nvSpPr>
            <p:spPr bwMode="auto">
              <a:xfrm>
                <a:off x="4999" y="3335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167" name="Rectangle 811"/>
              <p:cNvSpPr>
                <a:spLocks noChangeArrowheads="1"/>
              </p:cNvSpPr>
              <p:nvPr userDrawn="1"/>
            </p:nvSpPr>
            <p:spPr bwMode="auto">
              <a:xfrm>
                <a:off x="5215" y="3335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168" name="Rectangle 812"/>
              <p:cNvSpPr>
                <a:spLocks noChangeArrowheads="1"/>
              </p:cNvSpPr>
              <p:nvPr userDrawn="1"/>
            </p:nvSpPr>
            <p:spPr bwMode="auto">
              <a:xfrm>
                <a:off x="5431" y="3335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169" name="Rectangle 813"/>
              <p:cNvSpPr>
                <a:spLocks noChangeArrowheads="1"/>
              </p:cNvSpPr>
              <p:nvPr userDrawn="1"/>
            </p:nvSpPr>
            <p:spPr bwMode="auto">
              <a:xfrm>
                <a:off x="5648" y="3335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</p:grpSp>
        <p:grpSp>
          <p:nvGrpSpPr>
            <p:cNvPr id="18" name="Group 1094"/>
            <p:cNvGrpSpPr>
              <a:grpSpLocks/>
            </p:cNvGrpSpPr>
            <p:nvPr userDrawn="1"/>
          </p:nvGrpSpPr>
          <p:grpSpPr bwMode="auto">
            <a:xfrm>
              <a:off x="1326" y="3551"/>
              <a:ext cx="4345" cy="23"/>
              <a:chOff x="1326" y="3551"/>
              <a:chExt cx="4345" cy="23"/>
            </a:xfrm>
          </p:grpSpPr>
          <p:sp>
            <p:nvSpPr>
              <p:cNvPr id="128" name="Rectangle 815"/>
              <p:cNvSpPr>
                <a:spLocks noChangeArrowheads="1"/>
              </p:cNvSpPr>
              <p:nvPr userDrawn="1"/>
            </p:nvSpPr>
            <p:spPr bwMode="auto">
              <a:xfrm>
                <a:off x="1326" y="3551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129" name="Rectangle 816"/>
              <p:cNvSpPr>
                <a:spLocks noChangeArrowheads="1"/>
              </p:cNvSpPr>
              <p:nvPr userDrawn="1"/>
            </p:nvSpPr>
            <p:spPr bwMode="auto">
              <a:xfrm>
                <a:off x="1542" y="3551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130" name="Rectangle 817"/>
              <p:cNvSpPr>
                <a:spLocks noChangeArrowheads="1"/>
              </p:cNvSpPr>
              <p:nvPr userDrawn="1"/>
            </p:nvSpPr>
            <p:spPr bwMode="auto">
              <a:xfrm>
                <a:off x="1758" y="3551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131" name="Rectangle 818"/>
              <p:cNvSpPr>
                <a:spLocks noChangeArrowheads="1"/>
              </p:cNvSpPr>
              <p:nvPr userDrawn="1"/>
            </p:nvSpPr>
            <p:spPr bwMode="auto">
              <a:xfrm>
                <a:off x="1974" y="3551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132" name="Rectangle 819"/>
              <p:cNvSpPr>
                <a:spLocks noChangeArrowheads="1"/>
              </p:cNvSpPr>
              <p:nvPr userDrawn="1"/>
            </p:nvSpPr>
            <p:spPr bwMode="auto">
              <a:xfrm>
                <a:off x="2190" y="3551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133" name="Rectangle 820"/>
              <p:cNvSpPr>
                <a:spLocks noChangeArrowheads="1"/>
              </p:cNvSpPr>
              <p:nvPr userDrawn="1"/>
            </p:nvSpPr>
            <p:spPr bwMode="auto">
              <a:xfrm>
                <a:off x="2406" y="3551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134" name="Rectangle 821"/>
              <p:cNvSpPr>
                <a:spLocks noChangeArrowheads="1"/>
              </p:cNvSpPr>
              <p:nvPr userDrawn="1"/>
            </p:nvSpPr>
            <p:spPr bwMode="auto">
              <a:xfrm>
                <a:off x="2622" y="3551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135" name="Rectangle 822"/>
              <p:cNvSpPr>
                <a:spLocks noChangeArrowheads="1"/>
              </p:cNvSpPr>
              <p:nvPr userDrawn="1"/>
            </p:nvSpPr>
            <p:spPr bwMode="auto">
              <a:xfrm>
                <a:off x="2838" y="3551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136" name="Rectangle 823"/>
              <p:cNvSpPr>
                <a:spLocks noChangeArrowheads="1"/>
              </p:cNvSpPr>
              <p:nvPr userDrawn="1"/>
            </p:nvSpPr>
            <p:spPr bwMode="auto">
              <a:xfrm>
                <a:off x="3054" y="3551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137" name="Rectangle 824"/>
              <p:cNvSpPr>
                <a:spLocks noChangeArrowheads="1"/>
              </p:cNvSpPr>
              <p:nvPr userDrawn="1"/>
            </p:nvSpPr>
            <p:spPr bwMode="auto">
              <a:xfrm>
                <a:off x="3270" y="3551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138" name="Rectangle 825"/>
              <p:cNvSpPr>
                <a:spLocks noChangeArrowheads="1"/>
              </p:cNvSpPr>
              <p:nvPr userDrawn="1"/>
            </p:nvSpPr>
            <p:spPr bwMode="auto">
              <a:xfrm>
                <a:off x="3487" y="3551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139" name="Rectangle 826"/>
              <p:cNvSpPr>
                <a:spLocks noChangeArrowheads="1"/>
              </p:cNvSpPr>
              <p:nvPr userDrawn="1"/>
            </p:nvSpPr>
            <p:spPr bwMode="auto">
              <a:xfrm>
                <a:off x="3703" y="3551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140" name="Rectangle 827"/>
              <p:cNvSpPr>
                <a:spLocks noChangeArrowheads="1"/>
              </p:cNvSpPr>
              <p:nvPr userDrawn="1"/>
            </p:nvSpPr>
            <p:spPr bwMode="auto">
              <a:xfrm>
                <a:off x="3919" y="3551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141" name="Rectangle 828"/>
              <p:cNvSpPr>
                <a:spLocks noChangeArrowheads="1"/>
              </p:cNvSpPr>
              <p:nvPr userDrawn="1"/>
            </p:nvSpPr>
            <p:spPr bwMode="auto">
              <a:xfrm>
                <a:off x="4135" y="3551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142" name="Rectangle 829"/>
              <p:cNvSpPr>
                <a:spLocks noChangeArrowheads="1"/>
              </p:cNvSpPr>
              <p:nvPr userDrawn="1"/>
            </p:nvSpPr>
            <p:spPr bwMode="auto">
              <a:xfrm>
                <a:off x="4351" y="3551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143" name="Rectangle 830"/>
              <p:cNvSpPr>
                <a:spLocks noChangeArrowheads="1"/>
              </p:cNvSpPr>
              <p:nvPr userDrawn="1"/>
            </p:nvSpPr>
            <p:spPr bwMode="auto">
              <a:xfrm>
                <a:off x="4567" y="3551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144" name="Rectangle 831"/>
              <p:cNvSpPr>
                <a:spLocks noChangeArrowheads="1"/>
              </p:cNvSpPr>
              <p:nvPr userDrawn="1"/>
            </p:nvSpPr>
            <p:spPr bwMode="auto">
              <a:xfrm>
                <a:off x="4783" y="3551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145" name="Rectangle 832"/>
              <p:cNvSpPr>
                <a:spLocks noChangeArrowheads="1"/>
              </p:cNvSpPr>
              <p:nvPr userDrawn="1"/>
            </p:nvSpPr>
            <p:spPr bwMode="auto">
              <a:xfrm>
                <a:off x="4999" y="3551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146" name="Rectangle 833"/>
              <p:cNvSpPr>
                <a:spLocks noChangeArrowheads="1"/>
              </p:cNvSpPr>
              <p:nvPr userDrawn="1"/>
            </p:nvSpPr>
            <p:spPr bwMode="auto">
              <a:xfrm>
                <a:off x="5215" y="3551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147" name="Rectangle 834"/>
              <p:cNvSpPr>
                <a:spLocks noChangeArrowheads="1"/>
              </p:cNvSpPr>
              <p:nvPr userDrawn="1"/>
            </p:nvSpPr>
            <p:spPr bwMode="auto">
              <a:xfrm>
                <a:off x="5431" y="3551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148" name="Rectangle 835"/>
              <p:cNvSpPr>
                <a:spLocks noChangeArrowheads="1"/>
              </p:cNvSpPr>
              <p:nvPr userDrawn="1"/>
            </p:nvSpPr>
            <p:spPr bwMode="auto">
              <a:xfrm>
                <a:off x="5648" y="3551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</p:grpSp>
        <p:grpSp>
          <p:nvGrpSpPr>
            <p:cNvPr id="19" name="Group 1093"/>
            <p:cNvGrpSpPr>
              <a:grpSpLocks/>
            </p:cNvGrpSpPr>
            <p:nvPr userDrawn="1"/>
          </p:nvGrpSpPr>
          <p:grpSpPr bwMode="auto">
            <a:xfrm>
              <a:off x="1326" y="3767"/>
              <a:ext cx="4345" cy="23"/>
              <a:chOff x="1326" y="3767"/>
              <a:chExt cx="4345" cy="23"/>
            </a:xfrm>
          </p:grpSpPr>
          <p:sp>
            <p:nvSpPr>
              <p:cNvPr id="107" name="Rectangle 837"/>
              <p:cNvSpPr>
                <a:spLocks noChangeArrowheads="1"/>
              </p:cNvSpPr>
              <p:nvPr userDrawn="1"/>
            </p:nvSpPr>
            <p:spPr bwMode="auto">
              <a:xfrm>
                <a:off x="1326" y="3767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108" name="Rectangle 838"/>
              <p:cNvSpPr>
                <a:spLocks noChangeArrowheads="1"/>
              </p:cNvSpPr>
              <p:nvPr userDrawn="1"/>
            </p:nvSpPr>
            <p:spPr bwMode="auto">
              <a:xfrm>
                <a:off x="1542" y="3767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109" name="Rectangle 839"/>
              <p:cNvSpPr>
                <a:spLocks noChangeArrowheads="1"/>
              </p:cNvSpPr>
              <p:nvPr userDrawn="1"/>
            </p:nvSpPr>
            <p:spPr bwMode="auto">
              <a:xfrm>
                <a:off x="1758" y="3767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110" name="Rectangle 840"/>
              <p:cNvSpPr>
                <a:spLocks noChangeArrowheads="1"/>
              </p:cNvSpPr>
              <p:nvPr userDrawn="1"/>
            </p:nvSpPr>
            <p:spPr bwMode="auto">
              <a:xfrm>
                <a:off x="1974" y="3767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111" name="Rectangle 841"/>
              <p:cNvSpPr>
                <a:spLocks noChangeArrowheads="1"/>
              </p:cNvSpPr>
              <p:nvPr userDrawn="1"/>
            </p:nvSpPr>
            <p:spPr bwMode="auto">
              <a:xfrm>
                <a:off x="2190" y="3767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112" name="Rectangle 842"/>
              <p:cNvSpPr>
                <a:spLocks noChangeArrowheads="1"/>
              </p:cNvSpPr>
              <p:nvPr userDrawn="1"/>
            </p:nvSpPr>
            <p:spPr bwMode="auto">
              <a:xfrm>
                <a:off x="2406" y="3767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113" name="Rectangle 843"/>
              <p:cNvSpPr>
                <a:spLocks noChangeArrowheads="1"/>
              </p:cNvSpPr>
              <p:nvPr userDrawn="1"/>
            </p:nvSpPr>
            <p:spPr bwMode="auto">
              <a:xfrm>
                <a:off x="2622" y="3767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114" name="Rectangle 844"/>
              <p:cNvSpPr>
                <a:spLocks noChangeArrowheads="1"/>
              </p:cNvSpPr>
              <p:nvPr userDrawn="1"/>
            </p:nvSpPr>
            <p:spPr bwMode="auto">
              <a:xfrm>
                <a:off x="2838" y="3767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115" name="Rectangle 845"/>
              <p:cNvSpPr>
                <a:spLocks noChangeArrowheads="1"/>
              </p:cNvSpPr>
              <p:nvPr userDrawn="1"/>
            </p:nvSpPr>
            <p:spPr bwMode="auto">
              <a:xfrm>
                <a:off x="3054" y="3767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116" name="Rectangle 846"/>
              <p:cNvSpPr>
                <a:spLocks noChangeArrowheads="1"/>
              </p:cNvSpPr>
              <p:nvPr userDrawn="1"/>
            </p:nvSpPr>
            <p:spPr bwMode="auto">
              <a:xfrm>
                <a:off x="3270" y="3767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117" name="Rectangle 847"/>
              <p:cNvSpPr>
                <a:spLocks noChangeArrowheads="1"/>
              </p:cNvSpPr>
              <p:nvPr userDrawn="1"/>
            </p:nvSpPr>
            <p:spPr bwMode="auto">
              <a:xfrm>
                <a:off x="3487" y="3767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118" name="Rectangle 848"/>
              <p:cNvSpPr>
                <a:spLocks noChangeArrowheads="1"/>
              </p:cNvSpPr>
              <p:nvPr userDrawn="1"/>
            </p:nvSpPr>
            <p:spPr bwMode="auto">
              <a:xfrm>
                <a:off x="3703" y="3767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119" name="Rectangle 849"/>
              <p:cNvSpPr>
                <a:spLocks noChangeArrowheads="1"/>
              </p:cNvSpPr>
              <p:nvPr userDrawn="1"/>
            </p:nvSpPr>
            <p:spPr bwMode="auto">
              <a:xfrm>
                <a:off x="3919" y="3767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120" name="Rectangle 850"/>
              <p:cNvSpPr>
                <a:spLocks noChangeArrowheads="1"/>
              </p:cNvSpPr>
              <p:nvPr userDrawn="1"/>
            </p:nvSpPr>
            <p:spPr bwMode="auto">
              <a:xfrm>
                <a:off x="4135" y="3767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121" name="Rectangle 851"/>
              <p:cNvSpPr>
                <a:spLocks noChangeArrowheads="1"/>
              </p:cNvSpPr>
              <p:nvPr userDrawn="1"/>
            </p:nvSpPr>
            <p:spPr bwMode="auto">
              <a:xfrm>
                <a:off x="4351" y="3767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122" name="Rectangle 852"/>
              <p:cNvSpPr>
                <a:spLocks noChangeArrowheads="1"/>
              </p:cNvSpPr>
              <p:nvPr userDrawn="1"/>
            </p:nvSpPr>
            <p:spPr bwMode="auto">
              <a:xfrm>
                <a:off x="4567" y="3767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123" name="Rectangle 853"/>
              <p:cNvSpPr>
                <a:spLocks noChangeArrowheads="1"/>
              </p:cNvSpPr>
              <p:nvPr userDrawn="1"/>
            </p:nvSpPr>
            <p:spPr bwMode="auto">
              <a:xfrm>
                <a:off x="4783" y="3767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124" name="Rectangle 854"/>
              <p:cNvSpPr>
                <a:spLocks noChangeArrowheads="1"/>
              </p:cNvSpPr>
              <p:nvPr userDrawn="1"/>
            </p:nvSpPr>
            <p:spPr bwMode="auto">
              <a:xfrm>
                <a:off x="4999" y="3767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125" name="Rectangle 855"/>
              <p:cNvSpPr>
                <a:spLocks noChangeArrowheads="1"/>
              </p:cNvSpPr>
              <p:nvPr userDrawn="1"/>
            </p:nvSpPr>
            <p:spPr bwMode="auto">
              <a:xfrm>
                <a:off x="5215" y="3767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126" name="Rectangle 856"/>
              <p:cNvSpPr>
                <a:spLocks noChangeArrowheads="1"/>
              </p:cNvSpPr>
              <p:nvPr userDrawn="1"/>
            </p:nvSpPr>
            <p:spPr bwMode="auto">
              <a:xfrm>
                <a:off x="5431" y="3767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127" name="Rectangle 857"/>
              <p:cNvSpPr>
                <a:spLocks noChangeArrowheads="1"/>
              </p:cNvSpPr>
              <p:nvPr userDrawn="1"/>
            </p:nvSpPr>
            <p:spPr bwMode="auto">
              <a:xfrm>
                <a:off x="5648" y="3767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</p:grpSp>
        <p:grpSp>
          <p:nvGrpSpPr>
            <p:cNvPr id="20" name="Group 1092"/>
            <p:cNvGrpSpPr>
              <a:grpSpLocks/>
            </p:cNvGrpSpPr>
            <p:nvPr userDrawn="1"/>
          </p:nvGrpSpPr>
          <p:grpSpPr bwMode="auto">
            <a:xfrm>
              <a:off x="1326" y="3983"/>
              <a:ext cx="4345" cy="23"/>
              <a:chOff x="1326" y="3983"/>
              <a:chExt cx="4345" cy="23"/>
            </a:xfrm>
          </p:grpSpPr>
          <p:sp>
            <p:nvSpPr>
              <p:cNvPr id="86" name="Rectangle 1141"/>
              <p:cNvSpPr>
                <a:spLocks noChangeArrowheads="1"/>
              </p:cNvSpPr>
              <p:nvPr userDrawn="1"/>
            </p:nvSpPr>
            <p:spPr bwMode="auto">
              <a:xfrm>
                <a:off x="1326" y="3983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87" name="Rectangle 1142"/>
              <p:cNvSpPr>
                <a:spLocks noChangeArrowheads="1"/>
              </p:cNvSpPr>
              <p:nvPr userDrawn="1"/>
            </p:nvSpPr>
            <p:spPr bwMode="auto">
              <a:xfrm>
                <a:off x="1542" y="3983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88" name="Rectangle 1143"/>
              <p:cNvSpPr>
                <a:spLocks noChangeArrowheads="1"/>
              </p:cNvSpPr>
              <p:nvPr userDrawn="1"/>
            </p:nvSpPr>
            <p:spPr bwMode="auto">
              <a:xfrm>
                <a:off x="1758" y="3983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89" name="Rectangle 1144"/>
              <p:cNvSpPr>
                <a:spLocks noChangeArrowheads="1"/>
              </p:cNvSpPr>
              <p:nvPr userDrawn="1"/>
            </p:nvSpPr>
            <p:spPr bwMode="auto">
              <a:xfrm>
                <a:off x="1974" y="3983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90" name="Rectangle 1145"/>
              <p:cNvSpPr>
                <a:spLocks noChangeArrowheads="1"/>
              </p:cNvSpPr>
              <p:nvPr userDrawn="1"/>
            </p:nvSpPr>
            <p:spPr bwMode="auto">
              <a:xfrm>
                <a:off x="2190" y="3983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91" name="Rectangle 1146"/>
              <p:cNvSpPr>
                <a:spLocks noChangeArrowheads="1"/>
              </p:cNvSpPr>
              <p:nvPr userDrawn="1"/>
            </p:nvSpPr>
            <p:spPr bwMode="auto">
              <a:xfrm>
                <a:off x="2406" y="3983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92" name="Rectangle 1147"/>
              <p:cNvSpPr>
                <a:spLocks noChangeArrowheads="1"/>
              </p:cNvSpPr>
              <p:nvPr userDrawn="1"/>
            </p:nvSpPr>
            <p:spPr bwMode="auto">
              <a:xfrm>
                <a:off x="2622" y="3983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93" name="Rectangle 1148"/>
              <p:cNvSpPr>
                <a:spLocks noChangeArrowheads="1"/>
              </p:cNvSpPr>
              <p:nvPr userDrawn="1"/>
            </p:nvSpPr>
            <p:spPr bwMode="auto">
              <a:xfrm>
                <a:off x="2838" y="3983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94" name="Rectangle 1149"/>
              <p:cNvSpPr>
                <a:spLocks noChangeArrowheads="1"/>
              </p:cNvSpPr>
              <p:nvPr userDrawn="1"/>
            </p:nvSpPr>
            <p:spPr bwMode="auto">
              <a:xfrm>
                <a:off x="3054" y="3983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95" name="Rectangle 1150"/>
              <p:cNvSpPr>
                <a:spLocks noChangeArrowheads="1"/>
              </p:cNvSpPr>
              <p:nvPr userDrawn="1"/>
            </p:nvSpPr>
            <p:spPr bwMode="auto">
              <a:xfrm>
                <a:off x="3270" y="3983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96" name="Rectangle 1151"/>
              <p:cNvSpPr>
                <a:spLocks noChangeArrowheads="1"/>
              </p:cNvSpPr>
              <p:nvPr userDrawn="1"/>
            </p:nvSpPr>
            <p:spPr bwMode="auto">
              <a:xfrm>
                <a:off x="3487" y="3983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97" name="Rectangle 1152"/>
              <p:cNvSpPr>
                <a:spLocks noChangeArrowheads="1"/>
              </p:cNvSpPr>
              <p:nvPr userDrawn="1"/>
            </p:nvSpPr>
            <p:spPr bwMode="auto">
              <a:xfrm>
                <a:off x="3703" y="3983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98" name="Rectangle 1153"/>
              <p:cNvSpPr>
                <a:spLocks noChangeArrowheads="1"/>
              </p:cNvSpPr>
              <p:nvPr userDrawn="1"/>
            </p:nvSpPr>
            <p:spPr bwMode="auto">
              <a:xfrm>
                <a:off x="3919" y="3983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99" name="Rectangle 1154"/>
              <p:cNvSpPr>
                <a:spLocks noChangeArrowheads="1"/>
              </p:cNvSpPr>
              <p:nvPr userDrawn="1"/>
            </p:nvSpPr>
            <p:spPr bwMode="auto">
              <a:xfrm>
                <a:off x="4135" y="3983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100" name="Rectangle 1155"/>
              <p:cNvSpPr>
                <a:spLocks noChangeArrowheads="1"/>
              </p:cNvSpPr>
              <p:nvPr userDrawn="1"/>
            </p:nvSpPr>
            <p:spPr bwMode="auto">
              <a:xfrm>
                <a:off x="4351" y="3983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101" name="Rectangle 1156"/>
              <p:cNvSpPr>
                <a:spLocks noChangeArrowheads="1"/>
              </p:cNvSpPr>
              <p:nvPr userDrawn="1"/>
            </p:nvSpPr>
            <p:spPr bwMode="auto">
              <a:xfrm>
                <a:off x="4567" y="3983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102" name="Rectangle 1157"/>
              <p:cNvSpPr>
                <a:spLocks noChangeArrowheads="1"/>
              </p:cNvSpPr>
              <p:nvPr userDrawn="1"/>
            </p:nvSpPr>
            <p:spPr bwMode="auto">
              <a:xfrm>
                <a:off x="4783" y="3983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103" name="Rectangle 1158"/>
              <p:cNvSpPr>
                <a:spLocks noChangeArrowheads="1"/>
              </p:cNvSpPr>
              <p:nvPr userDrawn="1"/>
            </p:nvSpPr>
            <p:spPr bwMode="auto">
              <a:xfrm>
                <a:off x="4999" y="3983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104" name="Rectangle 1159"/>
              <p:cNvSpPr>
                <a:spLocks noChangeArrowheads="1"/>
              </p:cNvSpPr>
              <p:nvPr userDrawn="1"/>
            </p:nvSpPr>
            <p:spPr bwMode="auto">
              <a:xfrm>
                <a:off x="5215" y="3983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105" name="Rectangle 1160"/>
              <p:cNvSpPr>
                <a:spLocks noChangeArrowheads="1"/>
              </p:cNvSpPr>
              <p:nvPr userDrawn="1"/>
            </p:nvSpPr>
            <p:spPr bwMode="auto">
              <a:xfrm>
                <a:off x="5431" y="3983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106" name="Rectangle 1161"/>
              <p:cNvSpPr>
                <a:spLocks noChangeArrowheads="1"/>
              </p:cNvSpPr>
              <p:nvPr userDrawn="1"/>
            </p:nvSpPr>
            <p:spPr bwMode="auto">
              <a:xfrm>
                <a:off x="5648" y="3983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</p:grpSp>
        <p:grpSp>
          <p:nvGrpSpPr>
            <p:cNvPr id="21" name="Group 1091"/>
            <p:cNvGrpSpPr>
              <a:grpSpLocks/>
            </p:cNvGrpSpPr>
            <p:nvPr userDrawn="1"/>
          </p:nvGrpSpPr>
          <p:grpSpPr bwMode="auto">
            <a:xfrm>
              <a:off x="1326" y="4200"/>
              <a:ext cx="4345" cy="23"/>
              <a:chOff x="1326" y="4200"/>
              <a:chExt cx="4345" cy="23"/>
            </a:xfrm>
          </p:grpSpPr>
          <p:sp>
            <p:nvSpPr>
              <p:cNvPr id="66" name="Rectangle 1771"/>
              <p:cNvSpPr>
                <a:spLocks noChangeArrowheads="1"/>
              </p:cNvSpPr>
              <p:nvPr userDrawn="1"/>
            </p:nvSpPr>
            <p:spPr bwMode="auto">
              <a:xfrm>
                <a:off x="1326" y="4200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67" name="Rectangle 1772"/>
              <p:cNvSpPr>
                <a:spLocks noChangeArrowheads="1"/>
              </p:cNvSpPr>
              <p:nvPr userDrawn="1"/>
            </p:nvSpPr>
            <p:spPr bwMode="auto">
              <a:xfrm>
                <a:off x="1542" y="4200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68" name="Rectangle 1773"/>
              <p:cNvSpPr>
                <a:spLocks noChangeArrowheads="1"/>
              </p:cNvSpPr>
              <p:nvPr userDrawn="1"/>
            </p:nvSpPr>
            <p:spPr bwMode="auto">
              <a:xfrm>
                <a:off x="1758" y="4200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69" name="Rectangle 1774"/>
              <p:cNvSpPr>
                <a:spLocks noChangeArrowheads="1"/>
              </p:cNvSpPr>
              <p:nvPr userDrawn="1"/>
            </p:nvSpPr>
            <p:spPr bwMode="auto">
              <a:xfrm>
                <a:off x="1974" y="4200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70" name="Rectangle 1775"/>
              <p:cNvSpPr>
                <a:spLocks noChangeArrowheads="1"/>
              </p:cNvSpPr>
              <p:nvPr userDrawn="1"/>
            </p:nvSpPr>
            <p:spPr bwMode="auto">
              <a:xfrm>
                <a:off x="2190" y="4200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71" name="Rectangle 1776"/>
              <p:cNvSpPr>
                <a:spLocks noChangeArrowheads="1"/>
              </p:cNvSpPr>
              <p:nvPr userDrawn="1"/>
            </p:nvSpPr>
            <p:spPr bwMode="auto">
              <a:xfrm>
                <a:off x="2406" y="4200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72" name="Rectangle 1777"/>
              <p:cNvSpPr>
                <a:spLocks noChangeArrowheads="1"/>
              </p:cNvSpPr>
              <p:nvPr userDrawn="1"/>
            </p:nvSpPr>
            <p:spPr bwMode="auto">
              <a:xfrm>
                <a:off x="2622" y="4200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73" name="Rectangle 1778"/>
              <p:cNvSpPr>
                <a:spLocks noChangeArrowheads="1"/>
              </p:cNvSpPr>
              <p:nvPr userDrawn="1"/>
            </p:nvSpPr>
            <p:spPr bwMode="auto">
              <a:xfrm>
                <a:off x="2838" y="4200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74" name="Rectangle 1779"/>
              <p:cNvSpPr>
                <a:spLocks noChangeArrowheads="1"/>
              </p:cNvSpPr>
              <p:nvPr userDrawn="1"/>
            </p:nvSpPr>
            <p:spPr bwMode="auto">
              <a:xfrm>
                <a:off x="3054" y="4200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75" name="Rectangle 1780"/>
              <p:cNvSpPr>
                <a:spLocks noChangeArrowheads="1"/>
              </p:cNvSpPr>
              <p:nvPr userDrawn="1"/>
            </p:nvSpPr>
            <p:spPr bwMode="auto">
              <a:xfrm>
                <a:off x="3270" y="4200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76" name="Rectangle 1781"/>
              <p:cNvSpPr>
                <a:spLocks noChangeArrowheads="1"/>
              </p:cNvSpPr>
              <p:nvPr userDrawn="1"/>
            </p:nvSpPr>
            <p:spPr bwMode="auto">
              <a:xfrm>
                <a:off x="3487" y="4200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77" name="Rectangle 1782"/>
              <p:cNvSpPr>
                <a:spLocks noChangeArrowheads="1"/>
              </p:cNvSpPr>
              <p:nvPr userDrawn="1"/>
            </p:nvSpPr>
            <p:spPr bwMode="auto">
              <a:xfrm>
                <a:off x="3703" y="4200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78" name="Rectangle 1783"/>
              <p:cNvSpPr>
                <a:spLocks noChangeArrowheads="1"/>
              </p:cNvSpPr>
              <p:nvPr userDrawn="1"/>
            </p:nvSpPr>
            <p:spPr bwMode="auto">
              <a:xfrm>
                <a:off x="3919" y="4200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79" name="Rectangle 1784"/>
              <p:cNvSpPr>
                <a:spLocks noChangeArrowheads="1"/>
              </p:cNvSpPr>
              <p:nvPr userDrawn="1"/>
            </p:nvSpPr>
            <p:spPr bwMode="auto">
              <a:xfrm>
                <a:off x="4135" y="4200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80" name="Rectangle 1785"/>
              <p:cNvSpPr>
                <a:spLocks noChangeArrowheads="1"/>
              </p:cNvSpPr>
              <p:nvPr userDrawn="1"/>
            </p:nvSpPr>
            <p:spPr bwMode="auto">
              <a:xfrm>
                <a:off x="4351" y="4200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81" name="Rectangle 1786"/>
              <p:cNvSpPr>
                <a:spLocks noChangeArrowheads="1"/>
              </p:cNvSpPr>
              <p:nvPr userDrawn="1"/>
            </p:nvSpPr>
            <p:spPr bwMode="auto">
              <a:xfrm>
                <a:off x="4567" y="4200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82" name="Rectangle 1787"/>
              <p:cNvSpPr>
                <a:spLocks noChangeArrowheads="1"/>
              </p:cNvSpPr>
              <p:nvPr userDrawn="1"/>
            </p:nvSpPr>
            <p:spPr bwMode="auto">
              <a:xfrm>
                <a:off x="4783" y="4200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83" name="Rectangle 1788"/>
              <p:cNvSpPr>
                <a:spLocks noChangeArrowheads="1"/>
              </p:cNvSpPr>
              <p:nvPr userDrawn="1"/>
            </p:nvSpPr>
            <p:spPr bwMode="auto">
              <a:xfrm>
                <a:off x="4999" y="4200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84" name="Rectangle 1789"/>
              <p:cNvSpPr>
                <a:spLocks noChangeArrowheads="1"/>
              </p:cNvSpPr>
              <p:nvPr userDrawn="1"/>
            </p:nvSpPr>
            <p:spPr bwMode="auto">
              <a:xfrm>
                <a:off x="5215" y="4200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85" name="Rectangle 1791"/>
              <p:cNvSpPr>
                <a:spLocks noChangeArrowheads="1"/>
              </p:cNvSpPr>
              <p:nvPr userDrawn="1"/>
            </p:nvSpPr>
            <p:spPr bwMode="auto">
              <a:xfrm>
                <a:off x="5648" y="4200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</p:grpSp>
        <p:grpSp>
          <p:nvGrpSpPr>
            <p:cNvPr id="22" name="Group 1090"/>
            <p:cNvGrpSpPr>
              <a:grpSpLocks/>
            </p:cNvGrpSpPr>
            <p:nvPr userDrawn="1"/>
          </p:nvGrpSpPr>
          <p:grpSpPr bwMode="auto">
            <a:xfrm>
              <a:off x="1326" y="1822"/>
              <a:ext cx="4345" cy="23"/>
              <a:chOff x="1326" y="1822"/>
              <a:chExt cx="4345" cy="23"/>
            </a:xfrm>
          </p:grpSpPr>
          <p:sp>
            <p:nvSpPr>
              <p:cNvPr id="45" name="Rectangle 1795"/>
              <p:cNvSpPr>
                <a:spLocks noChangeArrowheads="1"/>
              </p:cNvSpPr>
              <p:nvPr userDrawn="1"/>
            </p:nvSpPr>
            <p:spPr bwMode="auto">
              <a:xfrm>
                <a:off x="1326" y="1822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46" name="Rectangle 1796"/>
              <p:cNvSpPr>
                <a:spLocks noChangeArrowheads="1"/>
              </p:cNvSpPr>
              <p:nvPr userDrawn="1"/>
            </p:nvSpPr>
            <p:spPr bwMode="auto">
              <a:xfrm>
                <a:off x="1542" y="1822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47" name="Rectangle 1797"/>
              <p:cNvSpPr>
                <a:spLocks noChangeArrowheads="1"/>
              </p:cNvSpPr>
              <p:nvPr userDrawn="1"/>
            </p:nvSpPr>
            <p:spPr bwMode="auto">
              <a:xfrm>
                <a:off x="1758" y="1822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48" name="Rectangle 1798"/>
              <p:cNvSpPr>
                <a:spLocks noChangeArrowheads="1"/>
              </p:cNvSpPr>
              <p:nvPr userDrawn="1"/>
            </p:nvSpPr>
            <p:spPr bwMode="auto">
              <a:xfrm>
                <a:off x="1974" y="1822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49" name="Rectangle 1799"/>
              <p:cNvSpPr>
                <a:spLocks noChangeArrowheads="1"/>
              </p:cNvSpPr>
              <p:nvPr userDrawn="1"/>
            </p:nvSpPr>
            <p:spPr bwMode="auto">
              <a:xfrm>
                <a:off x="2190" y="1822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50" name="Rectangle 1800"/>
              <p:cNvSpPr>
                <a:spLocks noChangeArrowheads="1"/>
              </p:cNvSpPr>
              <p:nvPr userDrawn="1"/>
            </p:nvSpPr>
            <p:spPr bwMode="auto">
              <a:xfrm>
                <a:off x="2406" y="1822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51" name="Rectangle 1801"/>
              <p:cNvSpPr>
                <a:spLocks noChangeArrowheads="1"/>
              </p:cNvSpPr>
              <p:nvPr userDrawn="1"/>
            </p:nvSpPr>
            <p:spPr bwMode="auto">
              <a:xfrm>
                <a:off x="2622" y="1822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52" name="Rectangle 1802"/>
              <p:cNvSpPr>
                <a:spLocks noChangeArrowheads="1"/>
              </p:cNvSpPr>
              <p:nvPr userDrawn="1"/>
            </p:nvSpPr>
            <p:spPr bwMode="auto">
              <a:xfrm>
                <a:off x="2838" y="1822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53" name="Rectangle 1803"/>
              <p:cNvSpPr>
                <a:spLocks noChangeArrowheads="1"/>
              </p:cNvSpPr>
              <p:nvPr userDrawn="1"/>
            </p:nvSpPr>
            <p:spPr bwMode="auto">
              <a:xfrm>
                <a:off x="3054" y="1822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54" name="Rectangle 1804"/>
              <p:cNvSpPr>
                <a:spLocks noChangeArrowheads="1"/>
              </p:cNvSpPr>
              <p:nvPr userDrawn="1"/>
            </p:nvSpPr>
            <p:spPr bwMode="auto">
              <a:xfrm>
                <a:off x="3270" y="1822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55" name="Rectangle 1805"/>
              <p:cNvSpPr>
                <a:spLocks noChangeArrowheads="1"/>
              </p:cNvSpPr>
              <p:nvPr userDrawn="1"/>
            </p:nvSpPr>
            <p:spPr bwMode="auto">
              <a:xfrm>
                <a:off x="3487" y="1822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56" name="Rectangle 1806"/>
              <p:cNvSpPr>
                <a:spLocks noChangeArrowheads="1"/>
              </p:cNvSpPr>
              <p:nvPr userDrawn="1"/>
            </p:nvSpPr>
            <p:spPr bwMode="auto">
              <a:xfrm>
                <a:off x="3703" y="1822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57" name="Rectangle 1807"/>
              <p:cNvSpPr>
                <a:spLocks noChangeArrowheads="1"/>
              </p:cNvSpPr>
              <p:nvPr userDrawn="1"/>
            </p:nvSpPr>
            <p:spPr bwMode="auto">
              <a:xfrm>
                <a:off x="3919" y="1822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58" name="Rectangle 1808"/>
              <p:cNvSpPr>
                <a:spLocks noChangeArrowheads="1"/>
              </p:cNvSpPr>
              <p:nvPr userDrawn="1"/>
            </p:nvSpPr>
            <p:spPr bwMode="auto">
              <a:xfrm>
                <a:off x="4135" y="1822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59" name="Rectangle 1809"/>
              <p:cNvSpPr>
                <a:spLocks noChangeArrowheads="1"/>
              </p:cNvSpPr>
              <p:nvPr userDrawn="1"/>
            </p:nvSpPr>
            <p:spPr bwMode="auto">
              <a:xfrm>
                <a:off x="4351" y="1822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60" name="Rectangle 1810"/>
              <p:cNvSpPr>
                <a:spLocks noChangeArrowheads="1"/>
              </p:cNvSpPr>
              <p:nvPr userDrawn="1"/>
            </p:nvSpPr>
            <p:spPr bwMode="auto">
              <a:xfrm>
                <a:off x="4567" y="1822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61" name="Rectangle 1811"/>
              <p:cNvSpPr>
                <a:spLocks noChangeArrowheads="1"/>
              </p:cNvSpPr>
              <p:nvPr userDrawn="1"/>
            </p:nvSpPr>
            <p:spPr bwMode="auto">
              <a:xfrm>
                <a:off x="4783" y="1822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62" name="Rectangle 1812"/>
              <p:cNvSpPr>
                <a:spLocks noChangeArrowheads="1"/>
              </p:cNvSpPr>
              <p:nvPr userDrawn="1"/>
            </p:nvSpPr>
            <p:spPr bwMode="auto">
              <a:xfrm>
                <a:off x="4999" y="1822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63" name="Rectangle 1813"/>
              <p:cNvSpPr>
                <a:spLocks noChangeArrowheads="1"/>
              </p:cNvSpPr>
              <p:nvPr userDrawn="1"/>
            </p:nvSpPr>
            <p:spPr bwMode="auto">
              <a:xfrm>
                <a:off x="5215" y="1822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64" name="Rectangle 1814"/>
              <p:cNvSpPr>
                <a:spLocks noChangeArrowheads="1"/>
              </p:cNvSpPr>
              <p:nvPr userDrawn="1"/>
            </p:nvSpPr>
            <p:spPr bwMode="auto">
              <a:xfrm>
                <a:off x="5431" y="1822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65" name="Rectangle 1815"/>
              <p:cNvSpPr>
                <a:spLocks noChangeArrowheads="1"/>
              </p:cNvSpPr>
              <p:nvPr userDrawn="1"/>
            </p:nvSpPr>
            <p:spPr bwMode="auto">
              <a:xfrm>
                <a:off x="5648" y="1822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</p:grpSp>
        <p:grpSp>
          <p:nvGrpSpPr>
            <p:cNvPr id="23" name="Group 1089"/>
            <p:cNvGrpSpPr>
              <a:grpSpLocks/>
            </p:cNvGrpSpPr>
            <p:nvPr userDrawn="1"/>
          </p:nvGrpSpPr>
          <p:grpSpPr bwMode="auto">
            <a:xfrm>
              <a:off x="1326" y="2038"/>
              <a:ext cx="4345" cy="23"/>
              <a:chOff x="1326" y="2038"/>
              <a:chExt cx="4345" cy="23"/>
            </a:xfrm>
          </p:grpSpPr>
          <p:sp>
            <p:nvSpPr>
              <p:cNvPr id="24" name="Rectangle 1817"/>
              <p:cNvSpPr>
                <a:spLocks noChangeArrowheads="1"/>
              </p:cNvSpPr>
              <p:nvPr userDrawn="1"/>
            </p:nvSpPr>
            <p:spPr bwMode="auto">
              <a:xfrm>
                <a:off x="1326" y="2038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25" name="Rectangle 1818"/>
              <p:cNvSpPr>
                <a:spLocks noChangeArrowheads="1"/>
              </p:cNvSpPr>
              <p:nvPr userDrawn="1"/>
            </p:nvSpPr>
            <p:spPr bwMode="auto">
              <a:xfrm>
                <a:off x="1542" y="2038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26" name="Rectangle 1819"/>
              <p:cNvSpPr>
                <a:spLocks noChangeArrowheads="1"/>
              </p:cNvSpPr>
              <p:nvPr userDrawn="1"/>
            </p:nvSpPr>
            <p:spPr bwMode="auto">
              <a:xfrm>
                <a:off x="1758" y="2038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27" name="Rectangle 1820"/>
              <p:cNvSpPr>
                <a:spLocks noChangeArrowheads="1"/>
              </p:cNvSpPr>
              <p:nvPr userDrawn="1"/>
            </p:nvSpPr>
            <p:spPr bwMode="auto">
              <a:xfrm>
                <a:off x="1974" y="2038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28" name="Rectangle 1821"/>
              <p:cNvSpPr>
                <a:spLocks noChangeArrowheads="1"/>
              </p:cNvSpPr>
              <p:nvPr userDrawn="1"/>
            </p:nvSpPr>
            <p:spPr bwMode="auto">
              <a:xfrm>
                <a:off x="2190" y="2038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29" name="Rectangle 1822"/>
              <p:cNvSpPr>
                <a:spLocks noChangeArrowheads="1"/>
              </p:cNvSpPr>
              <p:nvPr userDrawn="1"/>
            </p:nvSpPr>
            <p:spPr bwMode="auto">
              <a:xfrm>
                <a:off x="2406" y="2038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30" name="Rectangle 1823"/>
              <p:cNvSpPr>
                <a:spLocks noChangeArrowheads="1"/>
              </p:cNvSpPr>
              <p:nvPr userDrawn="1"/>
            </p:nvSpPr>
            <p:spPr bwMode="auto">
              <a:xfrm>
                <a:off x="2622" y="2038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31" name="Rectangle 1824"/>
              <p:cNvSpPr>
                <a:spLocks noChangeArrowheads="1"/>
              </p:cNvSpPr>
              <p:nvPr userDrawn="1"/>
            </p:nvSpPr>
            <p:spPr bwMode="auto">
              <a:xfrm>
                <a:off x="2838" y="2038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32" name="Rectangle 1825"/>
              <p:cNvSpPr>
                <a:spLocks noChangeArrowheads="1"/>
              </p:cNvSpPr>
              <p:nvPr userDrawn="1"/>
            </p:nvSpPr>
            <p:spPr bwMode="auto">
              <a:xfrm>
                <a:off x="3054" y="2038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33" name="Rectangle 1826"/>
              <p:cNvSpPr>
                <a:spLocks noChangeArrowheads="1"/>
              </p:cNvSpPr>
              <p:nvPr userDrawn="1"/>
            </p:nvSpPr>
            <p:spPr bwMode="auto">
              <a:xfrm>
                <a:off x="3270" y="2038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34" name="Rectangle 1827"/>
              <p:cNvSpPr>
                <a:spLocks noChangeArrowheads="1"/>
              </p:cNvSpPr>
              <p:nvPr userDrawn="1"/>
            </p:nvSpPr>
            <p:spPr bwMode="auto">
              <a:xfrm>
                <a:off x="3487" y="2038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35" name="Rectangle 1828"/>
              <p:cNvSpPr>
                <a:spLocks noChangeArrowheads="1"/>
              </p:cNvSpPr>
              <p:nvPr userDrawn="1"/>
            </p:nvSpPr>
            <p:spPr bwMode="auto">
              <a:xfrm>
                <a:off x="3703" y="2038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36" name="Rectangle 1829"/>
              <p:cNvSpPr>
                <a:spLocks noChangeArrowheads="1"/>
              </p:cNvSpPr>
              <p:nvPr userDrawn="1"/>
            </p:nvSpPr>
            <p:spPr bwMode="auto">
              <a:xfrm>
                <a:off x="3919" y="2038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37" name="Rectangle 1830"/>
              <p:cNvSpPr>
                <a:spLocks noChangeArrowheads="1"/>
              </p:cNvSpPr>
              <p:nvPr userDrawn="1"/>
            </p:nvSpPr>
            <p:spPr bwMode="auto">
              <a:xfrm>
                <a:off x="4135" y="2038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38" name="Rectangle 1831"/>
              <p:cNvSpPr>
                <a:spLocks noChangeArrowheads="1"/>
              </p:cNvSpPr>
              <p:nvPr userDrawn="1"/>
            </p:nvSpPr>
            <p:spPr bwMode="auto">
              <a:xfrm>
                <a:off x="4351" y="2038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39" name="Rectangle 1832"/>
              <p:cNvSpPr>
                <a:spLocks noChangeArrowheads="1"/>
              </p:cNvSpPr>
              <p:nvPr userDrawn="1"/>
            </p:nvSpPr>
            <p:spPr bwMode="auto">
              <a:xfrm>
                <a:off x="4567" y="2038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40" name="Rectangle 1833"/>
              <p:cNvSpPr>
                <a:spLocks noChangeArrowheads="1"/>
              </p:cNvSpPr>
              <p:nvPr userDrawn="1"/>
            </p:nvSpPr>
            <p:spPr bwMode="auto">
              <a:xfrm>
                <a:off x="4783" y="2038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41" name="Rectangle 1834"/>
              <p:cNvSpPr>
                <a:spLocks noChangeArrowheads="1"/>
              </p:cNvSpPr>
              <p:nvPr userDrawn="1"/>
            </p:nvSpPr>
            <p:spPr bwMode="auto">
              <a:xfrm>
                <a:off x="4999" y="2038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42" name="Rectangle 1835"/>
              <p:cNvSpPr>
                <a:spLocks noChangeArrowheads="1"/>
              </p:cNvSpPr>
              <p:nvPr userDrawn="1"/>
            </p:nvSpPr>
            <p:spPr bwMode="auto">
              <a:xfrm>
                <a:off x="5215" y="2038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43" name="Rectangle 1836"/>
              <p:cNvSpPr>
                <a:spLocks noChangeArrowheads="1"/>
              </p:cNvSpPr>
              <p:nvPr userDrawn="1"/>
            </p:nvSpPr>
            <p:spPr bwMode="auto">
              <a:xfrm>
                <a:off x="5431" y="2038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  <p:sp>
            <p:nvSpPr>
              <p:cNvPr id="44" name="Rectangle 1837"/>
              <p:cNvSpPr>
                <a:spLocks noChangeArrowheads="1"/>
              </p:cNvSpPr>
              <p:nvPr userDrawn="1"/>
            </p:nvSpPr>
            <p:spPr bwMode="auto">
              <a:xfrm>
                <a:off x="5648" y="2038"/>
                <a:ext cx="23" cy="23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fr-FR" sz="1800"/>
              </a:p>
            </p:txBody>
          </p:sp>
        </p:grpSp>
      </p:grpSp>
      <p:pic>
        <p:nvPicPr>
          <p:cNvPr id="275" name="Picture 1160" descr="Logo-FRR-ombre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8975"/>
            <a:ext cx="2103438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12" name="Rectangle 1156"/>
          <p:cNvSpPr>
            <a:spLocks noGrp="1" noChangeArrowheads="1"/>
          </p:cNvSpPr>
          <p:nvPr>
            <p:ph type="ctrTitle"/>
          </p:nvPr>
        </p:nvSpPr>
        <p:spPr>
          <a:xfrm>
            <a:off x="3352800" y="841377"/>
            <a:ext cx="5791200" cy="1171575"/>
          </a:xfrm>
          <a:extLst>
            <a:ext uri="{909E8E84-426E-40DD-AFC4-6F175D3DCCD1}">
              <a14:hiddenFill xmlns:a14="http://schemas.microsoft.com/office/drawing/2010/main">
                <a:solidFill>
                  <a:srgbClr val="831B2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 algn="l">
              <a:defRPr sz="3200" b="0">
                <a:solidFill>
                  <a:srgbClr val="000000"/>
                </a:solidFill>
              </a:defRPr>
            </a:lvl1pPr>
          </a:lstStyle>
          <a:p>
            <a:pPr lvl="0"/>
            <a:r>
              <a:rPr lang="fr-FR" noProof="0"/>
              <a:t>Cliquez pour modifier le style du titre</a:t>
            </a:r>
          </a:p>
        </p:txBody>
      </p:sp>
      <p:sp>
        <p:nvSpPr>
          <p:cNvPr id="276" name="Rectangle 1157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369888" y="6227763"/>
            <a:ext cx="2133600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831B2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77" name="Rectangle 1158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486BEC-C3FC-49FA-A4E0-3F159499AAA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278" name="Rectangle 1159"/>
          <p:cNvSpPr>
            <a:spLocks noGrp="1" noChangeArrowheads="1"/>
          </p:cNvSpPr>
          <p:nvPr>
            <p:ph type="ftr" sz="quarter" idx="12"/>
          </p:nvPr>
        </p:nvSpPr>
        <p:spPr>
          <a:xfrm>
            <a:off x="279401" y="4211640"/>
            <a:ext cx="1757363" cy="593725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r>
              <a:rPr lang="fr-FR"/>
              <a:t>21 décembre 2017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75903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35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21 décembre 2017</a:t>
            </a:r>
          </a:p>
        </p:txBody>
      </p:sp>
      <p:sp>
        <p:nvSpPr>
          <p:cNvPr id="5" name="Rectangle 35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4F6CA6-0FE1-43DE-9949-6659DEDB5B9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8528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943726" y="2"/>
            <a:ext cx="2041525" cy="599757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19151" y="2"/>
            <a:ext cx="5972175" cy="599757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35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21 décembre 2017</a:t>
            </a:r>
          </a:p>
        </p:txBody>
      </p:sp>
      <p:sp>
        <p:nvSpPr>
          <p:cNvPr id="5" name="Rectangle 35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D5105-B15E-4686-9194-AC8EF96D36C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24175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16014" y="0"/>
            <a:ext cx="7869237" cy="865188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819151" y="1111252"/>
            <a:ext cx="7977188" cy="4886325"/>
          </a:xfrm>
        </p:spPr>
        <p:txBody>
          <a:bodyPr/>
          <a:lstStyle/>
          <a:p>
            <a:pPr lvl="0"/>
            <a:endParaRPr lang="fr-FR" noProof="0"/>
          </a:p>
        </p:txBody>
      </p:sp>
      <p:sp>
        <p:nvSpPr>
          <p:cNvPr id="4" name="Rectangle 35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21 décembre 2017</a:t>
            </a:r>
          </a:p>
        </p:txBody>
      </p:sp>
      <p:sp>
        <p:nvSpPr>
          <p:cNvPr id="5" name="Rectangle 35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F0DAA8-B9AE-4836-835D-2A175D5C536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6409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35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21 décembre 2017</a:t>
            </a:r>
            <a:endParaRPr lang="fr-FR" dirty="0"/>
          </a:p>
        </p:txBody>
      </p:sp>
      <p:sp>
        <p:nvSpPr>
          <p:cNvPr id="5" name="Rectangle 35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4D4677-C19D-492C-8017-9900CBD8728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2054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Rectangle 35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21 décembre 2017</a:t>
            </a:r>
          </a:p>
        </p:txBody>
      </p:sp>
      <p:sp>
        <p:nvSpPr>
          <p:cNvPr id="5" name="Rectangle 35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FAA61F-3B91-4EDC-B364-953D0849DF0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9169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19151" y="1111252"/>
            <a:ext cx="3911600" cy="4886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883150" y="1111252"/>
            <a:ext cx="3913188" cy="4886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35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21 décembre 2017</a:t>
            </a:r>
          </a:p>
        </p:txBody>
      </p:sp>
      <p:sp>
        <p:nvSpPr>
          <p:cNvPr id="6" name="Rectangle 35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A5F4B3-1EBC-4D81-B367-E92E69DB024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3856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35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21 décembre 2017</a:t>
            </a:r>
          </a:p>
        </p:txBody>
      </p:sp>
      <p:sp>
        <p:nvSpPr>
          <p:cNvPr id="8" name="Rectangle 35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0332CB-CA59-4C91-948A-726B7477AF5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754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Rectangle 35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21 décembre 2017</a:t>
            </a:r>
          </a:p>
        </p:txBody>
      </p:sp>
      <p:sp>
        <p:nvSpPr>
          <p:cNvPr id="4" name="Rectangle 35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CAD85B-108A-480D-8ADD-2DF7638352E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338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5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21 décembre 2017</a:t>
            </a:r>
          </a:p>
        </p:txBody>
      </p:sp>
      <p:sp>
        <p:nvSpPr>
          <p:cNvPr id="3" name="Rectangle 35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CF2F49-FA2B-4236-BD53-052A64BDB75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4832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Rectangle 35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21 décembre 2017</a:t>
            </a:r>
          </a:p>
        </p:txBody>
      </p:sp>
      <p:sp>
        <p:nvSpPr>
          <p:cNvPr id="6" name="Rectangle 35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A0B20F-F4BE-49B7-A9DE-14A6F343361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1514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Rectangle 35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21 décembre 2017</a:t>
            </a:r>
          </a:p>
        </p:txBody>
      </p:sp>
      <p:sp>
        <p:nvSpPr>
          <p:cNvPr id="6" name="Rectangle 35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46BE73-6B7A-4573-825F-3EAA4FF2AC7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9141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"/>
          <p:cNvSpPr>
            <a:spLocks noChangeArrowheads="1"/>
          </p:cNvSpPr>
          <p:nvPr userDrawn="1"/>
        </p:nvSpPr>
        <p:spPr bwMode="ltGray">
          <a:xfrm>
            <a:off x="0" y="6426200"/>
            <a:ext cx="9144000" cy="431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 sz="1800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16014" y="0"/>
            <a:ext cx="7869237" cy="865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9151" y="1111252"/>
            <a:ext cx="7977188" cy="488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029" name="Rectangle 9"/>
          <p:cNvSpPr>
            <a:spLocks noChangeArrowheads="1"/>
          </p:cNvSpPr>
          <p:nvPr userDrawn="1"/>
        </p:nvSpPr>
        <p:spPr bwMode="auto">
          <a:xfrm>
            <a:off x="1258889" y="874713"/>
            <a:ext cx="7888287" cy="107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 sz="1800"/>
          </a:p>
        </p:txBody>
      </p:sp>
      <p:sp>
        <p:nvSpPr>
          <p:cNvPr id="1030" name="Rectangle 11"/>
          <p:cNvSpPr>
            <a:spLocks noChangeArrowheads="1"/>
          </p:cNvSpPr>
          <p:nvPr userDrawn="1"/>
        </p:nvSpPr>
        <p:spPr bwMode="auto">
          <a:xfrm>
            <a:off x="0" y="6354765"/>
            <a:ext cx="9144000" cy="79375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 sz="1800"/>
          </a:p>
        </p:txBody>
      </p:sp>
      <p:pic>
        <p:nvPicPr>
          <p:cNvPr id="1031" name="Picture 331" descr="Logo-FRR-sans-ombre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25" y="176215"/>
            <a:ext cx="1028700" cy="94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32" name="Group 350"/>
          <p:cNvGrpSpPr>
            <a:grpSpLocks/>
          </p:cNvGrpSpPr>
          <p:nvPr userDrawn="1"/>
        </p:nvGrpSpPr>
        <p:grpSpPr bwMode="auto">
          <a:xfrm>
            <a:off x="8280401" y="6470652"/>
            <a:ext cx="722313" cy="36513"/>
            <a:chOff x="5191" y="4076"/>
            <a:chExt cx="455" cy="23"/>
          </a:xfrm>
        </p:grpSpPr>
        <p:sp>
          <p:nvSpPr>
            <p:cNvPr id="1035" name="Rectangle 351"/>
            <p:cNvSpPr>
              <a:spLocks noChangeArrowheads="1"/>
            </p:cNvSpPr>
            <p:nvPr userDrawn="1"/>
          </p:nvSpPr>
          <p:spPr bwMode="auto">
            <a:xfrm>
              <a:off x="5191" y="4076"/>
              <a:ext cx="23" cy="2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 sz="1800"/>
            </a:p>
          </p:txBody>
        </p:sp>
        <p:sp>
          <p:nvSpPr>
            <p:cNvPr id="1036" name="Rectangle 352"/>
            <p:cNvSpPr>
              <a:spLocks noChangeArrowheads="1"/>
            </p:cNvSpPr>
            <p:nvPr userDrawn="1"/>
          </p:nvSpPr>
          <p:spPr bwMode="auto">
            <a:xfrm>
              <a:off x="5407" y="4076"/>
              <a:ext cx="23" cy="2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 sz="1800"/>
            </a:p>
          </p:txBody>
        </p:sp>
        <p:sp>
          <p:nvSpPr>
            <p:cNvPr id="1037" name="Rectangle 353"/>
            <p:cNvSpPr>
              <a:spLocks noChangeArrowheads="1"/>
            </p:cNvSpPr>
            <p:nvPr userDrawn="1"/>
          </p:nvSpPr>
          <p:spPr bwMode="auto">
            <a:xfrm>
              <a:off x="5623" y="4076"/>
              <a:ext cx="23" cy="2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fr-FR" sz="1800"/>
            </a:p>
          </p:txBody>
        </p:sp>
      </p:grpSp>
      <p:sp>
        <p:nvSpPr>
          <p:cNvPr id="1380" name="Rectangle 35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7176" y="6507163"/>
            <a:ext cx="2735263" cy="27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31B2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r-FR"/>
              <a:t>21 décembre 2017</a:t>
            </a:r>
            <a:endParaRPr lang="fr-FR" dirty="0"/>
          </a:p>
        </p:txBody>
      </p:sp>
      <p:sp>
        <p:nvSpPr>
          <p:cNvPr id="1381" name="Rectangle 35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28001" y="6510338"/>
            <a:ext cx="102552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31B2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3E97E8F-DEA0-4483-8409-D64E04CADE0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3" name="MSIPCMContentMarking" descr="{&quot;HashCode&quot;:967973103,&quot;Placement&quot;:&quot;Footer&quot;}">
            <a:extLst>
              <a:ext uri="{FF2B5EF4-FFF2-40B4-BE49-F238E27FC236}">
                <a16:creationId xmlns:a16="http://schemas.microsoft.com/office/drawing/2014/main" id="{8255393A-6826-43C4-8E09-1E6DD472CDB7}"/>
              </a:ext>
            </a:extLst>
          </p:cNvPr>
          <p:cNvSpPr txBox="1"/>
          <p:nvPr userDrawn="1"/>
        </p:nvSpPr>
        <p:spPr>
          <a:xfrm>
            <a:off x="0" y="6595656"/>
            <a:ext cx="650765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fr-FR" sz="1000">
                <a:solidFill>
                  <a:srgbClr val="A80000"/>
                </a:solidFill>
                <a:latin typeface="Calibri" panose="020F0502020204030204" pitchFamily="34" charset="0"/>
              </a:rPr>
              <a:t>Interne</a:t>
            </a:r>
          </a:p>
        </p:txBody>
      </p:sp>
    </p:spTree>
    <p:extLst>
      <p:ext uri="{BB962C8B-B14F-4D97-AF65-F5344CB8AC3E}">
        <p14:creationId xmlns:p14="http://schemas.microsoft.com/office/powerpoint/2010/main" val="1067211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Verdana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Verdana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Verdana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Verdana" pitchFamily="34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Verdana" pitchFamily="34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Verdana" pitchFamily="34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Verdana" pitchFamily="34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2400" b="1">
          <a:solidFill>
            <a:schemeClr val="accent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70000"/>
        </a:spcBef>
        <a:spcAft>
          <a:spcPct val="0"/>
        </a:spcAft>
        <a:defRPr b="1">
          <a:solidFill>
            <a:schemeClr val="accent1"/>
          </a:solidFill>
          <a:latin typeface="+mn-lt"/>
          <a:ea typeface="+mn-ea"/>
          <a:cs typeface="+mn-cs"/>
        </a:defRPr>
      </a:lvl1pPr>
      <a:lvl2pPr marL="184150" indent="-161925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2pPr>
      <a:lvl3pPr marL="452438" indent="-169863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3pPr>
      <a:lvl4pPr marL="739775" indent="-195263" algn="l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70772" y="889002"/>
            <a:ext cx="6473229" cy="1533525"/>
          </a:xfrm>
        </p:spPr>
        <p:txBody>
          <a:bodyPr/>
          <a:lstStyle/>
          <a:p>
            <a:pPr eaLnBrk="1" hangingPunct="1"/>
            <a:r>
              <a:rPr lang="en-US" sz="2400" b="1" dirty="0">
                <a:solidFill>
                  <a:schemeClr val="accent1"/>
                </a:solidFill>
              </a:rPr>
              <a:t>Investment Challenges and Opportunities in a Low Interest Rate Environment</a:t>
            </a:r>
            <a:endParaRPr lang="fr-FR" sz="2400" dirty="0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3168154" y="2224993"/>
            <a:ext cx="547846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374833"/>
                </a:solidFill>
                <a:latin typeface="Verdana" pitchFamily="34" charset="0"/>
              </a:rPr>
              <a:t> 12th financial risk international forum </a:t>
            </a:r>
            <a:r>
              <a:rPr lang="en-US" sz="2000" dirty="0" err="1">
                <a:solidFill>
                  <a:srgbClr val="374833"/>
                </a:solidFill>
                <a:latin typeface="Verdana" pitchFamily="34" charset="0"/>
              </a:rPr>
              <a:t>Institut</a:t>
            </a:r>
            <a:r>
              <a:rPr lang="en-US" sz="2000" dirty="0">
                <a:solidFill>
                  <a:srgbClr val="374833"/>
                </a:solidFill>
                <a:latin typeface="Verdana" pitchFamily="34" charset="0"/>
              </a:rPr>
              <a:t> Louis </a:t>
            </a:r>
            <a:r>
              <a:rPr lang="en-US" sz="2000" dirty="0" err="1">
                <a:solidFill>
                  <a:srgbClr val="374833"/>
                </a:solidFill>
                <a:latin typeface="Verdana" pitchFamily="34" charset="0"/>
              </a:rPr>
              <a:t>Bachelier</a:t>
            </a:r>
            <a:r>
              <a:rPr lang="en-US" sz="2000" dirty="0">
                <a:solidFill>
                  <a:srgbClr val="374833"/>
                </a:solidFill>
                <a:latin typeface="Verdana" pitchFamily="34" charset="0"/>
              </a:rPr>
              <a:t> </a:t>
            </a:r>
            <a:endParaRPr lang="fr-FR" sz="2000" dirty="0">
              <a:solidFill>
                <a:srgbClr val="AE0427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7745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1231EA7-9735-40A5-9011-F05D7BE50854}" type="slidenum">
              <a:rPr lang="fr-FR">
                <a:latin typeface="Verdan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fr-FR">
              <a:latin typeface="Verdana" pitchFamily="34" charset="0"/>
            </a:endParaRPr>
          </a:p>
        </p:txBody>
      </p:sp>
      <p:sp>
        <p:nvSpPr>
          <p:cNvPr id="5478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92215" y="0"/>
            <a:ext cx="7951787" cy="865188"/>
          </a:xfrm>
        </p:spPr>
        <p:txBody>
          <a:bodyPr/>
          <a:lstStyle/>
          <a:p>
            <a:r>
              <a:rPr lang="fr-FR" sz="2200" dirty="0"/>
              <a:t/>
            </a:r>
            <a:br>
              <a:rPr lang="fr-FR" sz="2200" dirty="0"/>
            </a:br>
            <a:r>
              <a:rPr lang="fr-FR" sz="2200" dirty="0" err="1"/>
              <a:t>Known</a:t>
            </a:r>
            <a:r>
              <a:rPr lang="fr-FR" sz="2200" dirty="0"/>
              <a:t> </a:t>
            </a:r>
            <a:r>
              <a:rPr lang="fr-FR" sz="2200" dirty="0" err="1"/>
              <a:t>liabilities</a:t>
            </a:r>
            <a:r>
              <a:rPr lang="fr-FR" sz="2200" dirty="0"/>
              <a:t> are </a:t>
            </a:r>
            <a:r>
              <a:rPr lang="fr-FR" sz="2200" dirty="0" err="1"/>
              <a:t>decreasing</a:t>
            </a:r>
            <a:r>
              <a:rPr lang="fr-FR" sz="2200" dirty="0"/>
              <a:t> and the first horizon </a:t>
            </a:r>
            <a:r>
              <a:rPr lang="fr-FR" sz="2200" dirty="0" err="1"/>
              <a:t>is</a:t>
            </a:r>
            <a:r>
              <a:rPr lang="fr-FR" sz="2200" dirty="0"/>
              <a:t> </a:t>
            </a:r>
            <a:r>
              <a:rPr lang="fr-FR" sz="2200" dirty="0" err="1"/>
              <a:t>shortening</a:t>
            </a:r>
            <a:r>
              <a:rPr lang="fr-FR" sz="2200" dirty="0"/>
              <a:t> 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A5CF2D23-03B7-42E5-BF0C-2C5BE01CA329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1118" y="2656068"/>
            <a:ext cx="5432408" cy="2947603"/>
          </a:xfrm>
          <a:prstGeom prst="rect">
            <a:avLst/>
          </a:prstGeom>
          <a:noFill/>
        </p:spPr>
      </p:pic>
      <p:graphicFrame>
        <p:nvGraphicFramePr>
          <p:cNvPr id="8" name="Graphique 7">
            <a:extLst>
              <a:ext uri="{FF2B5EF4-FFF2-40B4-BE49-F238E27FC236}">
                <a16:creationId xmlns:a16="http://schemas.microsoft.com/office/drawing/2014/main" id="{0FA30E2F-8C18-468A-A66A-7788D437A1E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42869460"/>
              </p:ext>
            </p:extLst>
          </p:nvPr>
        </p:nvGraphicFramePr>
        <p:xfrm>
          <a:off x="312829" y="113076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Flèche : droite 9">
            <a:extLst>
              <a:ext uri="{FF2B5EF4-FFF2-40B4-BE49-F238E27FC236}">
                <a16:creationId xmlns:a16="http://schemas.microsoft.com/office/drawing/2014/main" id="{6461A1F8-F6D3-4286-B730-426538A80749}"/>
              </a:ext>
            </a:extLst>
          </p:cNvPr>
          <p:cNvSpPr/>
          <p:nvPr/>
        </p:nvSpPr>
        <p:spPr>
          <a:xfrm>
            <a:off x="191203" y="5466388"/>
            <a:ext cx="332064" cy="153225"/>
          </a:xfrm>
          <a:prstGeom prst="rightArrow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47844" name="Text Box 4"/>
          <p:cNvSpPr txBox="1">
            <a:spLocks noChangeArrowheads="1"/>
          </p:cNvSpPr>
          <p:nvPr/>
        </p:nvSpPr>
        <p:spPr bwMode="auto">
          <a:xfrm>
            <a:off x="523267" y="5285584"/>
            <a:ext cx="8630259" cy="11505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CC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 fontAlgn="base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</a:pPr>
            <a:r>
              <a:rPr lang="fr-FR" sz="1600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LDI </a:t>
            </a:r>
            <a:r>
              <a:rPr lang="fr-FR" sz="1600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implies</a:t>
            </a:r>
            <a:r>
              <a:rPr lang="fr-FR" sz="1600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2 </a:t>
            </a:r>
            <a:r>
              <a:rPr lang="fr-FR" sz="1600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kinds</a:t>
            </a:r>
            <a:r>
              <a:rPr lang="fr-FR" sz="1600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of assets : </a:t>
            </a:r>
            <a:r>
              <a:rPr lang="fr-FR" sz="1600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hedging</a:t>
            </a:r>
            <a:r>
              <a:rPr lang="fr-FR" sz="1600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assets and performance </a:t>
            </a:r>
            <a:r>
              <a:rPr lang="fr-FR" sz="1600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seeking</a:t>
            </a:r>
            <a:r>
              <a:rPr lang="fr-FR" sz="1600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assets but </a:t>
            </a:r>
            <a:r>
              <a:rPr lang="fr-FR" sz="1600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managing</a:t>
            </a:r>
            <a:r>
              <a:rPr lang="fr-FR" sz="1600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the </a:t>
            </a:r>
            <a:r>
              <a:rPr lang="fr-FR" sz="1600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risk</a:t>
            </a:r>
            <a:r>
              <a:rPr lang="fr-FR" sz="1600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on the surplus </a:t>
            </a:r>
            <a:r>
              <a:rPr lang="fr-FR" sz="1600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now</a:t>
            </a:r>
            <a:r>
              <a:rPr lang="fr-FR" sz="1600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</a:t>
            </a:r>
            <a:r>
              <a:rPr lang="fr-FR" sz="1600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also</a:t>
            </a:r>
            <a:r>
              <a:rPr lang="fr-FR" sz="1600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</a:t>
            </a:r>
            <a:r>
              <a:rPr lang="fr-FR" sz="1600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requires</a:t>
            </a:r>
            <a:r>
              <a:rPr lang="fr-FR" sz="1600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</a:t>
            </a:r>
            <a:r>
              <a:rPr lang="fr-FR" sz="1600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investing</a:t>
            </a:r>
            <a:r>
              <a:rPr lang="fr-FR" sz="1600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in bonds</a:t>
            </a:r>
          </a:p>
        </p:txBody>
      </p:sp>
      <p:sp>
        <p:nvSpPr>
          <p:cNvPr id="11" name="Text Box 4">
            <a:extLst>
              <a:ext uri="{FF2B5EF4-FFF2-40B4-BE49-F238E27FC236}">
                <a16:creationId xmlns:a16="http://schemas.microsoft.com/office/drawing/2014/main" id="{35F9F8F5-EAD9-44CA-9208-4546278BAB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8108" y="1195020"/>
            <a:ext cx="3985418" cy="176612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just" fontAlgn="base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</a:pPr>
            <a:r>
              <a:rPr lang="fr-FR" sz="1600" b="1" u="sng" dirty="0">
                <a:solidFill>
                  <a:schemeClr val="accent3"/>
                </a:solidFill>
                <a:latin typeface="Verdana" pitchFamily="34" charset="0"/>
              </a:rPr>
              <a:t>Investment objectives :</a:t>
            </a:r>
          </a:p>
          <a:p>
            <a:pPr marL="177800" algn="just" fontAlgn="base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</a:pPr>
            <a:r>
              <a:rPr lang="fr-FR" sz="1600" b="1" dirty="0">
                <a:solidFill>
                  <a:schemeClr val="accent3"/>
                </a:solidFill>
                <a:latin typeface="Verdana" pitchFamily="34" charset="0"/>
              </a:rPr>
              <a:t>Honor the </a:t>
            </a:r>
            <a:r>
              <a:rPr lang="fr-FR" sz="1600" b="1" dirty="0" err="1">
                <a:solidFill>
                  <a:schemeClr val="accent3"/>
                </a:solidFill>
                <a:latin typeface="Verdana" pitchFamily="34" charset="0"/>
              </a:rPr>
              <a:t>liability</a:t>
            </a:r>
            <a:r>
              <a:rPr lang="fr-FR" sz="1600" b="1" dirty="0">
                <a:solidFill>
                  <a:schemeClr val="accent3"/>
                </a:solidFill>
                <a:latin typeface="Verdana" pitchFamily="34" charset="0"/>
              </a:rPr>
              <a:t> </a:t>
            </a:r>
            <a:r>
              <a:rPr lang="fr-FR" sz="1600" b="1" dirty="0" err="1">
                <a:solidFill>
                  <a:schemeClr val="accent3"/>
                </a:solidFill>
                <a:latin typeface="Verdana" pitchFamily="34" charset="0"/>
              </a:rPr>
              <a:t>payments</a:t>
            </a:r>
            <a:endParaRPr lang="fr-FR" sz="1600" b="1" dirty="0">
              <a:solidFill>
                <a:schemeClr val="accent3"/>
              </a:solidFill>
              <a:latin typeface="Verdana" pitchFamily="34" charset="0"/>
            </a:endParaRPr>
          </a:p>
          <a:p>
            <a:pPr marL="177800" algn="just" fontAlgn="base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</a:pPr>
            <a:r>
              <a:rPr lang="fr-FR" sz="1600" b="1" dirty="0">
                <a:solidFill>
                  <a:schemeClr val="accent3"/>
                </a:solidFill>
                <a:latin typeface="Verdana" pitchFamily="34" charset="0"/>
              </a:rPr>
              <a:t>Maximise the </a:t>
            </a:r>
            <a:r>
              <a:rPr lang="fr-FR" sz="1600" b="1" dirty="0" err="1">
                <a:solidFill>
                  <a:schemeClr val="accent3"/>
                </a:solidFill>
                <a:latin typeface="Verdana" pitchFamily="34" charset="0"/>
              </a:rPr>
              <a:t>remaining</a:t>
            </a:r>
            <a:r>
              <a:rPr lang="fr-FR" sz="1600" b="1" dirty="0">
                <a:solidFill>
                  <a:schemeClr val="accent3"/>
                </a:solidFill>
                <a:latin typeface="Verdana" pitchFamily="34" charset="0"/>
              </a:rPr>
              <a:t> surplus in </a:t>
            </a:r>
            <a:r>
              <a:rPr lang="fr-FR" sz="1600" b="1" dirty="0" err="1">
                <a:solidFill>
                  <a:schemeClr val="accent3"/>
                </a:solidFill>
                <a:latin typeface="Verdana" pitchFamily="34" charset="0"/>
              </a:rPr>
              <a:t>order</a:t>
            </a:r>
            <a:r>
              <a:rPr lang="fr-FR" sz="1600" b="1" dirty="0">
                <a:solidFill>
                  <a:schemeClr val="accent3"/>
                </a:solidFill>
                <a:latin typeface="Verdana" pitchFamily="34" charset="0"/>
              </a:rPr>
              <a:t> to </a:t>
            </a:r>
            <a:r>
              <a:rPr lang="fr-FR" sz="1600" b="1" dirty="0" err="1">
                <a:solidFill>
                  <a:schemeClr val="accent3"/>
                </a:solidFill>
                <a:latin typeface="Verdana" pitchFamily="34" charset="0"/>
              </a:rPr>
              <a:t>create</a:t>
            </a:r>
            <a:r>
              <a:rPr lang="fr-FR" sz="1600" b="1" dirty="0">
                <a:solidFill>
                  <a:schemeClr val="accent3"/>
                </a:solidFill>
                <a:latin typeface="Verdana" pitchFamily="34" charset="0"/>
              </a:rPr>
              <a:t> value</a:t>
            </a:r>
          </a:p>
        </p:txBody>
      </p:sp>
    </p:spTree>
    <p:extLst>
      <p:ext uri="{BB962C8B-B14F-4D97-AF65-F5344CB8AC3E}">
        <p14:creationId xmlns:p14="http://schemas.microsoft.com/office/powerpoint/2010/main" val="1116832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1231EA7-9735-40A5-9011-F05D7BE50854}" type="slidenum">
              <a:rPr lang="fr-FR">
                <a:latin typeface="Verdan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fr-FR">
              <a:latin typeface="Verdana" pitchFamily="34" charset="0"/>
            </a:endParaRPr>
          </a:p>
        </p:txBody>
      </p:sp>
      <p:sp>
        <p:nvSpPr>
          <p:cNvPr id="5478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92215" y="0"/>
            <a:ext cx="7951787" cy="865188"/>
          </a:xfrm>
        </p:spPr>
        <p:txBody>
          <a:bodyPr/>
          <a:lstStyle/>
          <a:p>
            <a:r>
              <a:rPr lang="fr-FR" sz="2200" dirty="0"/>
              <a:t/>
            </a:r>
            <a:br>
              <a:rPr lang="fr-FR" sz="2200" dirty="0"/>
            </a:br>
            <a:r>
              <a:rPr lang="fr-FR" sz="2200" dirty="0"/>
              <a:t>Meeting the objectives</a:t>
            </a:r>
          </a:p>
        </p:txBody>
      </p:sp>
      <p:sp>
        <p:nvSpPr>
          <p:cNvPr id="3" name="Flèche : droite 2">
            <a:extLst>
              <a:ext uri="{FF2B5EF4-FFF2-40B4-BE49-F238E27FC236}">
                <a16:creationId xmlns:a16="http://schemas.microsoft.com/office/drawing/2014/main" id="{C1431DCD-4EA4-41FA-9BEC-EFD54EA463D2}"/>
              </a:ext>
            </a:extLst>
          </p:cNvPr>
          <p:cNvSpPr/>
          <p:nvPr/>
        </p:nvSpPr>
        <p:spPr>
          <a:xfrm>
            <a:off x="192521" y="4623336"/>
            <a:ext cx="332064" cy="153225"/>
          </a:xfrm>
          <a:prstGeom prst="rightArrow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Flèche : droite 9">
            <a:extLst>
              <a:ext uri="{FF2B5EF4-FFF2-40B4-BE49-F238E27FC236}">
                <a16:creationId xmlns:a16="http://schemas.microsoft.com/office/drawing/2014/main" id="{6461A1F8-F6D3-4286-B730-426538A80749}"/>
              </a:ext>
            </a:extLst>
          </p:cNvPr>
          <p:cNvSpPr/>
          <p:nvPr/>
        </p:nvSpPr>
        <p:spPr>
          <a:xfrm>
            <a:off x="229097" y="5171751"/>
            <a:ext cx="332064" cy="153225"/>
          </a:xfrm>
          <a:prstGeom prst="rightArrow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47844" name="Text Box 4"/>
          <p:cNvSpPr txBox="1">
            <a:spLocks noChangeArrowheads="1"/>
          </p:cNvSpPr>
          <p:nvPr/>
        </p:nvSpPr>
        <p:spPr bwMode="auto">
          <a:xfrm>
            <a:off x="1055926" y="1436060"/>
            <a:ext cx="3806495" cy="28062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CC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 fontAlgn="base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</a:pPr>
            <a:r>
              <a:rPr lang="fr-FR" b="1" u="sng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Hedging</a:t>
            </a:r>
            <a:r>
              <a:rPr lang="fr-FR" b="1" u="sng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the </a:t>
            </a:r>
            <a:r>
              <a:rPr lang="fr-FR" b="1" u="sng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liabilities</a:t>
            </a:r>
            <a:endParaRPr lang="fr-FR" b="1" u="sng" dirty="0">
              <a:solidFill>
                <a:schemeClr val="accent1">
                  <a:lumMod val="75000"/>
                </a:schemeClr>
              </a:solidFill>
              <a:latin typeface="Verdana" pitchFamily="34" charset="0"/>
            </a:endParaRPr>
          </a:p>
          <a:p>
            <a:pPr marL="285750" indent="-285750" algn="just" fontAlgn="base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buFontTx/>
              <a:buChar char="-"/>
            </a:pPr>
            <a:r>
              <a:rPr lang="fr-FR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Mainly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</a:t>
            </a:r>
            <a:r>
              <a:rPr lang="fr-FR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fixed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</a:t>
            </a:r>
            <a:r>
              <a:rPr lang="fr-FR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income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</a:t>
            </a:r>
            <a:r>
              <a:rPr lang="fr-FR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investments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</a:t>
            </a:r>
            <a:r>
              <a:rPr lang="fr-FR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either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</a:t>
            </a:r>
            <a:r>
              <a:rPr lang="fr-FR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buy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and </a:t>
            </a:r>
            <a:r>
              <a:rPr lang="fr-FR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hold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or </a:t>
            </a:r>
            <a:r>
              <a:rPr lang="fr-FR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with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</a:t>
            </a:r>
            <a:r>
              <a:rPr lang="fr-FR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rolling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</a:t>
            </a:r>
            <a:r>
              <a:rPr lang="fr-FR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maturities</a:t>
            </a:r>
            <a:endParaRPr lang="fr-FR" b="1" dirty="0">
              <a:solidFill>
                <a:schemeClr val="accent1">
                  <a:lumMod val="75000"/>
                </a:schemeClr>
              </a:solidFill>
              <a:latin typeface="Verdana" pitchFamily="34" charset="0"/>
            </a:endParaRPr>
          </a:p>
          <a:p>
            <a:pPr marL="285750" indent="-285750" algn="just" fontAlgn="base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buFontTx/>
              <a:buChar char="-"/>
            </a:pPr>
            <a:r>
              <a:rPr lang="fr-FR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Some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performance assets</a:t>
            </a:r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id="{2C32F7EF-8131-467D-A830-255AF646EE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8108" y="1434583"/>
            <a:ext cx="3985418" cy="1975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CC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 fontAlgn="base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</a:pPr>
            <a:r>
              <a:rPr lang="fr-FR" b="1" u="sng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Maximizing</a:t>
            </a:r>
            <a:r>
              <a:rPr lang="fr-FR" b="1" u="sng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the surplus </a:t>
            </a:r>
            <a:r>
              <a:rPr lang="fr-FR" b="1" u="sng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within</a:t>
            </a:r>
            <a:r>
              <a:rPr lang="fr-FR" b="1" u="sng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</a:t>
            </a:r>
            <a:r>
              <a:rPr lang="fr-FR" b="1" u="sng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risk</a:t>
            </a:r>
            <a:r>
              <a:rPr lang="fr-FR" b="1" u="sng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</a:t>
            </a:r>
            <a:r>
              <a:rPr lang="fr-FR" b="1" u="sng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limits</a:t>
            </a:r>
            <a:endParaRPr lang="fr-FR" b="1" u="sng" dirty="0">
              <a:solidFill>
                <a:schemeClr val="accent1">
                  <a:lumMod val="75000"/>
                </a:schemeClr>
              </a:solidFill>
              <a:latin typeface="Verdana" pitchFamily="34" charset="0"/>
            </a:endParaRPr>
          </a:p>
          <a:p>
            <a:pPr algn="just" fontAlgn="base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</a:pP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- </a:t>
            </a:r>
            <a:r>
              <a:rPr lang="fr-FR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Mainly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performance assets</a:t>
            </a:r>
          </a:p>
          <a:p>
            <a:pPr algn="just" fontAlgn="base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</a:pP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- </a:t>
            </a:r>
            <a:r>
              <a:rPr lang="fr-FR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Some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</a:t>
            </a:r>
            <a:r>
              <a:rPr lang="fr-FR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fixed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</a:t>
            </a:r>
            <a:r>
              <a:rPr lang="fr-FR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income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assets</a:t>
            </a:r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DA1F3E19-5AF8-46E5-91EE-406A3092AD88}"/>
              </a:ext>
            </a:extLst>
          </p:cNvPr>
          <p:cNvCxnSpPr/>
          <p:nvPr/>
        </p:nvCxnSpPr>
        <p:spPr>
          <a:xfrm>
            <a:off x="4933329" y="1062678"/>
            <a:ext cx="39854" cy="49274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7530D6A1-4BCC-4B4F-97C3-43DA2D842D01}"/>
              </a:ext>
            </a:extLst>
          </p:cNvPr>
          <p:cNvCxnSpPr/>
          <p:nvPr/>
        </p:nvCxnSpPr>
        <p:spPr>
          <a:xfrm>
            <a:off x="935918" y="4377553"/>
            <a:ext cx="79948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Box 4">
            <a:extLst>
              <a:ext uri="{FF2B5EF4-FFF2-40B4-BE49-F238E27FC236}">
                <a16:creationId xmlns:a16="http://schemas.microsoft.com/office/drawing/2014/main" id="{DEAD3AB1-2BF9-4743-BE61-35AA1AD1B9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7117" y="4472735"/>
            <a:ext cx="3704348" cy="1421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CC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 fontAlgn="base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</a:pPr>
            <a:r>
              <a:rPr lang="fr-FR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Median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</a:t>
            </a:r>
            <a:r>
              <a:rPr lang="fr-FR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expected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value in 2024</a:t>
            </a:r>
          </a:p>
          <a:p>
            <a:pPr algn="just" fontAlgn="base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</a:pP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Utility </a:t>
            </a:r>
            <a:r>
              <a:rPr lang="fr-FR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function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</a:t>
            </a:r>
          </a:p>
        </p:txBody>
      </p:sp>
      <p:sp>
        <p:nvSpPr>
          <p:cNvPr id="15" name="Text Box 4">
            <a:extLst>
              <a:ext uri="{FF2B5EF4-FFF2-40B4-BE49-F238E27FC236}">
                <a16:creationId xmlns:a16="http://schemas.microsoft.com/office/drawing/2014/main" id="{6978BBDE-EBF5-42C1-AD38-77DCACD7AD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657" y="4426947"/>
            <a:ext cx="3985418" cy="1559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CC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 fontAlgn="base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</a:pP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Monte </a:t>
            </a:r>
            <a:r>
              <a:rPr lang="fr-FR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carlo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simulations</a:t>
            </a:r>
          </a:p>
          <a:p>
            <a:pPr algn="just" fontAlgn="base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</a:pP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Stress tests</a:t>
            </a:r>
          </a:p>
          <a:p>
            <a:pPr algn="just" fontAlgn="base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</a:pPr>
            <a:r>
              <a:rPr lang="fr-FR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CVaR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1% in 2024</a:t>
            </a:r>
          </a:p>
        </p:txBody>
      </p:sp>
      <p:sp>
        <p:nvSpPr>
          <p:cNvPr id="13" name="Flèche : droite 12">
            <a:extLst>
              <a:ext uri="{FF2B5EF4-FFF2-40B4-BE49-F238E27FC236}">
                <a16:creationId xmlns:a16="http://schemas.microsoft.com/office/drawing/2014/main" id="{EA030804-665C-4BC8-9909-6229D119ED3F}"/>
              </a:ext>
            </a:extLst>
          </p:cNvPr>
          <p:cNvSpPr/>
          <p:nvPr/>
        </p:nvSpPr>
        <p:spPr>
          <a:xfrm>
            <a:off x="288192" y="5740797"/>
            <a:ext cx="332064" cy="153225"/>
          </a:xfrm>
          <a:prstGeom prst="rightArrow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6" name="Flèche : droite 15">
            <a:extLst>
              <a:ext uri="{FF2B5EF4-FFF2-40B4-BE49-F238E27FC236}">
                <a16:creationId xmlns:a16="http://schemas.microsoft.com/office/drawing/2014/main" id="{D1BB43C6-9016-4F17-A760-C9177388ED3B}"/>
              </a:ext>
            </a:extLst>
          </p:cNvPr>
          <p:cNvSpPr/>
          <p:nvPr/>
        </p:nvSpPr>
        <p:spPr>
          <a:xfrm>
            <a:off x="5067175" y="4621015"/>
            <a:ext cx="332064" cy="153225"/>
          </a:xfrm>
          <a:prstGeom prst="rightArrow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Flèche : droite 16">
            <a:extLst>
              <a:ext uri="{FF2B5EF4-FFF2-40B4-BE49-F238E27FC236}">
                <a16:creationId xmlns:a16="http://schemas.microsoft.com/office/drawing/2014/main" id="{56CEF7B8-4EB0-40BA-8561-A33C3EB60B4A}"/>
              </a:ext>
            </a:extLst>
          </p:cNvPr>
          <p:cNvSpPr/>
          <p:nvPr/>
        </p:nvSpPr>
        <p:spPr>
          <a:xfrm>
            <a:off x="5067175" y="5663891"/>
            <a:ext cx="332064" cy="153225"/>
          </a:xfrm>
          <a:prstGeom prst="rightArrow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7852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1231EA7-9735-40A5-9011-F05D7BE50854}" type="slidenum">
              <a:rPr lang="fr-FR">
                <a:latin typeface="Verdan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fr-FR">
              <a:latin typeface="Verdana" pitchFamily="34" charset="0"/>
            </a:endParaRPr>
          </a:p>
        </p:txBody>
      </p:sp>
      <p:sp>
        <p:nvSpPr>
          <p:cNvPr id="5478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92215" y="0"/>
            <a:ext cx="7951787" cy="865188"/>
          </a:xfrm>
        </p:spPr>
        <p:txBody>
          <a:bodyPr/>
          <a:lstStyle/>
          <a:p>
            <a:r>
              <a:rPr lang="fr-FR" sz="2200" dirty="0"/>
              <a:t/>
            </a:r>
            <a:br>
              <a:rPr lang="fr-FR" sz="2200" dirty="0"/>
            </a:br>
            <a:r>
              <a:rPr lang="fr-FR" sz="2200" dirty="0"/>
              <a:t>Impacts ans </a:t>
            </a:r>
            <a:r>
              <a:rPr lang="fr-FR" sz="2200" dirty="0" err="1"/>
              <a:t>consequences</a:t>
            </a:r>
            <a:r>
              <a:rPr lang="fr-FR" sz="2200" dirty="0"/>
              <a:t> of </a:t>
            </a:r>
            <a:r>
              <a:rPr lang="fr-FR" sz="2200" dirty="0" err="1"/>
              <a:t>low</a:t>
            </a:r>
            <a:r>
              <a:rPr lang="fr-FR" sz="2200" dirty="0"/>
              <a:t> rates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id="{56A68B4E-9EAE-4D74-972C-442DD6633C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2215" y="1464592"/>
            <a:ext cx="7198023" cy="4191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CC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 fontAlgn="base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</a:pP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Low and </a:t>
            </a:r>
            <a:r>
              <a:rPr lang="fr-FR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lower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</a:t>
            </a:r>
            <a:r>
              <a:rPr lang="fr-FR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expected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</a:t>
            </a:r>
            <a:r>
              <a:rPr lang="fr-FR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returns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</a:t>
            </a:r>
            <a:r>
              <a:rPr lang="fr-FR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either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for the </a:t>
            </a:r>
            <a:r>
              <a:rPr lang="fr-FR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fixed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</a:t>
            </a:r>
            <a:r>
              <a:rPr lang="fr-FR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income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assets and for the performance assets</a:t>
            </a:r>
          </a:p>
          <a:p>
            <a:pPr algn="just" fontAlgn="base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</a:pPr>
            <a:r>
              <a:rPr lang="fr-FR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Lower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protection if none of bond instruments in case of a </a:t>
            </a:r>
            <a:r>
              <a:rPr lang="fr-FR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fall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in </a:t>
            </a:r>
            <a:r>
              <a:rPr lang="fr-FR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equities</a:t>
            </a:r>
            <a:endParaRPr lang="fr-FR" b="1" dirty="0">
              <a:solidFill>
                <a:schemeClr val="accent1">
                  <a:lumMod val="75000"/>
                </a:schemeClr>
              </a:solidFill>
              <a:latin typeface="Verdana" pitchFamily="34" charset="0"/>
            </a:endParaRPr>
          </a:p>
          <a:p>
            <a:pPr algn="just" fontAlgn="base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</a:pPr>
            <a:r>
              <a:rPr lang="fr-FR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Asymetry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of </a:t>
            </a:r>
            <a:r>
              <a:rPr lang="fr-FR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risk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</a:t>
            </a:r>
            <a:r>
              <a:rPr lang="fr-FR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given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the </a:t>
            </a:r>
            <a:r>
              <a:rPr lang="fr-FR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economic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</a:t>
            </a:r>
            <a:r>
              <a:rPr lang="fr-FR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context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(</a:t>
            </a:r>
            <a:r>
              <a:rPr lang="fr-FR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higher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</a:t>
            </a:r>
            <a:r>
              <a:rPr lang="fr-FR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losses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to </a:t>
            </a:r>
            <a:r>
              <a:rPr lang="fr-FR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be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</a:t>
            </a:r>
            <a:r>
              <a:rPr lang="fr-FR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expected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if rates or default </a:t>
            </a:r>
            <a:r>
              <a:rPr lang="fr-FR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increase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)</a:t>
            </a:r>
          </a:p>
          <a:p>
            <a:pPr algn="just" fontAlgn="base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</a:pP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High valuation of </a:t>
            </a:r>
            <a:r>
              <a:rPr lang="fr-FR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fixed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</a:t>
            </a:r>
            <a:r>
              <a:rPr lang="fr-FR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income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assets (négative </a:t>
            </a:r>
            <a:r>
              <a:rPr lang="fr-FR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yield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for </a:t>
            </a:r>
            <a:r>
              <a:rPr lang="fr-FR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govies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, spread compression in the </a:t>
            </a:r>
            <a:r>
              <a:rPr lang="fr-FR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coporate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bond </a:t>
            </a:r>
            <a:r>
              <a:rPr lang="fr-FR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markets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…)</a:t>
            </a:r>
          </a:p>
        </p:txBody>
      </p:sp>
      <p:sp>
        <p:nvSpPr>
          <p:cNvPr id="6" name="Flèche : droite 5">
            <a:extLst>
              <a:ext uri="{FF2B5EF4-FFF2-40B4-BE49-F238E27FC236}">
                <a16:creationId xmlns:a16="http://schemas.microsoft.com/office/drawing/2014/main" id="{51806F93-A7A3-41C2-B399-FA452621F527}"/>
              </a:ext>
            </a:extLst>
          </p:cNvPr>
          <p:cNvSpPr/>
          <p:nvPr/>
        </p:nvSpPr>
        <p:spPr>
          <a:xfrm>
            <a:off x="587730" y="1668162"/>
            <a:ext cx="332064" cy="269805"/>
          </a:xfrm>
          <a:prstGeom prst="rightArrow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Flèche : droite 7">
            <a:extLst>
              <a:ext uri="{FF2B5EF4-FFF2-40B4-BE49-F238E27FC236}">
                <a16:creationId xmlns:a16="http://schemas.microsoft.com/office/drawing/2014/main" id="{8DE8B5BC-5D71-49B4-878B-12BB089FAE63}"/>
              </a:ext>
            </a:extLst>
          </p:cNvPr>
          <p:cNvSpPr/>
          <p:nvPr/>
        </p:nvSpPr>
        <p:spPr>
          <a:xfrm>
            <a:off x="587730" y="2574324"/>
            <a:ext cx="332064" cy="269805"/>
          </a:xfrm>
          <a:prstGeom prst="rightArrow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Flèche : droite 8">
            <a:extLst>
              <a:ext uri="{FF2B5EF4-FFF2-40B4-BE49-F238E27FC236}">
                <a16:creationId xmlns:a16="http://schemas.microsoft.com/office/drawing/2014/main" id="{1231E51C-7BEF-4710-B2FF-92AA943B2675}"/>
              </a:ext>
            </a:extLst>
          </p:cNvPr>
          <p:cNvSpPr/>
          <p:nvPr/>
        </p:nvSpPr>
        <p:spPr>
          <a:xfrm>
            <a:off x="587730" y="3587578"/>
            <a:ext cx="332064" cy="269805"/>
          </a:xfrm>
          <a:prstGeom prst="rightArrow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Flèche : droite 9">
            <a:extLst>
              <a:ext uri="{FF2B5EF4-FFF2-40B4-BE49-F238E27FC236}">
                <a16:creationId xmlns:a16="http://schemas.microsoft.com/office/drawing/2014/main" id="{DB5A9C89-72F2-4EB3-A3C0-CC25D93B5D87}"/>
              </a:ext>
            </a:extLst>
          </p:cNvPr>
          <p:cNvSpPr/>
          <p:nvPr/>
        </p:nvSpPr>
        <p:spPr>
          <a:xfrm>
            <a:off x="557909" y="4600832"/>
            <a:ext cx="332064" cy="269805"/>
          </a:xfrm>
          <a:prstGeom prst="rightArrow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134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5A1D636C-DEB1-4328-93EC-0E085697FE3F}"/>
              </a:ext>
            </a:extLst>
          </p:cNvPr>
          <p:cNvSpPr/>
          <p:nvPr/>
        </p:nvSpPr>
        <p:spPr>
          <a:xfrm>
            <a:off x="3299254" y="1526057"/>
            <a:ext cx="5844746" cy="4022126"/>
          </a:xfrm>
          <a:prstGeom prst="roundRect">
            <a:avLst/>
          </a:prstGeom>
          <a:solidFill>
            <a:schemeClr val="accent2">
              <a:lumMod val="75000"/>
              <a:alpha val="80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8878C6ED-6EE9-4345-8B28-9D28F4F18676}"/>
              </a:ext>
            </a:extLst>
          </p:cNvPr>
          <p:cNvSpPr/>
          <p:nvPr/>
        </p:nvSpPr>
        <p:spPr>
          <a:xfrm>
            <a:off x="774322" y="1482811"/>
            <a:ext cx="6108391" cy="4022126"/>
          </a:xfrm>
          <a:prstGeom prst="roundRect">
            <a:avLst/>
          </a:prstGeom>
          <a:solidFill>
            <a:schemeClr val="accent2">
              <a:lumMod val="40000"/>
              <a:lumOff val="60000"/>
              <a:alpha val="71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1231EA7-9735-40A5-9011-F05D7BE50854}" type="slidenum">
              <a:rPr lang="fr-FR">
                <a:latin typeface="Verdan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fr-FR">
              <a:latin typeface="Verdana" pitchFamily="34" charset="0"/>
            </a:endParaRPr>
          </a:p>
        </p:txBody>
      </p:sp>
      <p:sp>
        <p:nvSpPr>
          <p:cNvPr id="547842" name="Rectangle 2"/>
          <p:cNvSpPr>
            <a:spLocks noGrp="1" noChangeArrowheads="1"/>
          </p:cNvSpPr>
          <p:nvPr>
            <p:ph type="title"/>
          </p:nvPr>
        </p:nvSpPr>
        <p:spPr>
          <a:xfrm>
            <a:off x="1313889" y="12192"/>
            <a:ext cx="7903266" cy="865188"/>
          </a:xfrm>
        </p:spPr>
        <p:txBody>
          <a:bodyPr/>
          <a:lstStyle/>
          <a:p>
            <a:r>
              <a:rPr lang="fr-FR" dirty="0"/>
              <a:t/>
            </a:r>
            <a:br>
              <a:rPr lang="fr-FR" dirty="0"/>
            </a:br>
            <a:r>
              <a:rPr lang="fr-FR" dirty="0"/>
              <a:t>Riding the </a:t>
            </a:r>
            <a:r>
              <a:rPr lang="fr-FR" dirty="0" err="1"/>
              <a:t>risk</a:t>
            </a:r>
            <a:r>
              <a:rPr lang="fr-FR" dirty="0"/>
              <a:t> </a:t>
            </a:r>
            <a:r>
              <a:rPr lang="fr-FR" dirty="0" err="1"/>
              <a:t>curve</a:t>
            </a:r>
            <a:r>
              <a:rPr lang="fr-FR" dirty="0"/>
              <a:t> in the </a:t>
            </a:r>
            <a:r>
              <a:rPr lang="fr-FR" dirty="0" err="1"/>
              <a:t>search</a:t>
            </a:r>
            <a:r>
              <a:rPr lang="fr-FR" dirty="0"/>
              <a:t> for a </a:t>
            </a:r>
            <a:r>
              <a:rPr lang="fr-FR" dirty="0" err="1"/>
              <a:t>balanced</a:t>
            </a:r>
            <a:r>
              <a:rPr lang="fr-FR" dirty="0"/>
              <a:t> return</a:t>
            </a:r>
          </a:p>
        </p:txBody>
      </p:sp>
      <p:sp>
        <p:nvSpPr>
          <p:cNvPr id="547844" name="Text Box 4"/>
          <p:cNvSpPr txBox="1">
            <a:spLocks noChangeArrowheads="1"/>
          </p:cNvSpPr>
          <p:nvPr/>
        </p:nvSpPr>
        <p:spPr bwMode="auto">
          <a:xfrm>
            <a:off x="551901" y="5529336"/>
            <a:ext cx="930910" cy="3719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CC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 fontAlgn="base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</a:pPr>
            <a:r>
              <a:rPr lang="fr-FR" sz="1400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Govies</a:t>
            </a:r>
            <a:endParaRPr lang="fr-FR" sz="1400" b="1" dirty="0">
              <a:solidFill>
                <a:schemeClr val="accent1">
                  <a:lumMod val="75000"/>
                </a:schemeClr>
              </a:solidFill>
              <a:latin typeface="Verdana" pitchFamily="34" charset="0"/>
            </a:endParaRPr>
          </a:p>
        </p:txBody>
      </p:sp>
      <p:cxnSp>
        <p:nvCxnSpPr>
          <p:cNvPr id="3" name="Connecteur droit avec flèche 2">
            <a:extLst>
              <a:ext uri="{FF2B5EF4-FFF2-40B4-BE49-F238E27FC236}">
                <a16:creationId xmlns:a16="http://schemas.microsoft.com/office/drawing/2014/main" id="{E30A69B5-C8A6-446A-8619-4D138953D3A5}"/>
              </a:ext>
            </a:extLst>
          </p:cNvPr>
          <p:cNvCxnSpPr/>
          <p:nvPr/>
        </p:nvCxnSpPr>
        <p:spPr>
          <a:xfrm flipV="1">
            <a:off x="518984" y="1977081"/>
            <a:ext cx="7166919" cy="3348681"/>
          </a:xfrm>
          <a:prstGeom prst="straightConnector1">
            <a:avLst/>
          </a:prstGeom>
          <a:ln w="666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Box 4">
            <a:extLst>
              <a:ext uri="{FF2B5EF4-FFF2-40B4-BE49-F238E27FC236}">
                <a16:creationId xmlns:a16="http://schemas.microsoft.com/office/drawing/2014/main" id="{3FACA103-AD1F-41D2-B54C-4AE367BA64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6883" y="5547555"/>
            <a:ext cx="1223353" cy="6951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CC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 fontAlgn="base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</a:pPr>
            <a:r>
              <a:rPr lang="fr-FR" sz="1400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Corporate</a:t>
            </a:r>
            <a:r>
              <a:rPr lang="fr-FR" sz="1400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bonds</a:t>
            </a:r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id="{0C8F5ADA-538B-4F69-8DD0-6354ED7562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40876" y="5498446"/>
            <a:ext cx="1519918" cy="3719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CC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 fontAlgn="base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</a:pPr>
            <a:r>
              <a:rPr lang="fr-FR" sz="1400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High </a:t>
            </a:r>
            <a:r>
              <a:rPr lang="fr-FR" sz="1400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Yield</a:t>
            </a:r>
            <a:endParaRPr lang="fr-FR" sz="1400" b="1" dirty="0">
              <a:solidFill>
                <a:schemeClr val="accent1">
                  <a:lumMod val="75000"/>
                </a:schemeClr>
              </a:solidFill>
              <a:latin typeface="Verdana" pitchFamily="34" charset="0"/>
            </a:endParaRPr>
          </a:p>
        </p:txBody>
      </p:sp>
      <p:sp>
        <p:nvSpPr>
          <p:cNvPr id="10" name="Text Box 4">
            <a:extLst>
              <a:ext uri="{FF2B5EF4-FFF2-40B4-BE49-F238E27FC236}">
                <a16:creationId xmlns:a16="http://schemas.microsoft.com/office/drawing/2014/main" id="{FE93197C-8B54-47F5-8C7D-3D0BAE42B9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8301" y="5491640"/>
            <a:ext cx="1692915" cy="3719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CC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 fontAlgn="base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</a:pPr>
            <a:r>
              <a:rPr lang="fr-FR" sz="1400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Private</a:t>
            </a:r>
            <a:r>
              <a:rPr lang="fr-FR" sz="1400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</a:t>
            </a:r>
            <a:r>
              <a:rPr lang="fr-FR" sz="1400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debt</a:t>
            </a:r>
            <a:endParaRPr lang="fr-FR" sz="1400" b="1" dirty="0">
              <a:solidFill>
                <a:schemeClr val="accent1">
                  <a:lumMod val="75000"/>
                </a:schemeClr>
              </a:solidFill>
              <a:latin typeface="Verdana" pitchFamily="34" charset="0"/>
            </a:endParaRPr>
          </a:p>
        </p:txBody>
      </p:sp>
      <p:sp>
        <p:nvSpPr>
          <p:cNvPr id="11" name="Text Box 4">
            <a:extLst>
              <a:ext uri="{FF2B5EF4-FFF2-40B4-BE49-F238E27FC236}">
                <a16:creationId xmlns:a16="http://schemas.microsoft.com/office/drawing/2014/main" id="{BC23F20A-365B-4B98-8CB7-8957FF240B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8219" y="5457693"/>
            <a:ext cx="1692914" cy="6951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CC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 fontAlgn="base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</a:pPr>
            <a:r>
              <a:rPr lang="fr-FR" sz="1400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Option </a:t>
            </a:r>
            <a:r>
              <a:rPr lang="fr-FR" sz="1400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hedged</a:t>
            </a:r>
            <a:r>
              <a:rPr lang="fr-FR" sz="1400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</a:t>
            </a:r>
            <a:r>
              <a:rPr lang="fr-FR" sz="1400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equities</a:t>
            </a:r>
            <a:endParaRPr lang="fr-FR" sz="1400" b="1" dirty="0">
              <a:solidFill>
                <a:schemeClr val="accent1">
                  <a:lumMod val="75000"/>
                </a:schemeClr>
              </a:solidFill>
              <a:latin typeface="Verdana" pitchFamily="34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E562D0F8-AFE7-471D-833B-48E93764C0D3}"/>
              </a:ext>
            </a:extLst>
          </p:cNvPr>
          <p:cNvSpPr txBox="1"/>
          <p:nvPr/>
        </p:nvSpPr>
        <p:spPr>
          <a:xfrm>
            <a:off x="1313889" y="2162432"/>
            <a:ext cx="2924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/>
              <a:t>Hedging</a:t>
            </a:r>
            <a:r>
              <a:rPr lang="fr-FR" dirty="0"/>
              <a:t> assets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2E2E1C11-FB57-4228-8006-F43D208E1B65}"/>
              </a:ext>
            </a:extLst>
          </p:cNvPr>
          <p:cNvSpPr txBox="1"/>
          <p:nvPr/>
        </p:nvSpPr>
        <p:spPr>
          <a:xfrm>
            <a:off x="6981568" y="4310872"/>
            <a:ext cx="2030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Performance </a:t>
            </a:r>
            <a:r>
              <a:rPr lang="fr-FR" dirty="0" err="1"/>
              <a:t>seeking</a:t>
            </a:r>
            <a:r>
              <a:rPr lang="fr-FR" dirty="0"/>
              <a:t> assets</a:t>
            </a:r>
          </a:p>
        </p:txBody>
      </p:sp>
    </p:spTree>
    <p:extLst>
      <p:ext uri="{BB962C8B-B14F-4D97-AF65-F5344CB8AC3E}">
        <p14:creationId xmlns:p14="http://schemas.microsoft.com/office/powerpoint/2010/main" val="34135105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1231EA7-9735-40A5-9011-F05D7BE50854}" type="slidenum">
              <a:rPr lang="fr-FR">
                <a:latin typeface="Verdan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fr-FR">
              <a:latin typeface="Verdana" pitchFamily="34" charset="0"/>
            </a:endParaRPr>
          </a:p>
        </p:txBody>
      </p:sp>
      <p:sp>
        <p:nvSpPr>
          <p:cNvPr id="5478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92215" y="0"/>
            <a:ext cx="7951787" cy="865188"/>
          </a:xfrm>
        </p:spPr>
        <p:txBody>
          <a:bodyPr/>
          <a:lstStyle/>
          <a:p>
            <a:r>
              <a:rPr lang="fr-FR" sz="2200" dirty="0"/>
              <a:t/>
            </a:r>
            <a:br>
              <a:rPr lang="fr-FR" sz="2200" dirty="0"/>
            </a:br>
            <a:r>
              <a:rPr lang="fr-FR" sz="2200" dirty="0" err="1"/>
              <a:t>What</a:t>
            </a:r>
            <a:r>
              <a:rPr lang="fr-FR" sz="2200" dirty="0"/>
              <a:t> has </a:t>
            </a:r>
            <a:r>
              <a:rPr lang="fr-FR" sz="2200" dirty="0" err="1"/>
              <a:t>done</a:t>
            </a:r>
            <a:r>
              <a:rPr lang="fr-FR" sz="2200" dirty="0"/>
              <a:t> the FRR : </a:t>
            </a:r>
            <a:r>
              <a:rPr lang="fr-FR" sz="2200" dirty="0" err="1"/>
              <a:t>searching</a:t>
            </a:r>
            <a:r>
              <a:rPr lang="fr-FR" sz="2200" dirty="0"/>
              <a:t> innovation </a:t>
            </a:r>
            <a:r>
              <a:rPr lang="fr-FR" sz="2200" dirty="0" err="1"/>
              <a:t>within</a:t>
            </a:r>
            <a:r>
              <a:rPr lang="fr-FR" sz="2200" dirty="0"/>
              <a:t> </a:t>
            </a:r>
            <a:r>
              <a:rPr lang="fr-FR" sz="2200" dirty="0" err="1"/>
              <a:t>traditionnal</a:t>
            </a:r>
            <a:r>
              <a:rPr lang="fr-FR" sz="2200" dirty="0"/>
              <a:t> asset classes</a:t>
            </a: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668FF4B0-EA72-4D7B-A409-2809120637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2215" y="1464592"/>
            <a:ext cx="7198023" cy="52992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CC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 fontAlgn="base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</a:pPr>
            <a:r>
              <a:rPr lang="fr-FR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Seek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extra performance in </a:t>
            </a:r>
            <a:r>
              <a:rPr lang="fr-FR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equity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assets </a:t>
            </a:r>
            <a:r>
              <a:rPr lang="fr-FR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through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smart beta techniques</a:t>
            </a:r>
          </a:p>
          <a:p>
            <a:pPr algn="just" fontAlgn="base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</a:pPr>
            <a:r>
              <a:rPr lang="fr-FR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Allow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for </a:t>
            </a:r>
            <a:r>
              <a:rPr lang="fr-FR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some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high </a:t>
            </a:r>
            <a:r>
              <a:rPr lang="fr-FR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yield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in the </a:t>
            </a:r>
            <a:r>
              <a:rPr lang="fr-FR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investment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grade mandates (at the manager </a:t>
            </a:r>
            <a:r>
              <a:rPr lang="fr-FR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discretion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)</a:t>
            </a:r>
          </a:p>
          <a:p>
            <a:pPr algn="just" fontAlgn="base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</a:pPr>
            <a:r>
              <a:rPr lang="fr-FR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Allow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for longer </a:t>
            </a:r>
            <a:r>
              <a:rPr lang="fr-FR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maturity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</a:t>
            </a:r>
            <a:r>
              <a:rPr lang="fr-FR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corporate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bonds in </a:t>
            </a:r>
            <a:r>
              <a:rPr lang="fr-FR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order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to capture </a:t>
            </a:r>
            <a:r>
              <a:rPr lang="fr-FR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higher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spread and </a:t>
            </a:r>
            <a:r>
              <a:rPr lang="fr-FR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primary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</a:t>
            </a:r>
            <a:r>
              <a:rPr lang="fr-FR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market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premium </a:t>
            </a:r>
            <a:r>
              <a:rPr lang="fr-FR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while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</a:t>
            </a:r>
            <a:r>
              <a:rPr lang="fr-FR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hedging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part of the duration</a:t>
            </a:r>
          </a:p>
          <a:p>
            <a:pPr algn="just" fontAlgn="base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</a:pPr>
            <a:r>
              <a:rPr lang="fr-FR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Hedge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</a:t>
            </a:r>
            <a:r>
              <a:rPr lang="fr-FR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equities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</a:t>
            </a:r>
            <a:r>
              <a:rPr lang="fr-FR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with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options </a:t>
            </a:r>
            <a:r>
              <a:rPr lang="fr-FR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allowing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for a </a:t>
            </a:r>
            <a:r>
              <a:rPr lang="fr-FR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higher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allocation </a:t>
            </a:r>
            <a:r>
              <a:rPr lang="fr-FR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with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</a:t>
            </a:r>
            <a:r>
              <a:rPr lang="fr-FR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limited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</a:t>
            </a:r>
            <a:r>
              <a:rPr lang="fr-FR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risks</a:t>
            </a:r>
            <a:endParaRPr lang="fr-FR" b="1" dirty="0">
              <a:solidFill>
                <a:schemeClr val="accent1">
                  <a:lumMod val="75000"/>
                </a:schemeClr>
              </a:solidFill>
              <a:latin typeface="Verdana" pitchFamily="34" charset="0"/>
            </a:endParaRPr>
          </a:p>
          <a:p>
            <a:pPr algn="just" fontAlgn="base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</a:pPr>
            <a:endParaRPr lang="fr-FR" b="1" dirty="0">
              <a:solidFill>
                <a:schemeClr val="accent1">
                  <a:lumMod val="75000"/>
                </a:schemeClr>
              </a:solidFill>
              <a:latin typeface="Verdana" pitchFamily="34" charset="0"/>
            </a:endParaRPr>
          </a:p>
          <a:p>
            <a:pPr algn="just" fontAlgn="base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</a:pPr>
            <a:endParaRPr lang="fr-FR" b="1" dirty="0">
              <a:solidFill>
                <a:schemeClr val="accent1">
                  <a:lumMod val="75000"/>
                </a:schemeClr>
              </a:solidFill>
              <a:latin typeface="Verdana" pitchFamily="34" charset="0"/>
            </a:endParaRPr>
          </a:p>
        </p:txBody>
      </p:sp>
      <p:sp>
        <p:nvSpPr>
          <p:cNvPr id="5" name="Flèche : droite 4">
            <a:extLst>
              <a:ext uri="{FF2B5EF4-FFF2-40B4-BE49-F238E27FC236}">
                <a16:creationId xmlns:a16="http://schemas.microsoft.com/office/drawing/2014/main" id="{3ADD7FFB-ED8C-4089-9CFD-C4556346C109}"/>
              </a:ext>
            </a:extLst>
          </p:cNvPr>
          <p:cNvSpPr/>
          <p:nvPr/>
        </p:nvSpPr>
        <p:spPr>
          <a:xfrm>
            <a:off x="587730" y="1668162"/>
            <a:ext cx="332064" cy="269805"/>
          </a:xfrm>
          <a:prstGeom prst="rightArrow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Flèche : droite 5">
            <a:extLst>
              <a:ext uri="{FF2B5EF4-FFF2-40B4-BE49-F238E27FC236}">
                <a16:creationId xmlns:a16="http://schemas.microsoft.com/office/drawing/2014/main" id="{A380B67F-9973-46B8-B662-8435F4D398D6}"/>
              </a:ext>
            </a:extLst>
          </p:cNvPr>
          <p:cNvSpPr/>
          <p:nvPr/>
        </p:nvSpPr>
        <p:spPr>
          <a:xfrm>
            <a:off x="587730" y="2574324"/>
            <a:ext cx="332064" cy="269805"/>
          </a:xfrm>
          <a:prstGeom prst="rightArrow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Flèche : droite 7">
            <a:extLst>
              <a:ext uri="{FF2B5EF4-FFF2-40B4-BE49-F238E27FC236}">
                <a16:creationId xmlns:a16="http://schemas.microsoft.com/office/drawing/2014/main" id="{E04D3010-3F53-4611-8857-34EFCB47AFA8}"/>
              </a:ext>
            </a:extLst>
          </p:cNvPr>
          <p:cNvSpPr/>
          <p:nvPr/>
        </p:nvSpPr>
        <p:spPr>
          <a:xfrm>
            <a:off x="587730" y="3587578"/>
            <a:ext cx="332064" cy="269805"/>
          </a:xfrm>
          <a:prstGeom prst="rightArrow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Flèche : droite 8">
            <a:extLst>
              <a:ext uri="{FF2B5EF4-FFF2-40B4-BE49-F238E27FC236}">
                <a16:creationId xmlns:a16="http://schemas.microsoft.com/office/drawing/2014/main" id="{7C99850A-5D29-42E6-B3AC-04FD451F8C6B}"/>
              </a:ext>
            </a:extLst>
          </p:cNvPr>
          <p:cNvSpPr/>
          <p:nvPr/>
        </p:nvSpPr>
        <p:spPr>
          <a:xfrm>
            <a:off x="587730" y="4920034"/>
            <a:ext cx="332064" cy="269805"/>
          </a:xfrm>
          <a:prstGeom prst="rightArrow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26315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1231EA7-9735-40A5-9011-F05D7BE50854}" type="slidenum">
              <a:rPr lang="fr-FR">
                <a:latin typeface="Verdan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fr-FR">
              <a:latin typeface="Verdana" pitchFamily="34" charset="0"/>
            </a:endParaRPr>
          </a:p>
        </p:txBody>
      </p:sp>
      <p:sp>
        <p:nvSpPr>
          <p:cNvPr id="5478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92215" y="0"/>
            <a:ext cx="7951787" cy="865188"/>
          </a:xfrm>
        </p:spPr>
        <p:txBody>
          <a:bodyPr/>
          <a:lstStyle/>
          <a:p>
            <a:r>
              <a:rPr lang="fr-FR" sz="2200" dirty="0"/>
              <a:t/>
            </a:r>
            <a:br>
              <a:rPr lang="fr-FR" sz="2200" dirty="0"/>
            </a:br>
            <a:r>
              <a:rPr lang="fr-FR" sz="2200" dirty="0" err="1"/>
              <a:t>What</a:t>
            </a:r>
            <a:r>
              <a:rPr lang="fr-FR" sz="2200" dirty="0"/>
              <a:t> has </a:t>
            </a:r>
            <a:r>
              <a:rPr lang="fr-FR" sz="2200" dirty="0" err="1"/>
              <a:t>done</a:t>
            </a:r>
            <a:r>
              <a:rPr lang="fr-FR" sz="2200" dirty="0"/>
              <a:t> the FRR : </a:t>
            </a:r>
            <a:r>
              <a:rPr lang="fr-FR" sz="2200" dirty="0" err="1"/>
              <a:t>looking</a:t>
            </a:r>
            <a:r>
              <a:rPr lang="fr-FR" sz="2200" dirty="0"/>
              <a:t> for and </a:t>
            </a:r>
            <a:r>
              <a:rPr lang="fr-FR" sz="2200" dirty="0" err="1"/>
              <a:t>invest</a:t>
            </a:r>
            <a:r>
              <a:rPr lang="fr-FR" sz="2200" dirty="0"/>
              <a:t> in  alternative asset classes</a:t>
            </a: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93E747AC-648C-4CB6-AEB4-9927A4FD79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2215" y="1464592"/>
            <a:ext cx="7198023" cy="3914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CC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 fontAlgn="base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</a:pPr>
            <a:r>
              <a:rPr lang="fr-FR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Seek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premium and </a:t>
            </a:r>
            <a:r>
              <a:rPr lang="fr-FR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lower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</a:t>
            </a:r>
            <a:r>
              <a:rPr lang="fr-FR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volatility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in </a:t>
            </a:r>
            <a:r>
              <a:rPr lang="fr-FR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private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</a:t>
            </a:r>
            <a:r>
              <a:rPr lang="fr-FR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markets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(</a:t>
            </a:r>
            <a:r>
              <a:rPr lang="fr-FR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private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</a:t>
            </a:r>
            <a:r>
              <a:rPr lang="fr-FR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debt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, </a:t>
            </a:r>
            <a:r>
              <a:rPr lang="fr-FR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private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</a:t>
            </a:r>
            <a:r>
              <a:rPr lang="fr-FR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equity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, infrastructure, real </a:t>
            </a:r>
            <a:r>
              <a:rPr lang="fr-FR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estate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)</a:t>
            </a:r>
          </a:p>
          <a:p>
            <a:pPr algn="just" fontAlgn="base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</a:pPr>
            <a:r>
              <a:rPr lang="fr-FR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Search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for new types of </a:t>
            </a:r>
            <a:r>
              <a:rPr lang="fr-FR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investments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: cat bonds, </a:t>
            </a:r>
            <a:r>
              <a:rPr lang="fr-FR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hedge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</a:t>
            </a:r>
            <a:r>
              <a:rPr lang="fr-FR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funds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, </a:t>
            </a:r>
            <a:r>
              <a:rPr lang="fr-FR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risk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 </a:t>
            </a:r>
            <a:r>
              <a:rPr lang="fr-FR" b="1" dirty="0" err="1">
                <a:solidFill>
                  <a:schemeClr val="accent1">
                    <a:lumMod val="75000"/>
                  </a:schemeClr>
                </a:solidFill>
                <a:latin typeface="Verdana" pitchFamily="34" charset="0"/>
              </a:rPr>
              <a:t>premia</a:t>
            </a:r>
            <a:endParaRPr lang="fr-FR" b="1" dirty="0">
              <a:solidFill>
                <a:schemeClr val="accent1">
                  <a:lumMod val="75000"/>
                </a:schemeClr>
              </a:solidFill>
              <a:latin typeface="Verdana" pitchFamily="34" charset="0"/>
            </a:endParaRPr>
          </a:p>
          <a:p>
            <a:pPr algn="just" fontAlgn="base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</a:pPr>
            <a:endParaRPr lang="fr-FR" b="1" dirty="0">
              <a:solidFill>
                <a:schemeClr val="accent1">
                  <a:lumMod val="75000"/>
                </a:schemeClr>
              </a:solidFill>
              <a:latin typeface="Verdana" pitchFamily="34" charset="0"/>
            </a:endParaRPr>
          </a:p>
          <a:p>
            <a:pPr algn="just" fontAlgn="base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</a:pPr>
            <a:endParaRPr lang="fr-FR" b="1" dirty="0">
              <a:solidFill>
                <a:schemeClr val="accent1">
                  <a:lumMod val="75000"/>
                </a:schemeClr>
              </a:solidFill>
              <a:latin typeface="Verdana" pitchFamily="34" charset="0"/>
            </a:endParaRPr>
          </a:p>
          <a:p>
            <a:pPr algn="just" fontAlgn="base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</a:pPr>
            <a:endParaRPr lang="fr-FR" b="1" dirty="0">
              <a:solidFill>
                <a:schemeClr val="accent1">
                  <a:lumMod val="75000"/>
                </a:schemeClr>
              </a:solidFill>
              <a:latin typeface="Verdana" pitchFamily="34" charset="0"/>
            </a:endParaRPr>
          </a:p>
        </p:txBody>
      </p:sp>
      <p:sp>
        <p:nvSpPr>
          <p:cNvPr id="5" name="Flèche : droite 4">
            <a:extLst>
              <a:ext uri="{FF2B5EF4-FFF2-40B4-BE49-F238E27FC236}">
                <a16:creationId xmlns:a16="http://schemas.microsoft.com/office/drawing/2014/main" id="{5A3AFE3A-0630-4F25-AAC2-DFA5050BB79D}"/>
              </a:ext>
            </a:extLst>
          </p:cNvPr>
          <p:cNvSpPr/>
          <p:nvPr/>
        </p:nvSpPr>
        <p:spPr>
          <a:xfrm>
            <a:off x="587730" y="1668162"/>
            <a:ext cx="332064" cy="269805"/>
          </a:xfrm>
          <a:prstGeom prst="rightArrow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Flèche : droite 5">
            <a:extLst>
              <a:ext uri="{FF2B5EF4-FFF2-40B4-BE49-F238E27FC236}">
                <a16:creationId xmlns:a16="http://schemas.microsoft.com/office/drawing/2014/main" id="{D1B9A6C4-FAAF-4800-B51C-B58FC7DC030E}"/>
              </a:ext>
            </a:extLst>
          </p:cNvPr>
          <p:cNvSpPr/>
          <p:nvPr/>
        </p:nvSpPr>
        <p:spPr>
          <a:xfrm>
            <a:off x="587730" y="3000617"/>
            <a:ext cx="332064" cy="269805"/>
          </a:xfrm>
          <a:prstGeom prst="rightArrow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1616274"/>
      </p:ext>
    </p:extLst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">
      <a:dk1>
        <a:srgbClr val="000000"/>
      </a:dk1>
      <a:lt1>
        <a:srgbClr val="FFFFFF"/>
      </a:lt1>
      <a:dk2>
        <a:srgbClr val="CD7C4E"/>
      </a:dk2>
      <a:lt2>
        <a:srgbClr val="808080"/>
      </a:lt2>
      <a:accent1>
        <a:srgbClr val="AE0427"/>
      </a:accent1>
      <a:accent2>
        <a:srgbClr val="3B829E"/>
      </a:accent2>
      <a:accent3>
        <a:srgbClr val="FFFFFF"/>
      </a:accent3>
      <a:accent4>
        <a:srgbClr val="000000"/>
      </a:accent4>
      <a:accent5>
        <a:srgbClr val="D3AAAC"/>
      </a:accent5>
      <a:accent6>
        <a:srgbClr val="35758F"/>
      </a:accent6>
      <a:hlink>
        <a:srgbClr val="E1F0EA"/>
      </a:hlink>
      <a:folHlink>
        <a:srgbClr val="374833"/>
      </a:folHlink>
    </a:clrScheme>
    <a:fontScheme name="Modèle par défau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B829D"/>
        </a:accent1>
        <a:accent2>
          <a:srgbClr val="AF0427"/>
        </a:accent2>
        <a:accent3>
          <a:srgbClr val="FFFFFF"/>
        </a:accent3>
        <a:accent4>
          <a:srgbClr val="000000"/>
        </a:accent4>
        <a:accent5>
          <a:srgbClr val="AFC1CC"/>
        </a:accent5>
        <a:accent6>
          <a:srgbClr val="9E0322"/>
        </a:accent6>
        <a:hlink>
          <a:srgbClr val="E1F0EA"/>
        </a:hlink>
        <a:folHlink>
          <a:srgbClr val="FF883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14">
        <a:dk1>
          <a:srgbClr val="000000"/>
        </a:dk1>
        <a:lt1>
          <a:srgbClr val="FFFFFF"/>
        </a:lt1>
        <a:dk2>
          <a:srgbClr val="790B1A"/>
        </a:dk2>
        <a:lt2>
          <a:srgbClr val="808080"/>
        </a:lt2>
        <a:accent1>
          <a:srgbClr val="3B829D"/>
        </a:accent1>
        <a:accent2>
          <a:srgbClr val="AF0427"/>
        </a:accent2>
        <a:accent3>
          <a:srgbClr val="FFFFFF"/>
        </a:accent3>
        <a:accent4>
          <a:srgbClr val="000000"/>
        </a:accent4>
        <a:accent5>
          <a:srgbClr val="AFC1CC"/>
        </a:accent5>
        <a:accent6>
          <a:srgbClr val="9E0322"/>
        </a:accent6>
        <a:hlink>
          <a:srgbClr val="E1F0EA"/>
        </a:hlink>
        <a:folHlink>
          <a:srgbClr val="FF883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15">
        <a:dk1>
          <a:srgbClr val="000000"/>
        </a:dk1>
        <a:lt1>
          <a:srgbClr val="FFFFFF"/>
        </a:lt1>
        <a:dk2>
          <a:srgbClr val="CD7C4E"/>
        </a:dk2>
        <a:lt2>
          <a:srgbClr val="808080"/>
        </a:lt2>
        <a:accent1>
          <a:srgbClr val="831B21"/>
        </a:accent1>
        <a:accent2>
          <a:srgbClr val="AF0427"/>
        </a:accent2>
        <a:accent3>
          <a:srgbClr val="FFFFFF"/>
        </a:accent3>
        <a:accent4>
          <a:srgbClr val="000000"/>
        </a:accent4>
        <a:accent5>
          <a:srgbClr val="C1ABAB"/>
        </a:accent5>
        <a:accent6>
          <a:srgbClr val="9E0322"/>
        </a:accent6>
        <a:hlink>
          <a:srgbClr val="E1F0EA"/>
        </a:hlink>
        <a:folHlink>
          <a:srgbClr val="29362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16">
        <a:dk1>
          <a:srgbClr val="000000"/>
        </a:dk1>
        <a:lt1>
          <a:srgbClr val="FFFFFF"/>
        </a:lt1>
        <a:dk2>
          <a:srgbClr val="CD7C4E"/>
        </a:dk2>
        <a:lt2>
          <a:srgbClr val="808080"/>
        </a:lt2>
        <a:accent1>
          <a:srgbClr val="831B21"/>
        </a:accent1>
        <a:accent2>
          <a:srgbClr val="AF0427"/>
        </a:accent2>
        <a:accent3>
          <a:srgbClr val="FFFFFF"/>
        </a:accent3>
        <a:accent4>
          <a:srgbClr val="000000"/>
        </a:accent4>
        <a:accent5>
          <a:srgbClr val="C1ABAB"/>
        </a:accent5>
        <a:accent6>
          <a:srgbClr val="9E0322"/>
        </a:accent6>
        <a:hlink>
          <a:srgbClr val="E1F0EA"/>
        </a:hlink>
        <a:folHlink>
          <a:srgbClr val="1D332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1342</TotalTime>
  <Words>307</Words>
  <Application>Microsoft Office PowerPoint</Application>
  <PresentationFormat>Affichage à l'écran (4:3)</PresentationFormat>
  <Paragraphs>49</Paragraphs>
  <Slides>7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0" baseType="lpstr">
      <vt:lpstr>Calibri</vt:lpstr>
      <vt:lpstr>Verdana</vt:lpstr>
      <vt:lpstr>Modèle par défaut</vt:lpstr>
      <vt:lpstr>Investment Challenges and Opportunities in a Low Interest Rate Environment</vt:lpstr>
      <vt:lpstr> Known liabilities are decreasing and the first horizon is shortening </vt:lpstr>
      <vt:lpstr> Meeting the objectives</vt:lpstr>
      <vt:lpstr> Impacts ans consequences of low rates</vt:lpstr>
      <vt:lpstr> Riding the risk curve in the search for a balanced return</vt:lpstr>
      <vt:lpstr> What has done the FRR : searching innovation within traditionnal asset classes</vt:lpstr>
      <vt:lpstr> What has done the FRR : looking for and invest in  alternative asset classes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Investment Challenges and Opportunities in a Low Interest Rate Environment</dc:title>
  <dc:creator>Boussoukaya-nasr, Salwa (FRR)</dc:creator>
  <cp:lastModifiedBy>Crouhy Michel (EXT)</cp:lastModifiedBy>
  <cp:revision>31</cp:revision>
  <cp:lastPrinted>2019-03-15T11:53:29Z</cp:lastPrinted>
  <dcterms:created xsi:type="dcterms:W3CDTF">2019-03-13T13:37:48Z</dcterms:created>
  <dcterms:modified xsi:type="dcterms:W3CDTF">2019-03-18T09:13:43Z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1f36a74e-816d-4971-9962-7f36a2705ae7_Enabled">
    <vt:lpwstr>True</vt:lpwstr>
  </property>
  <property fmtid="{D5CDD505-2E9C-101B-9397-08002B2CF9AE}" pid="3" name="MSIP_Label_1f36a74e-816d-4971-9962-7f36a2705ae7_SiteId">
    <vt:lpwstr>6eab6365-8194-49c6-a4d0-e2d1a0fbeb74</vt:lpwstr>
  </property>
  <property fmtid="{D5CDD505-2E9C-101B-9397-08002B2CF9AE}" pid="4" name="MSIP_Label_1f36a74e-816d-4971-9962-7f36a2705ae7_Owner">
    <vt:lpwstr>Salwa.Boussoukaya-nasr@fondsdereserve.fr</vt:lpwstr>
  </property>
  <property fmtid="{D5CDD505-2E9C-101B-9397-08002B2CF9AE}" pid="5" name="MSIP_Label_1f36a74e-816d-4971-9962-7f36a2705ae7_SetDate">
    <vt:lpwstr>2019-03-13T17:55:56.6859330Z</vt:lpwstr>
  </property>
  <property fmtid="{D5CDD505-2E9C-101B-9397-08002B2CF9AE}" pid="6" name="MSIP_Label_1f36a74e-816d-4971-9962-7f36a2705ae7_Name">
    <vt:lpwstr>FRR-Interne</vt:lpwstr>
  </property>
  <property fmtid="{D5CDD505-2E9C-101B-9397-08002B2CF9AE}" pid="7" name="MSIP_Label_1f36a74e-816d-4971-9962-7f36a2705ae7_Application">
    <vt:lpwstr>Microsoft Azure Information Protection</vt:lpwstr>
  </property>
  <property fmtid="{D5CDD505-2E9C-101B-9397-08002B2CF9AE}" pid="8" name="MSIP_Label_1f36a74e-816d-4971-9962-7f36a2705ae7_Extended_MSFT_Method">
    <vt:lpwstr>Automatic</vt:lpwstr>
  </property>
  <property fmtid="{D5CDD505-2E9C-101B-9397-08002B2CF9AE}" pid="9" name="MSIP_Label_4908a81e-b5c5-4e19-8eab-7a09f97b1435_Enabled">
    <vt:lpwstr>True</vt:lpwstr>
  </property>
  <property fmtid="{D5CDD505-2E9C-101B-9397-08002B2CF9AE}" pid="10" name="MSIP_Label_4908a81e-b5c5-4e19-8eab-7a09f97b1435_SiteId">
    <vt:lpwstr>6eab6365-8194-49c6-a4d0-e2d1a0fbeb74</vt:lpwstr>
  </property>
  <property fmtid="{D5CDD505-2E9C-101B-9397-08002B2CF9AE}" pid="11" name="MSIP_Label_4908a81e-b5c5-4e19-8eab-7a09f97b1435_Owner">
    <vt:lpwstr>Salwa.Boussoukaya-nasr@fondsdereserve.fr</vt:lpwstr>
  </property>
  <property fmtid="{D5CDD505-2E9C-101B-9397-08002B2CF9AE}" pid="12" name="MSIP_Label_4908a81e-b5c5-4e19-8eab-7a09f97b1435_SetDate">
    <vt:lpwstr>2019-03-13T17:55:56.6859330Z</vt:lpwstr>
  </property>
  <property fmtid="{D5CDD505-2E9C-101B-9397-08002B2CF9AE}" pid="13" name="MSIP_Label_4908a81e-b5c5-4e19-8eab-7a09f97b1435_Name">
    <vt:lpwstr>Avec marquage</vt:lpwstr>
  </property>
  <property fmtid="{D5CDD505-2E9C-101B-9397-08002B2CF9AE}" pid="14" name="MSIP_Label_4908a81e-b5c5-4e19-8eab-7a09f97b1435_Application">
    <vt:lpwstr>Microsoft Azure Information Protection</vt:lpwstr>
  </property>
  <property fmtid="{D5CDD505-2E9C-101B-9397-08002B2CF9AE}" pid="15" name="MSIP_Label_4908a81e-b5c5-4e19-8eab-7a09f97b1435_Parent">
    <vt:lpwstr>1f36a74e-816d-4971-9962-7f36a2705ae7</vt:lpwstr>
  </property>
  <property fmtid="{D5CDD505-2E9C-101B-9397-08002B2CF9AE}" pid="16" name="MSIP_Label_4908a81e-b5c5-4e19-8eab-7a09f97b1435_Extended_MSFT_Method">
    <vt:lpwstr>Automatic</vt:lpwstr>
  </property>
  <property fmtid="{D5CDD505-2E9C-101B-9397-08002B2CF9AE}" pid="17" name="Sensitivity">
    <vt:lpwstr>FRR-Interne Avec marquage</vt:lpwstr>
  </property>
</Properties>
</file>