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330" r:id="rId3"/>
    <p:sldId id="348" r:id="rId4"/>
    <p:sldId id="347" r:id="rId5"/>
    <p:sldId id="349" r:id="rId6"/>
    <p:sldId id="345" r:id="rId7"/>
    <p:sldId id="350" r:id="rId8"/>
    <p:sldId id="351" r:id="rId9"/>
    <p:sldId id="344" r:id="rId10"/>
    <p:sldId id="346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60" r:id="rId19"/>
    <p:sldId id="359" r:id="rId20"/>
    <p:sldId id="361" r:id="rId21"/>
    <p:sldId id="362" r:id="rId22"/>
    <p:sldId id="363" r:id="rId23"/>
    <p:sldId id="365" r:id="rId24"/>
    <p:sldId id="366" r:id="rId25"/>
    <p:sldId id="364" r:id="rId26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7F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882060B-AC41-47AF-97DF-7225461EDBF7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8862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92C4972-B233-437E-A041-5125BBA09D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4295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4B4370-AB6F-4C0C-9EE4-890472790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02313A-FD3B-4CAA-8349-71738FBC2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428CB3-FD82-4513-944A-834307CC3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64EA45-A736-4139-ABFD-979A0F11A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FD5B56-CF3A-46AE-882F-F3B2B845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3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8C39B-D0FC-4988-A832-7DF94880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95B931-8E19-4AB2-AB56-2A5CB962A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617017-15DB-4D34-BA1D-DBCEA6104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C36D97-1FC5-4731-B132-CE350307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229FA3-62C8-48E1-9F66-4AD025A3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895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39753EF-5272-4DCC-A6AF-75E376EA3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F477D1-6692-4047-B8CC-44E4FF411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E15B5B-EAC8-4EE8-86D4-8169C99AA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379470-D4F0-4AB0-B585-878E9317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06E9DC-8990-4E7E-A01C-783795C3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32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6424D5-7668-41BB-9777-7C1C72505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5C20B3-0B61-486A-8834-7BD2962E2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7A4A45-192F-479B-8782-C5752D6C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8A95D9-75ED-4517-9A70-D50056446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B0C885-A158-4923-B2DE-10C95CFA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256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A04B9-2F3A-4E1D-9700-ACF23D410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A9CB97-7721-4915-984E-7503FF1AA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DE090A-58AD-42E6-87C1-2127E47D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BE24AC-1123-4558-B713-EC833D5DC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99235B-1F70-46AB-890C-EFCEFA1FA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10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9F4A4D-163C-489F-9FE3-290CA9E6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629BFF-3AF1-464B-9CB8-37DE80681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39D74F-BAB6-4431-BE66-EDF22A2B4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58C84C-7222-4735-8CD1-98D2195B0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CC7FB3-8872-4357-9727-81FD13EB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394FA3-9C21-4CC4-AEC8-53287C1D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566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B82C4F-565D-4E02-A067-045D08927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9B494E-0999-4C21-852C-F9B524C0D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9D1A9C-B043-419E-83A5-E0799024C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0C85068-C940-425E-958C-773DBDD78A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0389DA-9A6E-4B81-A1D5-B246063EF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1C6BC6F-D9DE-41E2-BB45-9B9942E12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41CB1BB-CABE-4EF2-8F75-1509BE9A2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5DCDA6B-455D-453F-BD56-C5E35B21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072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0AA8B7-9B40-4E6C-B4BC-8AAEBD9D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7BC7A2E-C68B-4455-AAB7-915FC0F72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A2F2343-345A-4C0B-ACF5-9D8372FA5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DE2E0CE-7BED-44BA-9C6D-AE9B521C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02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70BBAD8-E661-4C58-B9C8-491673A2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EEF1409-CF9C-4218-8D99-4C307E23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3EB9DD-6FA2-410A-B20C-80BB46F5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602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83FD2E-86F6-4A22-BF30-5C68F3EA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F5B779-3BEF-4C76-998A-A24B9754D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FB11B4-3E09-4190-952A-53923B9E4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B8187A-AB31-4D6E-BB72-59EEF95D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80F25B-8BB7-4E39-AC5E-10579B43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F7311E-F49B-417E-A5D6-C7B60EAEE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793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DE1AEA-86BA-478C-A3E1-144F00EC3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7196A73-43F3-4140-91DB-A94BAD8FD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87BEA0-2920-4FBD-A166-C3AAD5860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B2947F-CA74-4642-9737-25D837CA9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001C3E-9F3A-4A78-B939-253D6792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D77084-D1F4-4BDE-99A4-246566763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199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E2080F3-CC75-4AEB-8B0C-E5D041008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7BE729-193A-4959-BBF2-A4E3579EE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D3F09B-585E-44AB-9F9E-4D3818F91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8A728-E9F4-4DBF-8FC8-DC572B639585}" type="datetimeFigureOut">
              <a:rPr lang="fr-FR" smtClean="0"/>
              <a:t>18/03/2019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60507C-6A26-4594-A05E-528AD9BF0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B933B1-84AE-4ACC-B2C8-848CEA6F4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A37E5-7FD9-4731-9DD6-5D702A05FA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125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6D66CC-C3CD-437B-A7A0-7A56FB0A9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9085" y="1073020"/>
            <a:ext cx="9144000" cy="1744825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fr-FR" sz="31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Discussion – </a:t>
            </a:r>
            <a:r>
              <a:rPr lang="en-US" sz="31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Do you need to be a quant to be a better hedge fund manager?</a:t>
            </a:r>
            <a:br>
              <a:rPr lang="en-US" sz="31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br>
              <a:rPr lang="en-US" sz="31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20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A. </a:t>
            </a:r>
            <a:r>
              <a:rPr lang="en-US" sz="2000" dirty="0" err="1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Hassouni</a:t>
            </a:r>
            <a:r>
              <a:rPr lang="en-US" sz="20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 H. </a:t>
            </a:r>
            <a:r>
              <a:rPr lang="en-US" sz="2000" dirty="0" err="1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Pirotte</a:t>
            </a:r>
            <a:endParaRPr lang="fr-FR" sz="2000" dirty="0">
              <a:solidFill>
                <a:schemeClr val="bg1">
                  <a:lumMod val="50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0ADC86-C54A-42C3-A919-33EDE92C6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9688"/>
            <a:ext cx="9144000" cy="870527"/>
          </a:xfrm>
        </p:spPr>
        <p:txBody>
          <a:bodyPr/>
          <a:lstStyle/>
          <a:p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Guillaume Monarcha</a:t>
            </a:r>
            <a:endParaRPr lang="fr-F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US" sz="1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Head of Research, Orion Financial Partners</a:t>
            </a:r>
            <a:endParaRPr lang="fr-FR" sz="1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1AB1AAC-B586-4645-8872-616033FA901D}"/>
              </a:ext>
            </a:extLst>
          </p:cNvPr>
          <p:cNvCxnSpPr>
            <a:cxnSpLocks/>
          </p:cNvCxnSpPr>
          <p:nvPr/>
        </p:nvCxnSpPr>
        <p:spPr>
          <a:xfrm>
            <a:off x="849085" y="1073020"/>
            <a:ext cx="0" cy="1744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C0CCB7-93D1-416A-8ACF-CA366B392BDE}"/>
              </a:ext>
            </a:extLst>
          </p:cNvPr>
          <p:cNvSpPr/>
          <p:nvPr/>
        </p:nvSpPr>
        <p:spPr>
          <a:xfrm>
            <a:off x="211493" y="5852058"/>
            <a:ext cx="11980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12th Financial Risks International Conference, </a:t>
            </a:r>
            <a:r>
              <a:rPr lang="en-US" dirty="0"/>
              <a:t>March 18-19,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1635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Remarks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Developments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1800" dirty="0">
              <a:cs typeface="Segoe UI Semilight" panose="020B040204020402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It would be interesting to have a dynamic view of the quant education of hedge fund managers (more today than 10 years ago ?)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Why not other hedge fund strategies? (CTAs, Global Macro, Long/Short Equity especially)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4882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6D66CC-C3CD-437B-A7A0-7A56FB0A9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9085" y="1073020"/>
            <a:ext cx="9144000" cy="1744825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fr-FR" sz="31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Discussion – </a:t>
            </a:r>
            <a:r>
              <a:rPr lang="en-US" sz="31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Trends everywhere? The case of hedge fund styles</a:t>
            </a:r>
            <a:br>
              <a:rPr lang="en-US" sz="31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br>
              <a:rPr lang="en-US" sz="31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20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C. Chevalier, S. </a:t>
            </a:r>
            <a:r>
              <a:rPr lang="en-US" sz="2000" dirty="0" err="1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Darolles</a:t>
            </a:r>
            <a:endParaRPr lang="fr-FR" sz="2000" dirty="0">
              <a:solidFill>
                <a:schemeClr val="bg1">
                  <a:lumMod val="50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0ADC86-C54A-42C3-A919-33EDE92C6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9688"/>
            <a:ext cx="9144000" cy="870527"/>
          </a:xfrm>
        </p:spPr>
        <p:txBody>
          <a:bodyPr/>
          <a:lstStyle/>
          <a:p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Guillaume Monarcha</a:t>
            </a:r>
            <a:endParaRPr lang="fr-F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US" sz="1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Head of Research, Orion Financial Partners</a:t>
            </a:r>
            <a:endParaRPr lang="fr-FR" sz="1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1AB1AAC-B586-4645-8872-616033FA901D}"/>
              </a:ext>
            </a:extLst>
          </p:cNvPr>
          <p:cNvCxnSpPr>
            <a:cxnSpLocks/>
          </p:cNvCxnSpPr>
          <p:nvPr/>
        </p:nvCxnSpPr>
        <p:spPr>
          <a:xfrm>
            <a:off x="849085" y="1073020"/>
            <a:ext cx="0" cy="1744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C0CCB7-93D1-416A-8ACF-CA366B392BDE}"/>
              </a:ext>
            </a:extLst>
          </p:cNvPr>
          <p:cNvSpPr/>
          <p:nvPr/>
        </p:nvSpPr>
        <p:spPr>
          <a:xfrm>
            <a:off x="211493" y="5852058"/>
            <a:ext cx="11980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12th Financial Risks International Conference, </a:t>
            </a:r>
            <a:r>
              <a:rPr lang="en-US" dirty="0"/>
              <a:t>March 18-19,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9777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Objectives and positioning regards existing literature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Aim of the paper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accent1"/>
                </a:solidFill>
                <a:cs typeface="Segoe UI Semilight" panose="020B0402040204020203" pitchFamily="34" charset="0"/>
              </a:rPr>
              <a:t>Determine if time series momentum returns can explain the performance of hedge funds in the cross section</a:t>
            </a: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Related literature</a:t>
            </a:r>
          </a:p>
          <a:p>
            <a:pPr marL="0" indent="0">
              <a:buNone/>
            </a:pPr>
            <a:r>
              <a:rPr lang="en-US" sz="1800" i="1" dirty="0">
                <a:cs typeface="Segoe UI Semilight" panose="020B0402040204020203" pitchFamily="34" charset="0"/>
              </a:rPr>
              <a:t>Return-based style analysis models dedicated to hedge funds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Fung and Hsieh (2001, 2004): primitive trend following strategies (returns of lookback straddles strategies on various asset classes)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Agarwal and </a:t>
            </a:r>
            <a:r>
              <a:rPr lang="en-US" sz="1800" dirty="0" err="1">
                <a:cs typeface="Segoe UI Semilight" panose="020B0402040204020203" pitchFamily="34" charset="0"/>
              </a:rPr>
              <a:t>Naïk</a:t>
            </a:r>
            <a:r>
              <a:rPr lang="en-US" sz="1800" dirty="0">
                <a:cs typeface="Segoe UI Semilight" panose="020B0402040204020203" pitchFamily="34" charset="0"/>
              </a:rPr>
              <a:t> (2001, 2004): option-based factors (equity market)</a:t>
            </a:r>
          </a:p>
          <a:p>
            <a:pPr marL="0" indent="0">
              <a:buNone/>
            </a:pPr>
            <a:r>
              <a:rPr lang="en-US" sz="1800" i="1" dirty="0">
                <a:cs typeface="Segoe UI Semilight" panose="020B0402040204020203" pitchFamily="34" charset="0"/>
              </a:rPr>
              <a:t>Time series momentum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Moskowitz, </a:t>
            </a:r>
            <a:r>
              <a:rPr lang="en-US" sz="1800" dirty="0" err="1">
                <a:cs typeface="Segoe UI Semilight" panose="020B0402040204020203" pitchFamily="34" charset="0"/>
              </a:rPr>
              <a:t>Ooi</a:t>
            </a:r>
            <a:r>
              <a:rPr lang="en-US" sz="1800" dirty="0">
                <a:cs typeface="Segoe UI Semilight" panose="020B0402040204020203" pitchFamily="34" charset="0"/>
              </a:rPr>
              <a:t>, and Pedersen (2012) ; Hurst, </a:t>
            </a:r>
            <a:r>
              <a:rPr lang="en-US" sz="1800" dirty="0" err="1">
                <a:cs typeface="Segoe UI Semilight" panose="020B0402040204020203" pitchFamily="34" charset="0"/>
              </a:rPr>
              <a:t>Ooi</a:t>
            </a:r>
            <a:r>
              <a:rPr lang="en-US" sz="1800" dirty="0">
                <a:cs typeface="Segoe UI Semilight" panose="020B0402040204020203" pitchFamily="34" charset="0"/>
              </a:rPr>
              <a:t>, and Pedersen (2013) ; </a:t>
            </a:r>
            <a:r>
              <a:rPr lang="en-US" sz="1800" dirty="0" err="1">
                <a:cs typeface="Segoe UI Semilight" panose="020B0402040204020203" pitchFamily="34" charset="0"/>
              </a:rPr>
              <a:t>Baltas</a:t>
            </a:r>
            <a:r>
              <a:rPr lang="en-US" sz="1800" dirty="0">
                <a:cs typeface="Segoe UI Semilight" panose="020B0402040204020203" pitchFamily="34" charset="0"/>
              </a:rPr>
              <a:t> and </a:t>
            </a:r>
            <a:r>
              <a:rPr lang="en-US" sz="1800" dirty="0" err="1">
                <a:cs typeface="Segoe UI Semilight" panose="020B0402040204020203" pitchFamily="34" charset="0"/>
              </a:rPr>
              <a:t>Kosowski</a:t>
            </a:r>
            <a:r>
              <a:rPr lang="en-US" sz="1800" dirty="0">
                <a:cs typeface="Segoe UI Semilight" panose="020B0402040204020203" pitchFamily="34" charset="0"/>
              </a:rPr>
              <a:t> (2015) ; Hutchinson and O’Brien (2015)</a:t>
            </a:r>
          </a:p>
          <a:p>
            <a:pPr marL="0" indent="0">
              <a:buNone/>
            </a:pPr>
            <a:r>
              <a:rPr lang="en-US" sz="1800" i="1" dirty="0">
                <a:cs typeface="Segoe UI Semilight" panose="020B0402040204020203" pitchFamily="34" charset="0"/>
              </a:rPr>
              <a:t>Return-based style analysis models dedicated to hedge funds + Time series momentum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err="1">
                <a:cs typeface="Segoe UI Semilight" panose="020B0402040204020203" pitchFamily="34" charset="0"/>
              </a:rPr>
              <a:t>Elaut</a:t>
            </a:r>
            <a:r>
              <a:rPr lang="en-US" sz="1800" dirty="0">
                <a:cs typeface="Segoe UI Semilight" panose="020B0402040204020203" pitchFamily="34" charset="0"/>
              </a:rPr>
              <a:t>, </a:t>
            </a:r>
            <a:r>
              <a:rPr lang="en-US" sz="1800" dirty="0" err="1">
                <a:cs typeface="Segoe UI Semilight" panose="020B0402040204020203" pitchFamily="34" charset="0"/>
              </a:rPr>
              <a:t>Erdos</a:t>
            </a:r>
            <a:r>
              <a:rPr lang="en-US" sz="1800" dirty="0">
                <a:cs typeface="Segoe UI Semilight" panose="020B0402040204020203" pitchFamily="34" charset="0"/>
              </a:rPr>
              <a:t> (2016)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1747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Objectives and positioning regards existing literature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Innovation of the paper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Build a set of hierarchical trend factors according to two dimensions: the time horizon of the signal and he asset class traded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Extend asset-based style factor models with this set of factors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5889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Methodology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3AA97E7-ADC7-488C-BA1D-9FF413D05C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75735"/>
                <a:ext cx="10515600" cy="503396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1800" b="1" dirty="0">
                  <a:cs typeface="Segoe UI Semilight" panose="020B0402040204020203" pitchFamily="34" charset="0"/>
                </a:endParaRPr>
              </a:p>
              <a:p>
                <a:pPr marL="0" indent="0">
                  <a:buNone/>
                </a:pPr>
                <a:r>
                  <a:rPr lang="en-US" sz="1800" b="1" dirty="0">
                    <a:cs typeface="Segoe UI Semilight" panose="020B0402040204020203" pitchFamily="34" charset="0"/>
                  </a:rPr>
                  <a:t>Building the trend factors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n-US" sz="1800" dirty="0">
                    <a:cs typeface="Segoe UI Semilight" panose="020B0402040204020203" pitchFamily="34" charset="0"/>
                  </a:rPr>
                  <a:t>Data: 50 future contracts on various asset classes (commodities, equities, bonds, currencies, short term interest rates). Continuous time series of future positions, adjusted from rolls.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n-US" sz="1800" dirty="0">
                    <a:cs typeface="Segoe UI Semilight" panose="020B0402040204020203" pitchFamily="34" charset="0"/>
                  </a:rPr>
                  <a:t>For each future contract, time series momentum signal is computed as the average signal of the 20, 65, 130, 260, 520 day signals.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n-US" sz="1800" dirty="0">
                  <a:cs typeface="Segoe UI Semilight" panose="020B0402040204020203" pitchFamily="34" charset="0"/>
                </a:endParaRPr>
              </a:p>
              <a:p>
                <a:pPr marL="457200" lvl="1" indent="0">
                  <a:buNone/>
                </a:pPr>
                <a:endParaRPr lang="en-US" sz="1800" dirty="0">
                  <a:cs typeface="Segoe UI Semilight" panose="020B0402040204020203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n-US" sz="1800" dirty="0">
                  <a:cs typeface="Segoe UI Semilight" panose="020B0402040204020203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n-US" sz="1800" dirty="0">
                  <a:cs typeface="Segoe UI Semilight" panose="020B0402040204020203" pitchFamily="34" charset="0"/>
                </a:endParaRPr>
              </a:p>
              <a:p>
                <a:pPr marL="457200" lvl="1" indent="0">
                  <a:buNone/>
                </a:pPr>
                <a:r>
                  <a:rPr lang="en-US" sz="1800" dirty="0">
                    <a:cs typeface="Segoe UI Semilight" panose="020B0402040204020203" pitchFamily="34" charset="0"/>
                  </a:rPr>
                  <a:t>	Therefore, the signal oscillates between -1 and +1.</a:t>
                </a:r>
              </a:p>
              <a:p>
                <a:pPr marL="457200" lvl="1" indent="0">
                  <a:buNone/>
                </a:pPr>
                <a:endParaRPr lang="en-US" sz="1800" dirty="0">
                  <a:cs typeface="Segoe UI Semilight" panose="020B0402040204020203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n-US" sz="1800" dirty="0">
                    <a:cs typeface="Segoe UI Semilight" panose="020B0402040204020203" pitchFamily="34" charset="0"/>
                  </a:rPr>
                  <a:t>The return of the trend strategy applied on a set of N future contracts, given target volatility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Segoe UI Semilight" panose="020B0402040204020203" pitchFamily="34" charset="0"/>
                      </a:rPr>
                      <m:t>𝜅</m:t>
                    </m:r>
                  </m:oMath>
                </a14:m>
                <a:r>
                  <a:rPr lang="en-US" sz="1800" dirty="0">
                    <a:cs typeface="Segoe UI Semilight" panose="020B0402040204020203" pitchFamily="34" charset="0"/>
                  </a:rPr>
                  <a:t>, is given by:</a:t>
                </a:r>
              </a:p>
              <a:p>
                <a:pPr marL="457200" lvl="1" indent="0">
                  <a:buNone/>
                </a:pPr>
                <a:endParaRPr lang="en-US" sz="1800" dirty="0">
                  <a:cs typeface="Segoe UI Semilight" panose="020B0402040204020203" pitchFamily="34" charset="0"/>
                </a:endParaRPr>
              </a:p>
              <a:p>
                <a:pPr marL="457200" lvl="1" indent="0">
                  <a:buNone/>
                </a:pPr>
                <a:endParaRPr lang="en-US" sz="1800" dirty="0">
                  <a:cs typeface="Segoe UI Semilight" panose="020B0402040204020203" pitchFamily="34" charset="0"/>
                </a:endParaRP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3AA97E7-ADC7-488C-BA1D-9FF413D05C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75735"/>
                <a:ext cx="10515600" cy="5033963"/>
              </a:xfrm>
              <a:blipFill>
                <a:blip r:embed="rId2"/>
                <a:stretch>
                  <a:fillRect l="-522" r="-3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14</a:t>
            </a:fld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2053131-59FF-40B7-B7D5-BA54A2E0E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362" y="3067050"/>
            <a:ext cx="7915275" cy="7239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7F76490-D768-461B-A238-5FB2FD597E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2986" y="4925724"/>
            <a:ext cx="248602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039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Methodology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Building the trend factors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The global TREND factor is the weighted average of the 5 sector trends, associated with the 5 asset classes (weighted by the number of underlying components)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Each sector trend is computed as the equal-weighted average of the underlying individual trend strategies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>
              <a:cs typeface="Segoe UI Semilight" panose="020B0402040204020203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>
              <a:cs typeface="Segoe UI Semilight" panose="020B0402040204020203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>
              <a:cs typeface="Segoe UI Semilight" panose="020B0402040204020203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15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BACB0C7-3CC8-40B9-A015-C547A8448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50" y="3103303"/>
            <a:ext cx="7886700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444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Methodology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16</a:t>
            </a:fld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E2C946-388E-413D-932F-FA80E6BAFEEF}"/>
              </a:ext>
            </a:extLst>
          </p:cNvPr>
          <p:cNvSpPr/>
          <p:nvPr/>
        </p:nvSpPr>
        <p:spPr>
          <a:xfrm>
            <a:off x="838200" y="1317240"/>
            <a:ext cx="10515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cs typeface="Segoe UI Semilight" panose="020B0402040204020203" pitchFamily="34" charset="0"/>
              </a:rPr>
              <a:t>Building the trend factors</a:t>
            </a:r>
            <a:endParaRPr lang="en-US" dirty="0">
              <a:cs typeface="Segoe UI Semilight" panose="020B04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cs typeface="Segoe UI Semilight" panose="020B0402040204020203" pitchFamily="34" charset="0"/>
              </a:rPr>
              <a:t>The authors also show that the global TREND factor is the equal-weighted average of the sub-trends associated with the 5 lookback periods. </a:t>
            </a: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C473823-7C8D-496C-8BE7-08820B492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35" y="2440344"/>
            <a:ext cx="801052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675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Methodology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17</a:t>
            </a:fld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A240880-06B1-4FFC-BE86-95BF99782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3" y="1974395"/>
            <a:ext cx="10687050" cy="39147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217ADC3-586C-4D29-BA05-CBF9232E2CCA}"/>
              </a:ext>
            </a:extLst>
          </p:cNvPr>
          <p:cNvSpPr/>
          <p:nvPr/>
        </p:nvSpPr>
        <p:spPr>
          <a:xfrm>
            <a:off x="838199" y="1435655"/>
            <a:ext cx="10515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Trend </a:t>
            </a:r>
            <a:r>
              <a:rPr lang="fr-FR" dirty="0" err="1"/>
              <a:t>factors</a:t>
            </a:r>
            <a:r>
              <a:rPr lang="fr-FR" dirty="0"/>
              <a:t> vs. Fung and </a:t>
            </a:r>
            <a:r>
              <a:rPr lang="fr-FR" dirty="0" err="1"/>
              <a:t>Hsieh</a:t>
            </a:r>
            <a:r>
              <a:rPr lang="fr-FR" dirty="0"/>
              <a:t> (2001, 2004) </a:t>
            </a:r>
            <a:r>
              <a:rPr lang="fr-FR" dirty="0" err="1"/>
              <a:t>factors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763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Methodology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18</a:t>
            </a:fld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17ADC3-586C-4D29-BA05-CBF9232E2CCA}"/>
              </a:ext>
            </a:extLst>
          </p:cNvPr>
          <p:cNvSpPr/>
          <p:nvPr/>
        </p:nvSpPr>
        <p:spPr>
          <a:xfrm>
            <a:off x="838199" y="1435655"/>
            <a:ext cx="10515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/>
              <a:t>Testing</a:t>
            </a:r>
            <a:r>
              <a:rPr lang="fr-FR" dirty="0"/>
              <a:t> </a:t>
            </a:r>
            <a:r>
              <a:rPr lang="fr-FR" dirty="0" err="1"/>
              <a:t>hedge</a:t>
            </a:r>
            <a:r>
              <a:rPr lang="fr-FR" dirty="0"/>
              <a:t> </a:t>
            </a:r>
            <a:r>
              <a:rPr lang="fr-FR" dirty="0" err="1"/>
              <a:t>fund</a:t>
            </a:r>
            <a:r>
              <a:rPr lang="fr-FR" dirty="0"/>
              <a:t> </a:t>
            </a:r>
            <a:r>
              <a:rPr lang="fr-FR" dirty="0" err="1"/>
              <a:t>sensitivity</a:t>
            </a:r>
            <a:r>
              <a:rPr lang="fr-FR" dirty="0"/>
              <a:t> to the trend factor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A87ED13-859A-4577-8067-FDCB41701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323" y="2419577"/>
            <a:ext cx="9277350" cy="828675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76612CDC-E9E8-4269-A45C-7FB67CBB89A9}"/>
              </a:ext>
            </a:extLst>
          </p:cNvPr>
          <p:cNvSpPr/>
          <p:nvPr/>
        </p:nvSpPr>
        <p:spPr>
          <a:xfrm>
            <a:off x="8535503" y="2833914"/>
            <a:ext cx="431717" cy="42920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29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Results 1 – Hedge fund exposure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Explaining the performance of Systematic and Global Macro funds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19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21397E4-379C-4DB9-B0DB-DA90AAC0C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206" y="1788913"/>
            <a:ext cx="7031588" cy="4899291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6E5AD00C-E830-4F70-B969-44B6E69B002B}"/>
              </a:ext>
            </a:extLst>
          </p:cNvPr>
          <p:cNvSpPr/>
          <p:nvPr/>
        </p:nvSpPr>
        <p:spPr>
          <a:xfrm>
            <a:off x="4387183" y="5340927"/>
            <a:ext cx="631626" cy="68540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2E1B098-7FDF-452C-85EC-89023BE7E6EB}"/>
              </a:ext>
            </a:extLst>
          </p:cNvPr>
          <p:cNvSpPr/>
          <p:nvPr/>
        </p:nvSpPr>
        <p:spPr>
          <a:xfrm>
            <a:off x="6687733" y="5340927"/>
            <a:ext cx="631626" cy="68540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14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Objectives and positioning regards existing literature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Aim of the paper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accent1"/>
                </a:solidFill>
                <a:cs typeface="Segoe UI Semilight" panose="020B0402040204020203" pitchFamily="34" charset="0"/>
              </a:rPr>
              <a:t>Determine whether hedge fund managers with quantitative educational background outperform other hedge fund managers.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Hypothesis tested: “</a:t>
            </a:r>
            <a:r>
              <a:rPr lang="en-US" sz="1800" dirty="0">
                <a:solidFill>
                  <a:schemeClr val="accent1"/>
                </a:solidFill>
                <a:cs typeface="Segoe UI Semilight" panose="020B0402040204020203" pitchFamily="34" charset="0"/>
              </a:rPr>
              <a:t>Hedge fund managers who graduated in a quantitative academic program outperform hedge fund managers who graduated in non-academic program</a:t>
            </a:r>
            <a:r>
              <a:rPr lang="en-US" sz="1800" dirty="0">
                <a:cs typeface="Segoe UI Semilight" panose="020B0402040204020203" pitchFamily="34" charset="0"/>
              </a:rPr>
              <a:t>”</a:t>
            </a: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Related literature</a:t>
            </a:r>
          </a:p>
          <a:p>
            <a:pPr marL="0" indent="0">
              <a:buNone/>
            </a:pPr>
            <a:r>
              <a:rPr lang="en-US" sz="1800" i="1" dirty="0">
                <a:cs typeface="Segoe UI Semilight" panose="020B0402040204020203" pitchFamily="34" charset="0"/>
              </a:rPr>
              <a:t>Mutual Funds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err="1">
                <a:cs typeface="Segoe UI Semilight" panose="020B0402040204020203" pitchFamily="34" charset="0"/>
              </a:rPr>
              <a:t>Golec</a:t>
            </a:r>
            <a:r>
              <a:rPr lang="en-US" sz="1800" dirty="0">
                <a:cs typeface="Segoe UI Semilight" panose="020B0402040204020203" pitchFamily="34" charset="0"/>
              </a:rPr>
              <a:t> (1996): </a:t>
            </a:r>
            <a:r>
              <a:rPr lang="en-US" sz="1800" dirty="0">
                <a:solidFill>
                  <a:schemeClr val="accent6"/>
                </a:solidFill>
                <a:cs typeface="Segoe UI Semilight" panose="020B0402040204020203" pitchFamily="34" charset="0"/>
              </a:rPr>
              <a:t>MBA</a:t>
            </a:r>
            <a:r>
              <a:rPr lang="en-US" sz="1800" dirty="0">
                <a:cs typeface="Segoe UI Semilight" panose="020B0402040204020203" pitchFamily="34" charset="0"/>
              </a:rPr>
              <a:t> vs. </a:t>
            </a:r>
            <a:r>
              <a:rPr lang="en-US" sz="1800" dirty="0">
                <a:solidFill>
                  <a:srgbClr val="C00000"/>
                </a:solidFill>
                <a:cs typeface="Segoe UI Semilight" panose="020B0402040204020203" pitchFamily="34" charset="0"/>
              </a:rPr>
              <a:t>non-MBA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Chevalier and Ellison (1999): previous + </a:t>
            </a:r>
            <a:r>
              <a:rPr lang="en-US" sz="1800" dirty="0">
                <a:solidFill>
                  <a:schemeClr val="accent6"/>
                </a:solidFill>
                <a:cs typeface="Segoe UI Semilight" panose="020B0402040204020203" pitchFamily="34" charset="0"/>
              </a:rPr>
              <a:t>SAT</a:t>
            </a:r>
            <a:r>
              <a:rPr lang="en-US" sz="1800" dirty="0">
                <a:cs typeface="Segoe UI Semilight" panose="020B0402040204020203" pitchFamily="34" charset="0"/>
              </a:rPr>
              <a:t>, i.e. The score of the undergraduate institution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Bliss Potter (2002): previous + gender of the manager. No difference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Gottesman and Morey (2006): extend Chevalier and Ellison (1999) work incorporating the </a:t>
            </a:r>
            <a:r>
              <a:rPr lang="en-US" sz="1800" dirty="0">
                <a:solidFill>
                  <a:schemeClr val="accent6"/>
                </a:solidFill>
                <a:cs typeface="Segoe UI Semilight" panose="020B0402040204020203" pitchFamily="34" charset="0"/>
              </a:rPr>
              <a:t>quality of the MBA</a:t>
            </a:r>
            <a:r>
              <a:rPr lang="en-US" sz="1800" dirty="0">
                <a:cs typeface="Segoe UI Semilight" panose="020B0402040204020203" pitchFamily="34" charset="0"/>
              </a:rPr>
              <a:t>, the type of school (liberal or not), holding of other degree (CFA, PhD…)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54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Results 1 – Hedge fund exposure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Explaining the performance of Systematic and Global Macro funds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20</a:t>
            </a:fld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76C41FD-DCF0-474E-9BB9-63E12B644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453" y="1755730"/>
            <a:ext cx="7361093" cy="469920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F0A9537-9FD5-472B-849F-DD93AFC518C6}"/>
              </a:ext>
            </a:extLst>
          </p:cNvPr>
          <p:cNvSpPr/>
          <p:nvPr/>
        </p:nvSpPr>
        <p:spPr>
          <a:xfrm>
            <a:off x="3210791" y="4983943"/>
            <a:ext cx="5777345" cy="3447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C600F0-F125-4F9C-BFA8-82426C86A352}"/>
              </a:ext>
            </a:extLst>
          </p:cNvPr>
          <p:cNvSpPr/>
          <p:nvPr/>
        </p:nvSpPr>
        <p:spPr>
          <a:xfrm>
            <a:off x="3210791" y="3284898"/>
            <a:ext cx="5777345" cy="3447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8433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Results 1 – Hedge fund exposure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Explaining the performance of Systematic and Global Macro funds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21</a:t>
            </a:fld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C553C3F-4FA7-4706-9E03-A89C13E49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429" y="1809749"/>
            <a:ext cx="7512771" cy="480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079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Results 2 – Cross-sectional analysis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Portfolios of hedge funds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22</a:t>
            </a:fld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EDD36D7-DA24-49A1-BDBC-7CBC6AEA5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412" y="2128837"/>
            <a:ext cx="940117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12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Results 2 – Cross-sectional analysis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 err="1">
                <a:cs typeface="Segoe UI Semilight" panose="020B0402040204020203" pitchFamily="34" charset="0"/>
              </a:rPr>
              <a:t>Fama-MacBeth</a:t>
            </a:r>
            <a:r>
              <a:rPr lang="en-US" sz="1800" b="1" dirty="0">
                <a:cs typeface="Segoe UI Semilight" panose="020B0402040204020203" pitchFamily="34" charset="0"/>
              </a:rPr>
              <a:t> regressions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23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5650420-3475-4B15-8F64-A6B95552D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937" y="1996065"/>
            <a:ext cx="9382125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571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Results 2 – Cross-sectional analysis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CTA profiling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24</a:t>
            </a:fld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DFA89BC-0C36-48D9-AD5C-2E495381E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37" y="2011074"/>
            <a:ext cx="945832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38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Remarks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Comments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Hedge fund exposures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The same exercise with individual hedge funds could be great! </a:t>
            </a:r>
          </a:p>
          <a:p>
            <a:pPr marL="457200" lvl="1" indent="0">
              <a:buNone/>
            </a:pPr>
            <a:r>
              <a:rPr lang="en-US" sz="1800" dirty="0">
                <a:cs typeface="Segoe UI Semilight" panose="020B0402040204020203" pitchFamily="34" charset="0"/>
              </a:rPr>
              <a:t>	- general issue when working with hedge fund indices is that, for some strategies, the average 	correlation between individual hedge funds can be very low…</a:t>
            </a:r>
          </a:p>
          <a:p>
            <a:pPr marL="457200" lvl="1" indent="0">
              <a:buNone/>
            </a:pPr>
            <a:r>
              <a:rPr lang="en-US" sz="1800" dirty="0">
                <a:cs typeface="Segoe UI Semilight" panose="020B0402040204020203" pitchFamily="34" charset="0"/>
              </a:rPr>
              <a:t>	- as an additional robustness check</a:t>
            </a:r>
          </a:p>
          <a:p>
            <a:pPr marL="457200" lvl="1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About the cross-sectional analysis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Does your database incorporate dead funds?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b="1" dirty="0">
                <a:cs typeface="Segoe UI Semilight" panose="020B0402040204020203" pitchFamily="34" charset="0"/>
              </a:rPr>
              <a:t>Survivorship bias could have a significant impact on the results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Conclusion after the parametric test, p.23. The results displayed in table 14 (5.1) and table 15 (5.2) are in line, no? Not </a:t>
            </a:r>
            <a:r>
              <a:rPr lang="en-US" sz="1800" dirty="0" err="1">
                <a:cs typeface="Segoe UI Semilight" panose="020B0402040204020203" pitchFamily="34" charset="0"/>
              </a:rPr>
              <a:t>explcit</a:t>
            </a:r>
            <a:r>
              <a:rPr lang="en-US" sz="1800" dirty="0">
                <a:cs typeface="Segoe UI Semilight" panose="020B0402040204020203" pitchFamily="34" charset="0"/>
              </a:rPr>
              <a:t> in the text at this point.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b="1" dirty="0">
                <a:cs typeface="Segoe UI Semilight" panose="020B0402040204020203" pitchFamily="34" charset="0"/>
              </a:rPr>
              <a:t>One explanation: </a:t>
            </a:r>
            <a:r>
              <a:rPr lang="en-US" sz="1800" dirty="0">
                <a:cs typeface="Segoe UI Semilight" panose="020B0402040204020203" pitchFamily="34" charset="0"/>
              </a:rPr>
              <a:t>Couldn’t CTAs with low beta TREND be high frequency systematic trend followers? Can it </a:t>
            </a:r>
            <a:r>
              <a:rPr lang="en-US" sz="1800">
                <a:cs typeface="Segoe UI Semilight" panose="020B0402040204020203" pitchFamily="34" charset="0"/>
              </a:rPr>
              <a:t>be checked</a:t>
            </a:r>
            <a:r>
              <a:rPr lang="en-US" sz="1800" dirty="0">
                <a:cs typeface="Segoe UI Semilight" panose="020B0402040204020203" pitchFamily="34" charset="0"/>
              </a:rPr>
              <a:t>?</a:t>
            </a: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2200" b="1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752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Objectives and positioning regards existing literature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Related literature</a:t>
            </a:r>
          </a:p>
          <a:p>
            <a:pPr marL="0" indent="0">
              <a:buNone/>
            </a:pPr>
            <a:r>
              <a:rPr lang="en-US" sz="1800" i="1" dirty="0">
                <a:cs typeface="Segoe UI Semilight" panose="020B0402040204020203" pitchFamily="34" charset="0"/>
              </a:rPr>
              <a:t>Hedge funds</a:t>
            </a:r>
            <a:endParaRPr lang="en-US" sz="2200" dirty="0">
              <a:cs typeface="Segoe UI Semilight" panose="020B0402040204020203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 Li, Zhang, and Zhao (2011): test the impact on </a:t>
            </a:r>
            <a:r>
              <a:rPr lang="en-US" sz="1800" dirty="0">
                <a:solidFill>
                  <a:schemeClr val="accent6"/>
                </a:solidFill>
                <a:cs typeface="Segoe UI Semilight" panose="020B0402040204020203" pitchFamily="34" charset="0"/>
              </a:rPr>
              <a:t>SAT</a:t>
            </a:r>
            <a:r>
              <a:rPr lang="en-US" sz="1800" dirty="0">
                <a:cs typeface="Segoe UI Semilight" panose="020B0402040204020203" pitchFamily="34" charset="0"/>
              </a:rPr>
              <a:t> + years working as manager on the risk level, the raw and risk adjusted returns, and fund flows.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Fang and Wang (2015): </a:t>
            </a:r>
            <a:r>
              <a:rPr lang="en-US" sz="1800" dirty="0">
                <a:solidFill>
                  <a:schemeClr val="accent6"/>
                </a:solidFill>
                <a:cs typeface="Segoe UI Semilight" panose="020B0402040204020203" pitchFamily="34" charset="0"/>
              </a:rPr>
              <a:t>MBA</a:t>
            </a:r>
            <a:r>
              <a:rPr lang="en-US" sz="1800" dirty="0">
                <a:cs typeface="Segoe UI Semilight" panose="020B0402040204020203" pitchFamily="34" charset="0"/>
              </a:rPr>
              <a:t> and </a:t>
            </a:r>
            <a:r>
              <a:rPr lang="en-US" sz="1800" dirty="0">
                <a:solidFill>
                  <a:schemeClr val="accent6"/>
                </a:solidFill>
                <a:cs typeface="Segoe UI Semilight" panose="020B0402040204020203" pitchFamily="34" charset="0"/>
              </a:rPr>
              <a:t>CFA</a:t>
            </a:r>
            <a:r>
              <a:rPr lang="en-US" sz="1800" dirty="0">
                <a:cs typeface="Segoe UI Semilight" panose="020B0402040204020203" pitchFamily="34" charset="0"/>
              </a:rPr>
              <a:t> are positively linked with risk adjusted returns</a:t>
            </a:r>
          </a:p>
          <a:p>
            <a:pPr marL="0" indent="0">
              <a:buNone/>
            </a:pPr>
            <a:endParaRPr lang="en-US" sz="22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Innovation of the paper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Extend the questioning of the impact of managers’ background on performance to their quantitative / non-quantitative educational background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98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Data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Hedge funds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Focus on Equity Market Neutral Hedge funds and Fund of hedge funds.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265 hedge funds.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Period January 1994 – December 2013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Live and graveyard (funds that stopped reporting for various reasons, not necessarily bankruptcy). </a:t>
            </a:r>
            <a:r>
              <a:rPr lang="en-US" sz="1800" dirty="0">
                <a:solidFill>
                  <a:schemeClr val="accent1"/>
                </a:solidFill>
                <a:cs typeface="Segoe UI Semilight" panose="020B0402040204020203" pitchFamily="34" charset="0"/>
              </a:rPr>
              <a:t>Survivorship bias taken into account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Hedge fund managers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accent1"/>
                </a:solidFill>
                <a:cs typeface="Segoe UI Semilight" panose="020B0402040204020203" pitchFamily="34" charset="0"/>
              </a:rPr>
              <a:t>List of hedge fund managers from the TASS database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accent1"/>
                </a:solidFill>
                <a:cs typeface="Segoe UI Semilight" panose="020B0402040204020203" pitchFamily="34" charset="0"/>
              </a:rPr>
              <a:t>Search of their educational background on LinkedIn</a:t>
            </a:r>
          </a:p>
          <a:p>
            <a:pPr lvl="2"/>
            <a:r>
              <a:rPr lang="en-US" sz="1800" dirty="0">
                <a:cs typeface="Segoe UI Semilight" panose="020B0402040204020203" pitchFamily="34" charset="0"/>
              </a:rPr>
              <a:t>Institution (SAT score)</a:t>
            </a:r>
          </a:p>
          <a:p>
            <a:pPr lvl="2"/>
            <a:r>
              <a:rPr lang="en-US" sz="1800" dirty="0">
                <a:solidFill>
                  <a:schemeClr val="accent1"/>
                </a:solidFill>
                <a:cs typeface="Segoe UI Semilight" panose="020B0402040204020203" pitchFamily="34" charset="0"/>
              </a:rPr>
              <a:t>Field of study (Quant: engineering, computer science, mathematics, physics)</a:t>
            </a:r>
          </a:p>
          <a:p>
            <a:pPr lvl="2"/>
            <a:r>
              <a:rPr lang="en-US" sz="1800" dirty="0">
                <a:cs typeface="Segoe UI Semilight" panose="020B0402040204020203" pitchFamily="34" charset="0"/>
              </a:rPr>
              <a:t>Other qualifications: MBA, non-MBA master degree, CFA, PhD.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58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Data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Summary of managers’ background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5</a:t>
            </a:fld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0167CC9-A3F6-43CA-90D8-4ED2447BC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41346"/>
              </p:ext>
            </p:extLst>
          </p:nvPr>
        </p:nvGraphicFramePr>
        <p:xfrm>
          <a:off x="838200" y="1768477"/>
          <a:ext cx="878471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936">
                  <a:extLst>
                    <a:ext uri="{9D8B030D-6E8A-4147-A177-3AD203B41FA5}">
                      <a16:colId xmlns:a16="http://schemas.microsoft.com/office/drawing/2014/main" val="429103113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907025376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596787963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305983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577010402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7694819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95273444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01506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SAT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QUANT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MBA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PhD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Master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CFA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Work XP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466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Equity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Market</a:t>
                      </a:r>
                      <a:r>
                        <a:rPr lang="fr-FR" dirty="0"/>
                        <a:t> Neutral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39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Fund</a:t>
                      </a:r>
                      <a:r>
                        <a:rPr lang="fr-FR" dirty="0"/>
                        <a:t> of </a:t>
                      </a:r>
                      <a:r>
                        <a:rPr lang="fr-FR" dirty="0" err="1"/>
                        <a:t>Hedge</a:t>
                      </a:r>
                      <a:r>
                        <a:rPr lang="fr-FR" dirty="0"/>
                        <a:t> Funds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8330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652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 fontScale="90000"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the quant background on various performance measures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Risk and performance measures considered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Monthly volatility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Monthly raw returns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Monthly 12 months Sharpe ratios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Monthly alphas estimated from 24 months rolling regressions of HF returns vs</a:t>
            </a:r>
          </a:p>
          <a:p>
            <a:pPr lvl="2"/>
            <a:r>
              <a:rPr lang="en-US" sz="1800" dirty="0" err="1">
                <a:cs typeface="Segoe UI Semilight" panose="020B0402040204020203" pitchFamily="34" charset="0"/>
              </a:rPr>
              <a:t>Fama</a:t>
            </a:r>
            <a:r>
              <a:rPr lang="en-US" sz="1800" dirty="0">
                <a:cs typeface="Segoe UI Semilight" panose="020B0402040204020203" pitchFamily="34" charset="0"/>
              </a:rPr>
              <a:t> and French (1992) 3 factors</a:t>
            </a:r>
          </a:p>
          <a:p>
            <a:pPr lvl="2"/>
            <a:r>
              <a:rPr lang="en-US" sz="1800" dirty="0">
                <a:cs typeface="Segoe UI Semilight" panose="020B0402040204020203" pitchFamily="34" charset="0"/>
              </a:rPr>
              <a:t>Fung et al. (2008) 7 factors</a:t>
            </a:r>
          </a:p>
          <a:p>
            <a:pPr lvl="2"/>
            <a:r>
              <a:rPr lang="en-US" sz="1800" dirty="0">
                <a:cs typeface="Segoe UI Semilight" panose="020B0402040204020203" pitchFamily="34" charset="0"/>
              </a:rPr>
              <a:t>Li et al. (2011) 1 factor (hedge fund asset weighted index from the database)</a:t>
            </a:r>
          </a:p>
          <a:p>
            <a:pPr marL="457200" lvl="1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accent1"/>
                </a:solidFill>
                <a:cs typeface="Segoe UI Semilight" panose="020B0402040204020203" pitchFamily="34" charset="0"/>
              </a:rPr>
              <a:t>Testing the hypothesis that quant managers outperform non-quant managers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6</a:t>
            </a:fld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E2FF6CA-493B-49C4-B1E3-A1F63AF7B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4563738"/>
            <a:ext cx="8305800" cy="809625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8E7F6F87-BFC0-406B-975E-F16559805538}"/>
              </a:ext>
            </a:extLst>
          </p:cNvPr>
          <p:cNvSpPr/>
          <p:nvPr/>
        </p:nvSpPr>
        <p:spPr>
          <a:xfrm>
            <a:off x="3235715" y="4563738"/>
            <a:ext cx="431717" cy="42920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80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 fontScale="90000"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the quant background on various performance measures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60234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accent1"/>
                </a:solidFill>
                <a:cs typeface="Segoe UI Semilight" panose="020B0402040204020203" pitchFamily="34" charset="0"/>
              </a:rPr>
              <a:t>Summary of the results</a:t>
            </a:r>
          </a:p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i="1" dirty="0">
                <a:cs typeface="Segoe UI Semilight" panose="020B0402040204020203" pitchFamily="34" charset="0"/>
              </a:rPr>
              <a:t>Note: + (-) stand for significantly positive (negative) coefficient associated with the QUANT variable</a:t>
            </a:r>
            <a:endParaRPr lang="en-US" sz="1800" b="1" dirty="0">
              <a:solidFill>
                <a:schemeClr val="accent1"/>
              </a:solidFill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i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accent1"/>
                </a:solidFill>
                <a:cs typeface="Segoe UI Semilight" panose="020B0402040204020203" pitchFamily="34" charset="0"/>
              </a:rPr>
              <a:t>The results are robust to various robustness checks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Are graduates from Quantitative Finance programs bad quants (extended definition of QUANT)?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7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FB222C0F-518F-4699-B2E9-5A3C9CEC4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651910"/>
              </p:ext>
            </p:extLst>
          </p:nvPr>
        </p:nvGraphicFramePr>
        <p:xfrm>
          <a:off x="2032000" y="2131060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416">
                  <a:extLst>
                    <a:ext uri="{9D8B030D-6E8A-4147-A177-3AD203B41FA5}">
                      <a16:colId xmlns:a16="http://schemas.microsoft.com/office/drawing/2014/main" val="577904489"/>
                    </a:ext>
                  </a:extLst>
                </a:gridCol>
                <a:gridCol w="2364792">
                  <a:extLst>
                    <a:ext uri="{9D8B030D-6E8A-4147-A177-3AD203B41FA5}">
                      <a16:colId xmlns:a16="http://schemas.microsoft.com/office/drawing/2014/main" val="4074243202"/>
                    </a:ext>
                  </a:extLst>
                </a:gridCol>
                <a:gridCol w="2364792">
                  <a:extLst>
                    <a:ext uri="{9D8B030D-6E8A-4147-A177-3AD203B41FA5}">
                      <a16:colId xmlns:a16="http://schemas.microsoft.com/office/drawing/2014/main" val="2512415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Equity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Market</a:t>
                      </a:r>
                      <a:r>
                        <a:rPr lang="fr-FR" dirty="0"/>
                        <a:t> Neutral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Fund</a:t>
                      </a:r>
                      <a:r>
                        <a:rPr lang="fr-FR" dirty="0"/>
                        <a:t> of </a:t>
                      </a:r>
                      <a:r>
                        <a:rPr lang="fr-FR" dirty="0" err="1"/>
                        <a:t>Hedge</a:t>
                      </a:r>
                      <a:r>
                        <a:rPr lang="fr-FR" dirty="0"/>
                        <a:t> Funds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482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Raw </a:t>
                      </a:r>
                      <a:r>
                        <a:rPr lang="fr-FR" dirty="0" err="1"/>
                        <a:t>excess</a:t>
                      </a:r>
                      <a:r>
                        <a:rPr lang="fr-FR" dirty="0"/>
                        <a:t> 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687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Volatility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252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Sharpe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741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2" indent="0"/>
                      <a:r>
                        <a:rPr lang="en-US" sz="1800" dirty="0" err="1">
                          <a:cs typeface="Segoe UI Semilight" panose="020B0402040204020203" pitchFamily="34" charset="0"/>
                        </a:rPr>
                        <a:t>Fama</a:t>
                      </a:r>
                      <a:r>
                        <a:rPr lang="en-US" sz="1800" dirty="0">
                          <a:cs typeface="Segoe UI Semilight" panose="020B0402040204020203" pitchFamily="34" charset="0"/>
                        </a:rPr>
                        <a:t> and French (1992) 3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51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cs typeface="Segoe UI Semilight" panose="020B0402040204020203" pitchFamily="34" charset="0"/>
                        </a:rPr>
                        <a:t>Fung et al. (2008) 7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96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cs typeface="Segoe UI Semilight" panose="020B0402040204020203" pitchFamily="34" charset="0"/>
                        </a:rPr>
                        <a:t>Li et al. (2011)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986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868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 fontScale="90000"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Summary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the quant background on various performance measures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dirty="0">
                <a:cs typeface="Segoe UI Semilight" panose="020B0402040204020203" pitchFamily="34" charset="0"/>
              </a:rPr>
              <a:t>Additional hypothesis: Quants from higher-SAT undergraduate institutions outperform their counterparts (QUANTSAT)</a:t>
            </a: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dirty="0">
                <a:cs typeface="Segoe UI Semilight" panose="020B0402040204020203" pitchFamily="34" charset="0"/>
              </a:rPr>
              <a:t>The results are globally less significant, both for QUANTSAT and QUANT variables. Strange… Any explanation?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8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FB222C0F-518F-4699-B2E9-5A3C9CEC4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379655"/>
              </p:ext>
            </p:extLst>
          </p:nvPr>
        </p:nvGraphicFramePr>
        <p:xfrm>
          <a:off x="2032000" y="223369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416">
                  <a:extLst>
                    <a:ext uri="{9D8B030D-6E8A-4147-A177-3AD203B41FA5}">
                      <a16:colId xmlns:a16="http://schemas.microsoft.com/office/drawing/2014/main" val="577904489"/>
                    </a:ext>
                  </a:extLst>
                </a:gridCol>
                <a:gridCol w="2364792">
                  <a:extLst>
                    <a:ext uri="{9D8B030D-6E8A-4147-A177-3AD203B41FA5}">
                      <a16:colId xmlns:a16="http://schemas.microsoft.com/office/drawing/2014/main" val="4074243202"/>
                    </a:ext>
                  </a:extLst>
                </a:gridCol>
                <a:gridCol w="2364792">
                  <a:extLst>
                    <a:ext uri="{9D8B030D-6E8A-4147-A177-3AD203B41FA5}">
                      <a16:colId xmlns:a16="http://schemas.microsoft.com/office/drawing/2014/main" val="2512415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Equity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Market</a:t>
                      </a:r>
                      <a:r>
                        <a:rPr lang="fr-FR" dirty="0"/>
                        <a:t> Neutral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Fund</a:t>
                      </a:r>
                      <a:r>
                        <a:rPr lang="fr-FR" dirty="0"/>
                        <a:t> of </a:t>
                      </a:r>
                      <a:r>
                        <a:rPr lang="fr-FR" dirty="0" err="1"/>
                        <a:t>Hedge</a:t>
                      </a:r>
                      <a:r>
                        <a:rPr lang="fr-FR" dirty="0"/>
                        <a:t> Funds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482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Sharpe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741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2" indent="0"/>
                      <a:r>
                        <a:rPr lang="en-US" sz="1800" dirty="0" err="1">
                          <a:cs typeface="Segoe UI Semilight" panose="020B0402040204020203" pitchFamily="34" charset="0"/>
                        </a:rPr>
                        <a:t>Fama</a:t>
                      </a:r>
                      <a:r>
                        <a:rPr lang="en-US" sz="1800" dirty="0">
                          <a:cs typeface="Segoe UI Semilight" panose="020B0402040204020203" pitchFamily="34" charset="0"/>
                        </a:rPr>
                        <a:t> and French (1992) 3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51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cs typeface="Segoe UI Semilight" panose="020B0402040204020203" pitchFamily="34" charset="0"/>
                        </a:rPr>
                        <a:t>Fung et al. (2008) 7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96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cs typeface="Segoe UI Semilight" panose="020B0402040204020203" pitchFamily="34" charset="0"/>
                        </a:rPr>
                        <a:t>Li et al. (2011)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986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23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BD89-463A-462D-AD73-45634588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704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Remarks | </a:t>
            </a:r>
            <a:r>
              <a:rPr lang="en-US" sz="2600" b="1" dirty="0">
                <a:solidFill>
                  <a:srgbClr val="707F9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Comments</a:t>
            </a:r>
            <a:endParaRPr lang="fr-FR" sz="2600" dirty="0">
              <a:solidFill>
                <a:srgbClr val="707F9C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A97E7-ADC7-488C-BA1D-9FF413D05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735"/>
            <a:ext cx="10515600" cy="5033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About fund managers in the TASS database.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For each fund, you get the principal manager reported in the database.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Are you sure that he has been managing the fund during the whole sample 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Don’t you have only the name of the principal managers at the date the database has been downloaded?</a:t>
            </a: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Footnote 3: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>
                <a:cs typeface="Segoe UI Semilight" panose="020B0402040204020203" pitchFamily="34" charset="0"/>
              </a:rPr>
              <a:t>“Equity Market </a:t>
            </a:r>
            <a:r>
              <a:rPr lang="en-US" sz="1800" dirty="0" err="1">
                <a:cs typeface="Segoe UI Semilight" panose="020B0402040204020203" pitchFamily="34" charset="0"/>
              </a:rPr>
              <a:t>Neutal</a:t>
            </a:r>
            <a:r>
              <a:rPr lang="en-US" sz="1800" dirty="0">
                <a:cs typeface="Segoe UI Semilight" panose="020B0402040204020203" pitchFamily="34" charset="0"/>
              </a:rPr>
              <a:t> hedge funds are also referred as statistical arbitrage hedge funds”.</a:t>
            </a:r>
          </a:p>
          <a:p>
            <a:pPr marL="457200" lvl="1" indent="0">
              <a:buNone/>
            </a:pPr>
            <a:r>
              <a:rPr lang="en-US" sz="1800" dirty="0">
                <a:cs typeface="Segoe UI Semilight" panose="020B0402040204020203" pitchFamily="34" charset="0"/>
              </a:rPr>
              <a:t>No. Stat arb is a sub-strategy of the Equity Market Neutral space.</a:t>
            </a:r>
          </a:p>
          <a:p>
            <a:pPr marL="457200" lvl="1" indent="0">
              <a:buNone/>
            </a:pPr>
            <a:endParaRPr lang="en-US" sz="1800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Format Table 1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cs typeface="Segoe UI Semilight" panose="020B0402040204020203" pitchFamily="34" charset="0"/>
              </a:rPr>
              <a:t>Li et al. (2011) 1 factor</a:t>
            </a:r>
            <a:r>
              <a:rPr lang="en-US" sz="1800" dirty="0">
                <a:cs typeface="Segoe UI Semilight" panose="020B0402040204020203" pitchFamily="34" charset="0"/>
              </a:rPr>
              <a:t> : why asset weighted? Size bias incorporation…</a:t>
            </a:r>
          </a:p>
          <a:p>
            <a:pPr marL="0" indent="0">
              <a:buNone/>
            </a:pPr>
            <a:endParaRPr lang="en-US" sz="1800" b="1" dirty="0">
              <a:cs typeface="Segoe UI Semilight" panose="020B0402040204020203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372F62-3438-4693-815C-F633096F2D42}"/>
              </a:ext>
            </a:extLst>
          </p:cNvPr>
          <p:cNvCxnSpPr/>
          <p:nvPr/>
        </p:nvCxnSpPr>
        <p:spPr>
          <a:xfrm>
            <a:off x="838200" y="96883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5BA4B-56A0-489D-B76E-1255A307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37E5-7FD9-4731-9DD6-5D702A05FA4B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96358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4656</TotalTime>
  <Words>1334</Words>
  <Application>Microsoft Office PowerPoint</Application>
  <PresentationFormat>Grand écran</PresentationFormat>
  <Paragraphs>258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Segoe UI Semilight</vt:lpstr>
      <vt:lpstr>Wingdings</vt:lpstr>
      <vt:lpstr>Thème Office</vt:lpstr>
      <vt:lpstr>Discussion – Do you need to be a quant to be a better hedge fund manager?  A. Hassouni, H. Pirotte</vt:lpstr>
      <vt:lpstr>Summary | Objectives and positioning regards existing literature</vt:lpstr>
      <vt:lpstr>Summary | Objectives and positioning regards existing literature</vt:lpstr>
      <vt:lpstr>Summary | Data</vt:lpstr>
      <vt:lpstr>Summary | Data</vt:lpstr>
      <vt:lpstr>Summary | Impact of the quant background on various performance measures</vt:lpstr>
      <vt:lpstr>Summary | Impact of the quant background on various performance measures</vt:lpstr>
      <vt:lpstr>Summary | Impact of the quant background on various performance measures</vt:lpstr>
      <vt:lpstr>Remarks | Comments</vt:lpstr>
      <vt:lpstr>Remarks | Developments</vt:lpstr>
      <vt:lpstr>Discussion – Trends everywhere? The case of hedge fund styles  C. Chevalier, S. Darolles</vt:lpstr>
      <vt:lpstr>Summary | Objectives and positioning regards existing literature</vt:lpstr>
      <vt:lpstr>Summary | Objectives and positioning regards existing literature</vt:lpstr>
      <vt:lpstr>Summary | Methodology</vt:lpstr>
      <vt:lpstr>Summary | Methodology</vt:lpstr>
      <vt:lpstr>Summary | Methodology</vt:lpstr>
      <vt:lpstr>Summary | Methodology</vt:lpstr>
      <vt:lpstr>Summary | Methodology</vt:lpstr>
      <vt:lpstr>Summary | Results 1 – Hedge fund exposure</vt:lpstr>
      <vt:lpstr>Summary | Results 1 – Hedge fund exposure</vt:lpstr>
      <vt:lpstr>Summary | Results 1 – Hedge fund exposure</vt:lpstr>
      <vt:lpstr>Summary | Results 2 – Cross-sectional analysis</vt:lpstr>
      <vt:lpstr>Summary | Results 2 – Cross-sectional analysis</vt:lpstr>
      <vt:lpstr>Summary | Results 2 – Cross-sectional analysis</vt:lpstr>
      <vt:lpstr>Remarks |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Econometrics – Master 203 Lecture 2 – Econometrics of the Efficient Frontier   November 7, 2017</dc:title>
  <dc:creator>Guillaume Monarcha</dc:creator>
  <cp:lastModifiedBy>Guillaume Monarcha</cp:lastModifiedBy>
  <cp:revision>291</cp:revision>
  <cp:lastPrinted>2017-11-07T11:59:21Z</cp:lastPrinted>
  <dcterms:created xsi:type="dcterms:W3CDTF">2017-10-24T21:33:21Z</dcterms:created>
  <dcterms:modified xsi:type="dcterms:W3CDTF">2019-03-19T02:18:58Z</dcterms:modified>
</cp:coreProperties>
</file>