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  <p:sldMasterId id="2147483949" r:id="rId2"/>
    <p:sldMasterId id="2147483651" r:id="rId3"/>
  </p:sldMasterIdLst>
  <p:notesMasterIdLst>
    <p:notesMasterId r:id="rId10"/>
  </p:notesMasterIdLst>
  <p:handoutMasterIdLst>
    <p:handoutMasterId r:id="rId11"/>
  </p:handoutMasterIdLst>
  <p:sldIdLst>
    <p:sldId id="431" r:id="rId4"/>
    <p:sldId id="442" r:id="rId5"/>
    <p:sldId id="450" r:id="rId6"/>
    <p:sldId id="444" r:id="rId7"/>
    <p:sldId id="445" r:id="rId8"/>
    <p:sldId id="452" r:id="rId9"/>
  </p:sldIdLst>
  <p:sldSz cx="9144000" cy="6858000" type="screen4x3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8">
          <p15:clr>
            <a:srgbClr val="A4A3A4"/>
          </p15:clr>
        </p15:guide>
        <p15:guide id="2" pos="2929">
          <p15:clr>
            <a:srgbClr val="A4A3A4"/>
          </p15:clr>
        </p15:guide>
        <p15:guide id="3" orient="horz" pos="2141">
          <p15:clr>
            <a:srgbClr val="A4A3A4"/>
          </p15:clr>
        </p15:guide>
        <p15:guide id="4" pos="3128">
          <p15:clr>
            <a:srgbClr val="A4A3A4"/>
          </p15:clr>
        </p15:guide>
        <p15:guide id="5" orient="horz" pos="3224">
          <p15:clr>
            <a:srgbClr val="A4A3A4"/>
          </p15:clr>
        </p15:guide>
        <p15:guide id="6" orient="horz" pos="3127">
          <p15:clr>
            <a:srgbClr val="A4A3A4"/>
          </p15:clr>
        </p15:guide>
        <p15:guide id="7" pos="2006">
          <p15:clr>
            <a:srgbClr val="A4A3A4"/>
          </p15:clr>
        </p15:guide>
        <p15:guide id="8" pos="2142">
          <p15:clr>
            <a:srgbClr val="A4A3A4"/>
          </p15:clr>
        </p15:guide>
        <p15:guide id="9" orient="horz" pos="1512">
          <p15:clr>
            <a:srgbClr val="A4A3A4"/>
          </p15:clr>
        </p15:guide>
        <p15:guide id="10" orient="horz" pos="1466">
          <p15:clr>
            <a:srgbClr val="A4A3A4"/>
          </p15:clr>
        </p15:guide>
        <p15:guide id="11" pos="4277">
          <p15:clr>
            <a:srgbClr val="A4A3A4"/>
          </p15:clr>
        </p15:guide>
        <p15:guide id="12" pos="456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CC3300"/>
    <a:srgbClr val="4D4D4D"/>
    <a:srgbClr val="B2B2B2"/>
    <a:srgbClr val="FF0000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73" autoAdjust="0"/>
    <p:restoredTop sz="87776" autoAdjust="0"/>
  </p:normalViewPr>
  <p:slideViewPr>
    <p:cSldViewPr>
      <p:cViewPr varScale="1">
        <p:scale>
          <a:sx n="72" d="100"/>
          <a:sy n="72" d="100"/>
        </p:scale>
        <p:origin x="143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04"/>
    </p:cViewPr>
  </p:sorterViewPr>
  <p:notesViewPr>
    <p:cSldViewPr>
      <p:cViewPr varScale="1">
        <p:scale>
          <a:sx n="136" d="100"/>
          <a:sy n="136" d="100"/>
        </p:scale>
        <p:origin x="-1446" y="-78"/>
      </p:cViewPr>
      <p:guideLst>
        <p:guide orient="horz" pos="2208"/>
        <p:guide pos="2929"/>
        <p:guide orient="horz" pos="2141"/>
        <p:guide pos="3128"/>
        <p:guide orient="horz" pos="3224"/>
        <p:guide orient="horz" pos="3127"/>
        <p:guide pos="2006"/>
        <p:guide pos="2142"/>
        <p:guide orient="horz" pos="1512"/>
        <p:guide orient="horz" pos="1466"/>
        <p:guide pos="4277"/>
        <p:guide pos="456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27324BA-A76E-4765-BC74-2AACEC11055C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220CFED8-3773-4E77-824B-62A3EF2C11BE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Any approach should take into account</a:t>
          </a:r>
        </a:p>
      </dgm:t>
    </dgm:pt>
    <dgm:pt modelId="{7CF4C4E0-C40E-43D7-B4E4-E9B085ADCAF7}" type="parTrans" cxnId="{4F2B0E1F-1A8F-4754-823D-12FF5BA135DB}">
      <dgm:prSet/>
      <dgm:spPr/>
      <dgm:t>
        <a:bodyPr/>
        <a:lstStyle/>
        <a:p>
          <a:endParaRPr lang="en-US"/>
        </a:p>
      </dgm:t>
    </dgm:pt>
    <dgm:pt modelId="{497D148A-C18F-42A2-A167-BF3EECA0DDC1}" type="sibTrans" cxnId="{4F2B0E1F-1A8F-4754-823D-12FF5BA135DB}">
      <dgm:prSet/>
      <dgm:spPr/>
      <dgm:t>
        <a:bodyPr/>
        <a:lstStyle/>
        <a:p>
          <a:endParaRPr lang="en-US"/>
        </a:p>
      </dgm:t>
    </dgm:pt>
    <dgm:pt modelId="{989F0A5D-B62E-4389-B76D-EA4FCD387D56}">
      <dgm:prSet/>
      <dgm:spPr/>
      <dgm:t>
        <a:bodyPr/>
        <a:lstStyle/>
        <a:p>
          <a:r>
            <a:rPr lang="en-US" dirty="0"/>
            <a:t>Time value of money</a:t>
          </a:r>
        </a:p>
      </dgm:t>
    </dgm:pt>
    <dgm:pt modelId="{24BDFC1F-D73B-4112-9F88-0CD8694969EF}" type="parTrans" cxnId="{4E8F67AF-3D9E-46CF-A15E-D3925DB4809D}">
      <dgm:prSet/>
      <dgm:spPr/>
      <dgm:t>
        <a:bodyPr/>
        <a:lstStyle/>
        <a:p>
          <a:endParaRPr lang="en-US"/>
        </a:p>
      </dgm:t>
    </dgm:pt>
    <dgm:pt modelId="{010B69EB-D453-411F-BF50-CE15AC5138BE}" type="sibTrans" cxnId="{4E8F67AF-3D9E-46CF-A15E-D3925DB4809D}">
      <dgm:prSet/>
      <dgm:spPr/>
      <dgm:t>
        <a:bodyPr/>
        <a:lstStyle/>
        <a:p>
          <a:endParaRPr lang="en-US"/>
        </a:p>
      </dgm:t>
    </dgm:pt>
    <dgm:pt modelId="{9D75F94B-ECCD-4442-904A-0D74B6836C73}">
      <dgm:prSet/>
      <dgm:spPr/>
      <dgm:t>
        <a:bodyPr/>
        <a:lstStyle/>
        <a:p>
          <a:r>
            <a:rPr lang="en-US"/>
            <a:t>Risk</a:t>
          </a:r>
        </a:p>
      </dgm:t>
    </dgm:pt>
    <dgm:pt modelId="{9F098228-B063-454A-B076-A2D15D0B0C3E}" type="parTrans" cxnId="{F4912570-701F-4E9D-9814-B5ECC42A8D24}">
      <dgm:prSet/>
      <dgm:spPr/>
      <dgm:t>
        <a:bodyPr/>
        <a:lstStyle/>
        <a:p>
          <a:endParaRPr lang="en-US"/>
        </a:p>
      </dgm:t>
    </dgm:pt>
    <dgm:pt modelId="{7925AA03-2C08-41C2-B14C-CFC8BEFF4646}" type="sibTrans" cxnId="{F4912570-701F-4E9D-9814-B5ECC42A8D24}">
      <dgm:prSet/>
      <dgm:spPr/>
      <dgm:t>
        <a:bodyPr/>
        <a:lstStyle/>
        <a:p>
          <a:endParaRPr lang="en-US"/>
        </a:p>
      </dgm:t>
    </dgm:pt>
    <dgm:pt modelId="{8F1BAEC8-5F0A-428A-ACF9-0DBD6227403C}">
      <dgm:prSet/>
      <dgm:spPr/>
      <dgm:t>
        <a:bodyPr/>
        <a:lstStyle/>
        <a:p>
          <a:r>
            <a:rPr lang="en-US" dirty="0"/>
            <a:t>What performance methods should be used?</a:t>
          </a:r>
        </a:p>
      </dgm:t>
    </dgm:pt>
    <dgm:pt modelId="{CC08D57B-F08B-45FA-B810-D13FFE3F1C93}" type="parTrans" cxnId="{7883241F-16BC-4007-9C5B-9752A0BBE9A6}">
      <dgm:prSet/>
      <dgm:spPr/>
      <dgm:t>
        <a:bodyPr/>
        <a:lstStyle/>
        <a:p>
          <a:endParaRPr lang="en-US"/>
        </a:p>
      </dgm:t>
    </dgm:pt>
    <dgm:pt modelId="{9D53F657-3488-424D-9576-3890B65BF41F}" type="sibTrans" cxnId="{7883241F-16BC-4007-9C5B-9752A0BBE9A6}">
      <dgm:prSet/>
      <dgm:spPr/>
      <dgm:t>
        <a:bodyPr/>
        <a:lstStyle/>
        <a:p>
          <a:endParaRPr lang="en-US"/>
        </a:p>
      </dgm:t>
    </dgm:pt>
    <dgm:pt modelId="{2CC60567-A3D6-43FD-85C2-C40B764DD7D5}">
      <dgm:prSet/>
      <dgm:spPr/>
      <dgm:t>
        <a:bodyPr/>
        <a:lstStyle/>
        <a:p>
          <a:r>
            <a:rPr lang="en-US" dirty="0"/>
            <a:t>Opportunity cost</a:t>
          </a:r>
        </a:p>
      </dgm:t>
    </dgm:pt>
    <dgm:pt modelId="{C6127FC5-EA27-4587-BB30-D4179A7AED22}" type="parTrans" cxnId="{D2E5ACC9-8FD0-4A18-AEBF-18E84B4E390F}">
      <dgm:prSet/>
      <dgm:spPr/>
      <dgm:t>
        <a:bodyPr/>
        <a:lstStyle/>
        <a:p>
          <a:endParaRPr lang="en-US"/>
        </a:p>
      </dgm:t>
    </dgm:pt>
    <dgm:pt modelId="{6D6333B1-DFDB-4D5A-90A4-1617D980F58C}" type="sibTrans" cxnId="{D2E5ACC9-8FD0-4A18-AEBF-18E84B4E390F}">
      <dgm:prSet/>
      <dgm:spPr/>
      <dgm:t>
        <a:bodyPr/>
        <a:lstStyle/>
        <a:p>
          <a:endParaRPr lang="en-US"/>
        </a:p>
      </dgm:t>
    </dgm:pt>
    <dgm:pt modelId="{20FD56F7-AD52-482F-B5A0-60256495318B}">
      <dgm:prSet/>
      <dgm:spPr/>
      <dgm:t>
        <a:bodyPr/>
        <a:lstStyle/>
        <a:p>
          <a:r>
            <a:rPr lang="en-US" dirty="0" err="1"/>
            <a:t>Comparables</a:t>
          </a:r>
          <a:endParaRPr lang="en-US" dirty="0"/>
        </a:p>
      </dgm:t>
    </dgm:pt>
    <dgm:pt modelId="{CCA893DE-D590-4519-97ED-697D41DB725B}" type="parTrans" cxnId="{24A21B76-BBD0-4B27-A1F5-EED2F4DDA34F}">
      <dgm:prSet/>
      <dgm:spPr/>
      <dgm:t>
        <a:bodyPr/>
        <a:lstStyle/>
        <a:p>
          <a:endParaRPr lang="en-US"/>
        </a:p>
      </dgm:t>
    </dgm:pt>
    <dgm:pt modelId="{75E0774A-EA8B-4D37-BEDB-4B56DD27E505}" type="sibTrans" cxnId="{24A21B76-BBD0-4B27-A1F5-EED2F4DDA34F}">
      <dgm:prSet/>
      <dgm:spPr/>
      <dgm:t>
        <a:bodyPr/>
        <a:lstStyle/>
        <a:p>
          <a:endParaRPr lang="en-US"/>
        </a:p>
      </dgm:t>
    </dgm:pt>
    <dgm:pt modelId="{6201AFBF-2C82-4492-9DB1-1870C39A6286}">
      <dgm:prSet/>
      <dgm:spPr/>
      <dgm:t>
        <a:bodyPr/>
        <a:lstStyle/>
        <a:p>
          <a:pPr>
            <a:buFont typeface="Wingdings" panose="05000000000000000000" pitchFamily="2" charset="2"/>
            <a:buChar char="ü"/>
          </a:pPr>
          <a:r>
            <a:rPr lang="en-US" dirty="0"/>
            <a:t>Internal Rate of Return</a:t>
          </a:r>
        </a:p>
      </dgm:t>
    </dgm:pt>
    <dgm:pt modelId="{E9EFD21D-1D1F-4DFA-84DC-800C012FB6B9}" type="parTrans" cxnId="{311449B1-CE9B-4B53-AFA6-3F7F90BEDAF2}">
      <dgm:prSet/>
      <dgm:spPr/>
      <dgm:t>
        <a:bodyPr/>
        <a:lstStyle/>
        <a:p>
          <a:endParaRPr lang="en-US"/>
        </a:p>
      </dgm:t>
    </dgm:pt>
    <dgm:pt modelId="{31E69126-AA49-4E2E-A654-C8947E4713F5}" type="sibTrans" cxnId="{311449B1-CE9B-4B53-AFA6-3F7F90BEDAF2}">
      <dgm:prSet/>
      <dgm:spPr/>
      <dgm:t>
        <a:bodyPr/>
        <a:lstStyle/>
        <a:p>
          <a:endParaRPr lang="en-US"/>
        </a:p>
      </dgm:t>
    </dgm:pt>
    <dgm:pt modelId="{3D572A72-A888-4C46-ABC1-8BEB649BBF89}" type="pres">
      <dgm:prSet presAssocID="{727324BA-A76E-4765-BC74-2AACEC11055C}" presName="linear" presStyleCnt="0">
        <dgm:presLayoutVars>
          <dgm:animLvl val="lvl"/>
          <dgm:resizeHandles val="exact"/>
        </dgm:presLayoutVars>
      </dgm:prSet>
      <dgm:spPr/>
    </dgm:pt>
    <dgm:pt modelId="{98D25A8D-5755-46D4-95D3-8B0BBCD2BC1E}" type="pres">
      <dgm:prSet presAssocID="{220CFED8-3773-4E77-824B-62A3EF2C11BE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6D7F1858-AB89-4FC7-9658-51B61557F8FF}" type="pres">
      <dgm:prSet presAssocID="{220CFED8-3773-4E77-824B-62A3EF2C11BE}" presName="childText" presStyleLbl="revTx" presStyleIdx="0" presStyleCnt="2">
        <dgm:presLayoutVars>
          <dgm:bulletEnabled val="1"/>
        </dgm:presLayoutVars>
      </dgm:prSet>
      <dgm:spPr/>
    </dgm:pt>
    <dgm:pt modelId="{B697172E-C44D-4BC5-99BC-4DC4391A85A6}" type="pres">
      <dgm:prSet presAssocID="{8F1BAEC8-5F0A-428A-ACF9-0DBD6227403C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B7909994-6054-4DEC-AF0C-3127883C53AB}" type="pres">
      <dgm:prSet presAssocID="{8F1BAEC8-5F0A-428A-ACF9-0DBD6227403C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CFD67E08-A17E-4A42-9AC9-469D4F0D33AC}" type="presOf" srcId="{8F1BAEC8-5F0A-428A-ACF9-0DBD6227403C}" destId="{B697172E-C44D-4BC5-99BC-4DC4391A85A6}" srcOrd="0" destOrd="0" presId="urn:microsoft.com/office/officeart/2005/8/layout/vList2"/>
    <dgm:cxn modelId="{3ACA0F12-2FD2-498E-A239-79667273AA28}" type="presOf" srcId="{727324BA-A76E-4765-BC74-2AACEC11055C}" destId="{3D572A72-A888-4C46-ABC1-8BEB649BBF89}" srcOrd="0" destOrd="0" presId="urn:microsoft.com/office/officeart/2005/8/layout/vList2"/>
    <dgm:cxn modelId="{402A661C-BD3E-49F8-A8B7-2127D8AE624C}" type="presOf" srcId="{6201AFBF-2C82-4492-9DB1-1870C39A6286}" destId="{B7909994-6054-4DEC-AF0C-3127883C53AB}" srcOrd="0" destOrd="2" presId="urn:microsoft.com/office/officeart/2005/8/layout/vList2"/>
    <dgm:cxn modelId="{4F2B0E1F-1A8F-4754-823D-12FF5BA135DB}" srcId="{727324BA-A76E-4765-BC74-2AACEC11055C}" destId="{220CFED8-3773-4E77-824B-62A3EF2C11BE}" srcOrd="0" destOrd="0" parTransId="{7CF4C4E0-C40E-43D7-B4E4-E9B085ADCAF7}" sibTransId="{497D148A-C18F-42A2-A167-BF3EECA0DDC1}"/>
    <dgm:cxn modelId="{7883241F-16BC-4007-9C5B-9752A0BBE9A6}" srcId="{727324BA-A76E-4765-BC74-2AACEC11055C}" destId="{8F1BAEC8-5F0A-428A-ACF9-0DBD6227403C}" srcOrd="1" destOrd="0" parTransId="{CC08D57B-F08B-45FA-B810-D13FFE3F1C93}" sibTransId="{9D53F657-3488-424D-9576-3890B65BF41F}"/>
    <dgm:cxn modelId="{7AF63A2C-47D0-4168-8B22-E087B822596A}" type="presOf" srcId="{989F0A5D-B62E-4389-B76D-EA4FCD387D56}" destId="{6D7F1858-AB89-4FC7-9658-51B61557F8FF}" srcOrd="0" destOrd="0" presId="urn:microsoft.com/office/officeart/2005/8/layout/vList2"/>
    <dgm:cxn modelId="{8E49D136-8068-47C1-8EA9-52C879D377C9}" type="presOf" srcId="{9D75F94B-ECCD-4442-904A-0D74B6836C73}" destId="{6D7F1858-AB89-4FC7-9658-51B61557F8FF}" srcOrd="0" destOrd="1" presId="urn:microsoft.com/office/officeart/2005/8/layout/vList2"/>
    <dgm:cxn modelId="{3B4E8645-8FC9-4E71-840A-4D61163858A0}" type="presOf" srcId="{20FD56F7-AD52-482F-B5A0-60256495318B}" destId="{B7909994-6054-4DEC-AF0C-3127883C53AB}" srcOrd="0" destOrd="1" presId="urn:microsoft.com/office/officeart/2005/8/layout/vList2"/>
    <dgm:cxn modelId="{F88C0E69-D9D0-4C7F-80D7-F4953E7E5337}" type="presOf" srcId="{220CFED8-3773-4E77-824B-62A3EF2C11BE}" destId="{98D25A8D-5755-46D4-95D3-8B0BBCD2BC1E}" srcOrd="0" destOrd="0" presId="urn:microsoft.com/office/officeart/2005/8/layout/vList2"/>
    <dgm:cxn modelId="{F4912570-701F-4E9D-9814-B5ECC42A8D24}" srcId="{220CFED8-3773-4E77-824B-62A3EF2C11BE}" destId="{9D75F94B-ECCD-4442-904A-0D74B6836C73}" srcOrd="1" destOrd="0" parTransId="{9F098228-B063-454A-B076-A2D15D0B0C3E}" sibTransId="{7925AA03-2C08-41C2-B14C-CFC8BEFF4646}"/>
    <dgm:cxn modelId="{24A21B76-BBD0-4B27-A1F5-EED2F4DDA34F}" srcId="{8F1BAEC8-5F0A-428A-ACF9-0DBD6227403C}" destId="{20FD56F7-AD52-482F-B5A0-60256495318B}" srcOrd="1" destOrd="0" parTransId="{CCA893DE-D590-4519-97ED-697D41DB725B}" sibTransId="{75E0774A-EA8B-4D37-BEDB-4B56DD27E505}"/>
    <dgm:cxn modelId="{4E8F67AF-3D9E-46CF-A15E-D3925DB4809D}" srcId="{220CFED8-3773-4E77-824B-62A3EF2C11BE}" destId="{989F0A5D-B62E-4389-B76D-EA4FCD387D56}" srcOrd="0" destOrd="0" parTransId="{24BDFC1F-D73B-4112-9F88-0CD8694969EF}" sibTransId="{010B69EB-D453-411F-BF50-CE15AC5138BE}"/>
    <dgm:cxn modelId="{311449B1-CE9B-4B53-AFA6-3F7F90BEDAF2}" srcId="{8F1BAEC8-5F0A-428A-ACF9-0DBD6227403C}" destId="{6201AFBF-2C82-4492-9DB1-1870C39A6286}" srcOrd="2" destOrd="0" parTransId="{E9EFD21D-1D1F-4DFA-84DC-800C012FB6B9}" sibTransId="{31E69126-AA49-4E2E-A654-C8947E4713F5}"/>
    <dgm:cxn modelId="{D2E5ACC9-8FD0-4A18-AEBF-18E84B4E390F}" srcId="{8F1BAEC8-5F0A-428A-ACF9-0DBD6227403C}" destId="{2CC60567-A3D6-43FD-85C2-C40B764DD7D5}" srcOrd="0" destOrd="0" parTransId="{C6127FC5-EA27-4587-BB30-D4179A7AED22}" sibTransId="{6D6333B1-DFDB-4D5A-90A4-1617D980F58C}"/>
    <dgm:cxn modelId="{D8F08BE4-FA43-4E62-B30B-75FFEB271FBC}" type="presOf" srcId="{2CC60567-A3D6-43FD-85C2-C40B764DD7D5}" destId="{B7909994-6054-4DEC-AF0C-3127883C53AB}" srcOrd="0" destOrd="0" presId="urn:microsoft.com/office/officeart/2005/8/layout/vList2"/>
    <dgm:cxn modelId="{5E49E644-7C9B-452A-9FA5-92783B65FF1F}" type="presParOf" srcId="{3D572A72-A888-4C46-ABC1-8BEB649BBF89}" destId="{98D25A8D-5755-46D4-95D3-8B0BBCD2BC1E}" srcOrd="0" destOrd="0" presId="urn:microsoft.com/office/officeart/2005/8/layout/vList2"/>
    <dgm:cxn modelId="{471D9E79-5B43-4D29-85B1-54A14C0184D5}" type="presParOf" srcId="{3D572A72-A888-4C46-ABC1-8BEB649BBF89}" destId="{6D7F1858-AB89-4FC7-9658-51B61557F8FF}" srcOrd="1" destOrd="0" presId="urn:microsoft.com/office/officeart/2005/8/layout/vList2"/>
    <dgm:cxn modelId="{EDB4CD2F-770E-4C6E-BD10-8239BEC28FB9}" type="presParOf" srcId="{3D572A72-A888-4C46-ABC1-8BEB649BBF89}" destId="{B697172E-C44D-4BC5-99BC-4DC4391A85A6}" srcOrd="2" destOrd="0" presId="urn:microsoft.com/office/officeart/2005/8/layout/vList2"/>
    <dgm:cxn modelId="{83118175-23AA-409E-846A-6AEA907FCA2C}" type="presParOf" srcId="{3D572A72-A888-4C46-ABC1-8BEB649BBF89}" destId="{B7909994-6054-4DEC-AF0C-3127883C53AB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5DA2D30-4CC7-4725-B21E-06946F244997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3568D977-4311-43D9-BC20-43C7B2D5C238}">
      <dgm:prSet/>
      <dgm:spPr/>
      <dgm:t>
        <a:bodyPr/>
        <a:lstStyle/>
        <a:p>
          <a:r>
            <a:rPr lang="pt-PT"/>
            <a:t>#1 </a:t>
          </a:r>
          <a:r>
            <a:rPr lang="en-US"/>
            <a:t>Better motivation</a:t>
          </a:r>
        </a:p>
      </dgm:t>
    </dgm:pt>
    <dgm:pt modelId="{8EAD3BC3-152C-46EF-9DA1-CCB34E044F23}" type="parTrans" cxnId="{500C4451-853B-4849-B505-C1B9D77E36BE}">
      <dgm:prSet/>
      <dgm:spPr/>
      <dgm:t>
        <a:bodyPr/>
        <a:lstStyle/>
        <a:p>
          <a:endParaRPr lang="en-US"/>
        </a:p>
      </dgm:t>
    </dgm:pt>
    <dgm:pt modelId="{45EBC208-0AF3-411D-82BF-4FF2D4017610}" type="sibTrans" cxnId="{500C4451-853B-4849-B505-C1B9D77E36BE}">
      <dgm:prSet/>
      <dgm:spPr/>
      <dgm:t>
        <a:bodyPr/>
        <a:lstStyle/>
        <a:p>
          <a:endParaRPr lang="en-US"/>
        </a:p>
      </dgm:t>
    </dgm:pt>
    <dgm:pt modelId="{BE7392F3-BA5A-45FA-B5AE-2D7C7474D14D}">
      <dgm:prSet/>
      <dgm:spPr/>
      <dgm:t>
        <a:bodyPr/>
        <a:lstStyle/>
        <a:p>
          <a:r>
            <a:rPr lang="en-US"/>
            <a:t>Is money really locked?</a:t>
          </a:r>
        </a:p>
      </dgm:t>
    </dgm:pt>
    <dgm:pt modelId="{4E4FF2CD-807F-49E9-9AB2-DD14922F35A8}" type="parTrans" cxnId="{ABFB5808-8AE7-42D3-8CD1-62DA328DF7FD}">
      <dgm:prSet/>
      <dgm:spPr/>
      <dgm:t>
        <a:bodyPr/>
        <a:lstStyle/>
        <a:p>
          <a:endParaRPr lang="en-US"/>
        </a:p>
      </dgm:t>
    </dgm:pt>
    <dgm:pt modelId="{A0AA0BE0-6044-4A7D-8310-DD5B2AE0B6CC}" type="sibTrans" cxnId="{ABFB5808-8AE7-42D3-8CD1-62DA328DF7FD}">
      <dgm:prSet/>
      <dgm:spPr/>
      <dgm:t>
        <a:bodyPr/>
        <a:lstStyle/>
        <a:p>
          <a:endParaRPr lang="en-US"/>
        </a:p>
      </dgm:t>
    </dgm:pt>
    <dgm:pt modelId="{179F486C-9134-47AD-9BD7-242B8968F598}">
      <dgm:prSet/>
      <dgm:spPr/>
      <dgm:t>
        <a:bodyPr/>
        <a:lstStyle/>
        <a:p>
          <a:r>
            <a:rPr lang="en-US"/>
            <a:t>Typically how much time?</a:t>
          </a:r>
        </a:p>
      </dgm:t>
    </dgm:pt>
    <dgm:pt modelId="{D94C073D-BAED-4C38-BB42-2CBAB08A51D8}" type="parTrans" cxnId="{9400CB73-1AC5-4F47-93AD-20F7CDE29937}">
      <dgm:prSet/>
      <dgm:spPr/>
      <dgm:t>
        <a:bodyPr/>
        <a:lstStyle/>
        <a:p>
          <a:endParaRPr lang="en-US"/>
        </a:p>
      </dgm:t>
    </dgm:pt>
    <dgm:pt modelId="{C6946D6A-ABFF-4AA4-8573-D4A6EB127000}" type="sibTrans" cxnId="{9400CB73-1AC5-4F47-93AD-20F7CDE29937}">
      <dgm:prSet/>
      <dgm:spPr/>
      <dgm:t>
        <a:bodyPr/>
        <a:lstStyle/>
        <a:p>
          <a:endParaRPr lang="en-US"/>
        </a:p>
      </dgm:t>
    </dgm:pt>
    <dgm:pt modelId="{A3BCEBAF-2FDA-4D9C-AAFA-303509A3E2A1}">
      <dgm:prSet/>
      <dgm:spPr/>
      <dgm:t>
        <a:bodyPr/>
        <a:lstStyle/>
        <a:p>
          <a:r>
            <a:rPr lang="en-US"/>
            <a:t>Provide anecdotes</a:t>
          </a:r>
        </a:p>
      </dgm:t>
    </dgm:pt>
    <dgm:pt modelId="{2C651373-0C84-42AC-A071-AB33A41DBAC0}" type="parTrans" cxnId="{F99A481E-1474-4A45-BC0B-DCEF16054AD8}">
      <dgm:prSet/>
      <dgm:spPr/>
      <dgm:t>
        <a:bodyPr/>
        <a:lstStyle/>
        <a:p>
          <a:endParaRPr lang="en-US"/>
        </a:p>
      </dgm:t>
    </dgm:pt>
    <dgm:pt modelId="{D71CCDA0-D3E8-4B31-B052-F2E41960ADFC}" type="sibTrans" cxnId="{F99A481E-1474-4A45-BC0B-DCEF16054AD8}">
      <dgm:prSet/>
      <dgm:spPr/>
      <dgm:t>
        <a:bodyPr/>
        <a:lstStyle/>
        <a:p>
          <a:endParaRPr lang="en-US"/>
        </a:p>
      </dgm:t>
    </dgm:pt>
    <dgm:pt modelId="{1B678B6B-AC6B-4D6E-A750-66729B3AAFA0}">
      <dgm:prSet/>
      <dgm:spPr/>
      <dgm:t>
        <a:bodyPr/>
        <a:lstStyle/>
        <a:p>
          <a:r>
            <a:rPr lang="pt-PT"/>
            <a:t>#2 </a:t>
          </a:r>
          <a:r>
            <a:rPr lang="en-US"/>
            <a:t>Clarify</a:t>
          </a:r>
        </a:p>
      </dgm:t>
    </dgm:pt>
    <dgm:pt modelId="{AEC269FB-39C4-4E46-8543-3D4BBF6C6F2E}" type="parTrans" cxnId="{535B5369-D3F9-46CE-8A1C-C6A7EE89BF1F}">
      <dgm:prSet/>
      <dgm:spPr/>
      <dgm:t>
        <a:bodyPr/>
        <a:lstStyle/>
        <a:p>
          <a:endParaRPr lang="en-US"/>
        </a:p>
      </dgm:t>
    </dgm:pt>
    <dgm:pt modelId="{8F39EB30-A87C-4639-B0C8-2FDF9BC07727}" type="sibTrans" cxnId="{535B5369-D3F9-46CE-8A1C-C6A7EE89BF1F}">
      <dgm:prSet/>
      <dgm:spPr/>
      <dgm:t>
        <a:bodyPr/>
        <a:lstStyle/>
        <a:p>
          <a:endParaRPr lang="en-US"/>
        </a:p>
      </dgm:t>
    </dgm:pt>
    <dgm:pt modelId="{58C2298E-14AD-4518-8D9A-9C08095EBDCA}">
      <dgm:prSet/>
      <dgm:spPr/>
      <dgm:t>
        <a:bodyPr/>
        <a:lstStyle/>
        <a:p>
          <a:r>
            <a:rPr lang="en-US" dirty="0"/>
            <a:t>Performance analysis for the investor or  for the firm?</a:t>
          </a:r>
        </a:p>
      </dgm:t>
    </dgm:pt>
    <dgm:pt modelId="{A21DC2FD-A73D-4FC4-9685-9A64A5403144}" type="parTrans" cxnId="{0F3E5D97-E633-4E57-9F5C-F7194FA01E67}">
      <dgm:prSet/>
      <dgm:spPr/>
      <dgm:t>
        <a:bodyPr/>
        <a:lstStyle/>
        <a:p>
          <a:endParaRPr lang="en-US"/>
        </a:p>
      </dgm:t>
    </dgm:pt>
    <dgm:pt modelId="{0FB35262-8E79-4A8A-9D80-5E2FC905E32A}" type="sibTrans" cxnId="{0F3E5D97-E633-4E57-9F5C-F7194FA01E67}">
      <dgm:prSet/>
      <dgm:spPr/>
      <dgm:t>
        <a:bodyPr/>
        <a:lstStyle/>
        <a:p>
          <a:endParaRPr lang="en-US"/>
        </a:p>
      </dgm:t>
    </dgm:pt>
    <dgm:pt modelId="{B4C5FEFE-6768-4DCC-86F7-2D78E32CEAB5}">
      <dgm:prSet/>
      <dgm:spPr/>
      <dgm:t>
        <a:bodyPr/>
        <a:lstStyle/>
        <a:p>
          <a:r>
            <a:rPr lang="en-US"/>
            <a:t>Differentiate these two perspectives</a:t>
          </a:r>
        </a:p>
      </dgm:t>
    </dgm:pt>
    <dgm:pt modelId="{8C2FB2FC-681B-4AD0-8CA5-C4649064DB44}" type="parTrans" cxnId="{2153BEC6-B2BD-4D0D-9544-97DFDED7415C}">
      <dgm:prSet/>
      <dgm:spPr/>
      <dgm:t>
        <a:bodyPr/>
        <a:lstStyle/>
        <a:p>
          <a:endParaRPr lang="en-US"/>
        </a:p>
      </dgm:t>
    </dgm:pt>
    <dgm:pt modelId="{84F4CC2C-1923-4D1D-AA36-50BBF1749F0A}" type="sibTrans" cxnId="{2153BEC6-B2BD-4D0D-9544-97DFDED7415C}">
      <dgm:prSet/>
      <dgm:spPr/>
      <dgm:t>
        <a:bodyPr/>
        <a:lstStyle/>
        <a:p>
          <a:endParaRPr lang="en-US"/>
        </a:p>
      </dgm:t>
    </dgm:pt>
    <dgm:pt modelId="{6673446E-7220-47D7-BFE1-0366990B0F3E}" type="pres">
      <dgm:prSet presAssocID="{35DA2D30-4CC7-4725-B21E-06946F244997}" presName="linear" presStyleCnt="0">
        <dgm:presLayoutVars>
          <dgm:animLvl val="lvl"/>
          <dgm:resizeHandles val="exact"/>
        </dgm:presLayoutVars>
      </dgm:prSet>
      <dgm:spPr/>
    </dgm:pt>
    <dgm:pt modelId="{73D34B04-5B80-4F82-8496-F33801B053E8}" type="pres">
      <dgm:prSet presAssocID="{3568D977-4311-43D9-BC20-43C7B2D5C238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724ABB30-5260-4037-995F-441A313E5941}" type="pres">
      <dgm:prSet presAssocID="{3568D977-4311-43D9-BC20-43C7B2D5C238}" presName="childText" presStyleLbl="revTx" presStyleIdx="0" presStyleCnt="2">
        <dgm:presLayoutVars>
          <dgm:bulletEnabled val="1"/>
        </dgm:presLayoutVars>
      </dgm:prSet>
      <dgm:spPr/>
    </dgm:pt>
    <dgm:pt modelId="{76467E63-2B6A-4931-92D2-09A123120CD0}" type="pres">
      <dgm:prSet presAssocID="{1B678B6B-AC6B-4D6E-A750-66729B3AAFA0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E8A440B6-EF6D-4ABF-8065-61884B787D8D}" type="pres">
      <dgm:prSet presAssocID="{1B678B6B-AC6B-4D6E-A750-66729B3AAFA0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ABFB5808-8AE7-42D3-8CD1-62DA328DF7FD}" srcId="{3568D977-4311-43D9-BC20-43C7B2D5C238}" destId="{BE7392F3-BA5A-45FA-B5AE-2D7C7474D14D}" srcOrd="0" destOrd="0" parTransId="{4E4FF2CD-807F-49E9-9AB2-DD14922F35A8}" sibTransId="{A0AA0BE0-6044-4A7D-8310-DD5B2AE0B6CC}"/>
    <dgm:cxn modelId="{F99A481E-1474-4A45-BC0B-DCEF16054AD8}" srcId="{3568D977-4311-43D9-BC20-43C7B2D5C238}" destId="{A3BCEBAF-2FDA-4D9C-AAFA-303509A3E2A1}" srcOrd="2" destOrd="0" parTransId="{2C651373-0C84-42AC-A071-AB33A41DBAC0}" sibTransId="{D71CCDA0-D3E8-4B31-B052-F2E41960ADFC}"/>
    <dgm:cxn modelId="{C2D6D129-A8EB-427F-8FD6-064C838B9BC1}" type="presOf" srcId="{BE7392F3-BA5A-45FA-B5AE-2D7C7474D14D}" destId="{724ABB30-5260-4037-995F-441A313E5941}" srcOrd="0" destOrd="0" presId="urn:microsoft.com/office/officeart/2005/8/layout/vList2"/>
    <dgm:cxn modelId="{CB48533A-D9A2-43A6-8BD2-BF92C1EAEDAA}" type="presOf" srcId="{58C2298E-14AD-4518-8D9A-9C08095EBDCA}" destId="{E8A440B6-EF6D-4ABF-8065-61884B787D8D}" srcOrd="0" destOrd="0" presId="urn:microsoft.com/office/officeart/2005/8/layout/vList2"/>
    <dgm:cxn modelId="{6CF39062-4CFC-4BAC-B38B-13D414E01F34}" type="presOf" srcId="{35DA2D30-4CC7-4725-B21E-06946F244997}" destId="{6673446E-7220-47D7-BFE1-0366990B0F3E}" srcOrd="0" destOrd="0" presId="urn:microsoft.com/office/officeart/2005/8/layout/vList2"/>
    <dgm:cxn modelId="{535B5369-D3F9-46CE-8A1C-C6A7EE89BF1F}" srcId="{35DA2D30-4CC7-4725-B21E-06946F244997}" destId="{1B678B6B-AC6B-4D6E-A750-66729B3AAFA0}" srcOrd="1" destOrd="0" parTransId="{AEC269FB-39C4-4E46-8543-3D4BBF6C6F2E}" sibTransId="{8F39EB30-A87C-4639-B0C8-2FDF9BC07727}"/>
    <dgm:cxn modelId="{500C4451-853B-4849-B505-C1B9D77E36BE}" srcId="{35DA2D30-4CC7-4725-B21E-06946F244997}" destId="{3568D977-4311-43D9-BC20-43C7B2D5C238}" srcOrd="0" destOrd="0" parTransId="{8EAD3BC3-152C-46EF-9DA1-CCB34E044F23}" sibTransId="{45EBC208-0AF3-411D-82BF-4FF2D4017610}"/>
    <dgm:cxn modelId="{9400CB73-1AC5-4F47-93AD-20F7CDE29937}" srcId="{3568D977-4311-43D9-BC20-43C7B2D5C238}" destId="{179F486C-9134-47AD-9BD7-242B8968F598}" srcOrd="1" destOrd="0" parTransId="{D94C073D-BAED-4C38-BB42-2CBAB08A51D8}" sibTransId="{C6946D6A-ABFF-4AA4-8573-D4A6EB127000}"/>
    <dgm:cxn modelId="{F64D4E77-8CD5-427C-9F05-EC32A0860196}" type="presOf" srcId="{1B678B6B-AC6B-4D6E-A750-66729B3AAFA0}" destId="{76467E63-2B6A-4931-92D2-09A123120CD0}" srcOrd="0" destOrd="0" presId="urn:microsoft.com/office/officeart/2005/8/layout/vList2"/>
    <dgm:cxn modelId="{6AB8A392-888A-4184-AFDD-5A751DE38822}" type="presOf" srcId="{A3BCEBAF-2FDA-4D9C-AAFA-303509A3E2A1}" destId="{724ABB30-5260-4037-995F-441A313E5941}" srcOrd="0" destOrd="2" presId="urn:microsoft.com/office/officeart/2005/8/layout/vList2"/>
    <dgm:cxn modelId="{0F3E5D97-E633-4E57-9F5C-F7194FA01E67}" srcId="{1B678B6B-AC6B-4D6E-A750-66729B3AAFA0}" destId="{58C2298E-14AD-4518-8D9A-9C08095EBDCA}" srcOrd="0" destOrd="0" parTransId="{A21DC2FD-A73D-4FC4-9685-9A64A5403144}" sibTransId="{0FB35262-8E79-4A8A-9D80-5E2FC905E32A}"/>
    <dgm:cxn modelId="{4E129FB5-169E-4ECD-98E2-24DCBB5A8432}" type="presOf" srcId="{179F486C-9134-47AD-9BD7-242B8968F598}" destId="{724ABB30-5260-4037-995F-441A313E5941}" srcOrd="0" destOrd="1" presId="urn:microsoft.com/office/officeart/2005/8/layout/vList2"/>
    <dgm:cxn modelId="{2153BEC6-B2BD-4D0D-9544-97DFDED7415C}" srcId="{1B678B6B-AC6B-4D6E-A750-66729B3AAFA0}" destId="{B4C5FEFE-6768-4DCC-86F7-2D78E32CEAB5}" srcOrd="1" destOrd="0" parTransId="{8C2FB2FC-681B-4AD0-8CA5-C4649064DB44}" sibTransId="{84F4CC2C-1923-4D1D-AA36-50BBF1749F0A}"/>
    <dgm:cxn modelId="{10FA88F2-372F-415F-B1DB-FFE0E2FBF84E}" type="presOf" srcId="{3568D977-4311-43D9-BC20-43C7B2D5C238}" destId="{73D34B04-5B80-4F82-8496-F33801B053E8}" srcOrd="0" destOrd="0" presId="urn:microsoft.com/office/officeart/2005/8/layout/vList2"/>
    <dgm:cxn modelId="{859CFFFF-8BBB-4C54-9935-C12EFBD47130}" type="presOf" srcId="{B4C5FEFE-6768-4DCC-86F7-2D78E32CEAB5}" destId="{E8A440B6-EF6D-4ABF-8065-61884B787D8D}" srcOrd="0" destOrd="1" presId="urn:microsoft.com/office/officeart/2005/8/layout/vList2"/>
    <dgm:cxn modelId="{BD3F45BC-5318-4596-8FA0-A2E09F9DDF18}" type="presParOf" srcId="{6673446E-7220-47D7-BFE1-0366990B0F3E}" destId="{73D34B04-5B80-4F82-8496-F33801B053E8}" srcOrd="0" destOrd="0" presId="urn:microsoft.com/office/officeart/2005/8/layout/vList2"/>
    <dgm:cxn modelId="{E807914C-1479-4624-BD0A-AA8C487EAB25}" type="presParOf" srcId="{6673446E-7220-47D7-BFE1-0366990B0F3E}" destId="{724ABB30-5260-4037-995F-441A313E5941}" srcOrd="1" destOrd="0" presId="urn:microsoft.com/office/officeart/2005/8/layout/vList2"/>
    <dgm:cxn modelId="{CC5F585B-3EC5-4621-8D8A-450D3BE5F1DB}" type="presParOf" srcId="{6673446E-7220-47D7-BFE1-0366990B0F3E}" destId="{76467E63-2B6A-4931-92D2-09A123120CD0}" srcOrd="2" destOrd="0" presId="urn:microsoft.com/office/officeart/2005/8/layout/vList2"/>
    <dgm:cxn modelId="{D5AD7C45-3D8B-4269-AEE8-339FA425586D}" type="presParOf" srcId="{6673446E-7220-47D7-BFE1-0366990B0F3E}" destId="{E8A440B6-EF6D-4ABF-8065-61884B787D8D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5DA2D30-4CC7-4725-B21E-06946F244997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3568D977-4311-43D9-BC20-43C7B2D5C238}">
      <dgm:prSet/>
      <dgm:spPr/>
      <dgm:t>
        <a:bodyPr/>
        <a:lstStyle/>
        <a:p>
          <a:r>
            <a:rPr lang="pt-PT" dirty="0">
              <a:solidFill>
                <a:schemeClr val="tx1"/>
              </a:solidFill>
            </a:rPr>
            <a:t>#3 Explore the sensitiveness of IRR</a:t>
          </a:r>
          <a:endParaRPr lang="en-US" dirty="0">
            <a:solidFill>
              <a:schemeClr val="tx1"/>
            </a:solidFill>
          </a:endParaRPr>
        </a:p>
      </dgm:t>
    </dgm:pt>
    <dgm:pt modelId="{8EAD3BC3-152C-46EF-9DA1-CCB34E044F23}" type="parTrans" cxnId="{500C4451-853B-4849-B505-C1B9D77E36BE}">
      <dgm:prSet/>
      <dgm:spPr/>
      <dgm:t>
        <a:bodyPr/>
        <a:lstStyle/>
        <a:p>
          <a:endParaRPr lang="en-US"/>
        </a:p>
      </dgm:t>
    </dgm:pt>
    <dgm:pt modelId="{45EBC208-0AF3-411D-82BF-4FF2D4017610}" type="sibTrans" cxnId="{500C4451-853B-4849-B505-C1B9D77E36BE}">
      <dgm:prSet/>
      <dgm:spPr/>
      <dgm:t>
        <a:bodyPr/>
        <a:lstStyle/>
        <a:p>
          <a:endParaRPr lang="en-US"/>
        </a:p>
      </dgm:t>
    </dgm:pt>
    <dgm:pt modelId="{BE7392F3-BA5A-45FA-B5AE-2D7C7474D14D}">
      <dgm:prSet/>
      <dgm:spPr/>
      <dgm:t>
        <a:bodyPr/>
        <a:lstStyle/>
        <a:p>
          <a:r>
            <a:rPr lang="en-US" dirty="0"/>
            <a:t>IRR a measure of profitability  sensitive to amount and </a:t>
          </a:r>
          <a:r>
            <a:rPr lang="en-US" b="1" dirty="0"/>
            <a:t>timing of cash flows</a:t>
          </a:r>
          <a:endParaRPr lang="en-US" dirty="0"/>
        </a:p>
      </dgm:t>
    </dgm:pt>
    <dgm:pt modelId="{4E4FF2CD-807F-49E9-9AB2-DD14922F35A8}" type="parTrans" cxnId="{ABFB5808-8AE7-42D3-8CD1-62DA328DF7FD}">
      <dgm:prSet/>
      <dgm:spPr/>
      <dgm:t>
        <a:bodyPr/>
        <a:lstStyle/>
        <a:p>
          <a:endParaRPr lang="en-US"/>
        </a:p>
      </dgm:t>
    </dgm:pt>
    <dgm:pt modelId="{A0AA0BE0-6044-4A7D-8310-DD5B2AE0B6CC}" type="sibTrans" cxnId="{ABFB5808-8AE7-42D3-8CD1-62DA328DF7FD}">
      <dgm:prSet/>
      <dgm:spPr/>
      <dgm:t>
        <a:bodyPr/>
        <a:lstStyle/>
        <a:p>
          <a:endParaRPr lang="en-US"/>
        </a:p>
      </dgm:t>
    </dgm:pt>
    <dgm:pt modelId="{1B678B6B-AC6B-4D6E-A750-66729B3AAFA0}">
      <dgm:prSet/>
      <dgm:spPr/>
      <dgm:t>
        <a:bodyPr/>
        <a:lstStyle/>
        <a:p>
          <a:r>
            <a:rPr lang="pt-PT" dirty="0"/>
            <a:t>#4 </a:t>
          </a:r>
          <a:r>
            <a:rPr lang="en-US" dirty="0"/>
            <a:t>Instead of annual performance analysis,  why not using semesters , quarters, months? To  improve accuracy</a:t>
          </a:r>
        </a:p>
      </dgm:t>
    </dgm:pt>
    <dgm:pt modelId="{AEC269FB-39C4-4E46-8543-3D4BBF6C6F2E}" type="parTrans" cxnId="{535B5369-D3F9-46CE-8A1C-C6A7EE89BF1F}">
      <dgm:prSet/>
      <dgm:spPr/>
      <dgm:t>
        <a:bodyPr/>
        <a:lstStyle/>
        <a:p>
          <a:endParaRPr lang="en-US"/>
        </a:p>
      </dgm:t>
    </dgm:pt>
    <dgm:pt modelId="{8F39EB30-A87C-4639-B0C8-2FDF9BC07727}" type="sibTrans" cxnId="{535B5369-D3F9-46CE-8A1C-C6A7EE89BF1F}">
      <dgm:prSet/>
      <dgm:spPr/>
      <dgm:t>
        <a:bodyPr/>
        <a:lstStyle/>
        <a:p>
          <a:endParaRPr lang="en-US"/>
        </a:p>
      </dgm:t>
    </dgm:pt>
    <dgm:pt modelId="{F8A16795-8827-4F3A-819F-C1232229A73D}">
      <dgm:prSet/>
      <dgm:spPr/>
      <dgm:t>
        <a:bodyPr/>
        <a:lstStyle/>
        <a:p>
          <a:endParaRPr lang="en-US" dirty="0"/>
        </a:p>
      </dgm:t>
    </dgm:pt>
    <dgm:pt modelId="{1B971E83-B9B6-412A-99E4-12164B6ED778}" type="parTrans" cxnId="{F11B7E70-27AC-4602-8B2E-2AEED7428F8B}">
      <dgm:prSet/>
      <dgm:spPr/>
      <dgm:t>
        <a:bodyPr/>
        <a:lstStyle/>
        <a:p>
          <a:endParaRPr lang="pt-PT"/>
        </a:p>
      </dgm:t>
    </dgm:pt>
    <dgm:pt modelId="{CA3D8AB4-BE62-44C7-80A1-09EFC2292B33}" type="sibTrans" cxnId="{F11B7E70-27AC-4602-8B2E-2AEED7428F8B}">
      <dgm:prSet/>
      <dgm:spPr/>
      <dgm:t>
        <a:bodyPr/>
        <a:lstStyle/>
        <a:p>
          <a:endParaRPr lang="pt-PT"/>
        </a:p>
      </dgm:t>
    </dgm:pt>
    <dgm:pt modelId="{6673446E-7220-47D7-BFE1-0366990B0F3E}" type="pres">
      <dgm:prSet presAssocID="{35DA2D30-4CC7-4725-B21E-06946F244997}" presName="linear" presStyleCnt="0">
        <dgm:presLayoutVars>
          <dgm:animLvl val="lvl"/>
          <dgm:resizeHandles val="exact"/>
        </dgm:presLayoutVars>
      </dgm:prSet>
      <dgm:spPr/>
    </dgm:pt>
    <dgm:pt modelId="{73D34B04-5B80-4F82-8496-F33801B053E8}" type="pres">
      <dgm:prSet presAssocID="{3568D977-4311-43D9-BC20-43C7B2D5C238}" presName="parentText" presStyleLbl="node1" presStyleIdx="0" presStyleCnt="2" custScaleY="62725" custLinFactNeighborX="4999" custLinFactNeighborY="10265">
        <dgm:presLayoutVars>
          <dgm:chMax val="0"/>
          <dgm:bulletEnabled val="1"/>
        </dgm:presLayoutVars>
      </dgm:prSet>
      <dgm:spPr/>
    </dgm:pt>
    <dgm:pt modelId="{724ABB30-5260-4037-995F-441A313E5941}" type="pres">
      <dgm:prSet presAssocID="{3568D977-4311-43D9-BC20-43C7B2D5C238}" presName="childText" presStyleLbl="revTx" presStyleIdx="0" presStyleCnt="1" custScaleY="79243">
        <dgm:presLayoutVars>
          <dgm:bulletEnabled val="1"/>
        </dgm:presLayoutVars>
      </dgm:prSet>
      <dgm:spPr/>
    </dgm:pt>
    <dgm:pt modelId="{76467E63-2B6A-4931-92D2-09A123120CD0}" type="pres">
      <dgm:prSet presAssocID="{1B678B6B-AC6B-4D6E-A750-66729B3AAFA0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ABFB5808-8AE7-42D3-8CD1-62DA328DF7FD}" srcId="{3568D977-4311-43D9-BC20-43C7B2D5C238}" destId="{BE7392F3-BA5A-45FA-B5AE-2D7C7474D14D}" srcOrd="0" destOrd="0" parTransId="{4E4FF2CD-807F-49E9-9AB2-DD14922F35A8}" sibTransId="{A0AA0BE0-6044-4A7D-8310-DD5B2AE0B6CC}"/>
    <dgm:cxn modelId="{C2D6D129-A8EB-427F-8FD6-064C838B9BC1}" type="presOf" srcId="{BE7392F3-BA5A-45FA-B5AE-2D7C7474D14D}" destId="{724ABB30-5260-4037-995F-441A313E5941}" srcOrd="0" destOrd="0" presId="urn:microsoft.com/office/officeart/2005/8/layout/vList2"/>
    <dgm:cxn modelId="{6CF39062-4CFC-4BAC-B38B-13D414E01F34}" type="presOf" srcId="{35DA2D30-4CC7-4725-B21E-06946F244997}" destId="{6673446E-7220-47D7-BFE1-0366990B0F3E}" srcOrd="0" destOrd="0" presId="urn:microsoft.com/office/officeart/2005/8/layout/vList2"/>
    <dgm:cxn modelId="{535B5369-D3F9-46CE-8A1C-C6A7EE89BF1F}" srcId="{35DA2D30-4CC7-4725-B21E-06946F244997}" destId="{1B678B6B-AC6B-4D6E-A750-66729B3AAFA0}" srcOrd="1" destOrd="0" parTransId="{AEC269FB-39C4-4E46-8543-3D4BBF6C6F2E}" sibTransId="{8F39EB30-A87C-4639-B0C8-2FDF9BC07727}"/>
    <dgm:cxn modelId="{F11B7E70-27AC-4602-8B2E-2AEED7428F8B}" srcId="{3568D977-4311-43D9-BC20-43C7B2D5C238}" destId="{F8A16795-8827-4F3A-819F-C1232229A73D}" srcOrd="1" destOrd="0" parTransId="{1B971E83-B9B6-412A-99E4-12164B6ED778}" sibTransId="{CA3D8AB4-BE62-44C7-80A1-09EFC2292B33}"/>
    <dgm:cxn modelId="{500C4451-853B-4849-B505-C1B9D77E36BE}" srcId="{35DA2D30-4CC7-4725-B21E-06946F244997}" destId="{3568D977-4311-43D9-BC20-43C7B2D5C238}" srcOrd="0" destOrd="0" parTransId="{8EAD3BC3-152C-46EF-9DA1-CCB34E044F23}" sibTransId="{45EBC208-0AF3-411D-82BF-4FF2D4017610}"/>
    <dgm:cxn modelId="{F64D4E77-8CD5-427C-9F05-EC32A0860196}" type="presOf" srcId="{1B678B6B-AC6B-4D6E-A750-66729B3AAFA0}" destId="{76467E63-2B6A-4931-92D2-09A123120CD0}" srcOrd="0" destOrd="0" presId="urn:microsoft.com/office/officeart/2005/8/layout/vList2"/>
    <dgm:cxn modelId="{3802ED7E-E0E0-481C-8955-7AA6FEF5D312}" type="presOf" srcId="{F8A16795-8827-4F3A-819F-C1232229A73D}" destId="{724ABB30-5260-4037-995F-441A313E5941}" srcOrd="0" destOrd="1" presId="urn:microsoft.com/office/officeart/2005/8/layout/vList2"/>
    <dgm:cxn modelId="{10FA88F2-372F-415F-B1DB-FFE0E2FBF84E}" type="presOf" srcId="{3568D977-4311-43D9-BC20-43C7B2D5C238}" destId="{73D34B04-5B80-4F82-8496-F33801B053E8}" srcOrd="0" destOrd="0" presId="urn:microsoft.com/office/officeart/2005/8/layout/vList2"/>
    <dgm:cxn modelId="{BD3F45BC-5318-4596-8FA0-A2E09F9DDF18}" type="presParOf" srcId="{6673446E-7220-47D7-BFE1-0366990B0F3E}" destId="{73D34B04-5B80-4F82-8496-F33801B053E8}" srcOrd="0" destOrd="0" presId="urn:microsoft.com/office/officeart/2005/8/layout/vList2"/>
    <dgm:cxn modelId="{E807914C-1479-4624-BD0A-AA8C487EAB25}" type="presParOf" srcId="{6673446E-7220-47D7-BFE1-0366990B0F3E}" destId="{724ABB30-5260-4037-995F-441A313E5941}" srcOrd="1" destOrd="0" presId="urn:microsoft.com/office/officeart/2005/8/layout/vList2"/>
    <dgm:cxn modelId="{CC5F585B-3EC5-4621-8D8A-450D3BE5F1DB}" type="presParOf" srcId="{6673446E-7220-47D7-BFE1-0366990B0F3E}" destId="{76467E63-2B6A-4931-92D2-09A123120CD0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5DA2D30-4CC7-4725-B21E-06946F244997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3568D977-4311-43D9-BC20-43C7B2D5C238}">
      <dgm:prSet custT="1"/>
      <dgm:spPr/>
      <dgm:t>
        <a:bodyPr/>
        <a:lstStyle/>
        <a:p>
          <a:r>
            <a:rPr lang="en-US" sz="2400" dirty="0">
              <a:solidFill>
                <a:schemeClr val="tx1"/>
              </a:solidFill>
            </a:rPr>
            <a:t>5# Model </a:t>
          </a:r>
        </a:p>
      </dgm:t>
    </dgm:pt>
    <dgm:pt modelId="{8EAD3BC3-152C-46EF-9DA1-CCB34E044F23}" type="parTrans" cxnId="{500C4451-853B-4849-B505-C1B9D77E36BE}">
      <dgm:prSet/>
      <dgm:spPr/>
      <dgm:t>
        <a:bodyPr/>
        <a:lstStyle/>
        <a:p>
          <a:endParaRPr lang="en-US"/>
        </a:p>
      </dgm:t>
    </dgm:pt>
    <dgm:pt modelId="{45EBC208-0AF3-411D-82BF-4FF2D4017610}" type="sibTrans" cxnId="{500C4451-853B-4849-B505-C1B9D77E36BE}">
      <dgm:prSet/>
      <dgm:spPr/>
      <dgm:t>
        <a:bodyPr/>
        <a:lstStyle/>
        <a:p>
          <a:endParaRPr lang="en-US"/>
        </a:p>
      </dgm:t>
    </dgm:pt>
    <dgm:pt modelId="{BE7392F3-BA5A-45FA-B5AE-2D7C7474D14D}">
      <dgm:prSet custT="1"/>
      <dgm:spPr/>
      <dgm:t>
        <a:bodyPr/>
        <a:lstStyle/>
        <a:p>
          <a:endParaRPr lang="en-US" sz="1800" dirty="0"/>
        </a:p>
      </dgm:t>
    </dgm:pt>
    <dgm:pt modelId="{4E4FF2CD-807F-49E9-9AB2-DD14922F35A8}" type="parTrans" cxnId="{ABFB5808-8AE7-42D3-8CD1-62DA328DF7FD}">
      <dgm:prSet/>
      <dgm:spPr/>
      <dgm:t>
        <a:bodyPr/>
        <a:lstStyle/>
        <a:p>
          <a:endParaRPr lang="en-US"/>
        </a:p>
      </dgm:t>
    </dgm:pt>
    <dgm:pt modelId="{A0AA0BE0-6044-4A7D-8310-DD5B2AE0B6CC}" type="sibTrans" cxnId="{ABFB5808-8AE7-42D3-8CD1-62DA328DF7FD}">
      <dgm:prSet/>
      <dgm:spPr/>
      <dgm:t>
        <a:bodyPr/>
        <a:lstStyle/>
        <a:p>
          <a:endParaRPr lang="en-US"/>
        </a:p>
      </dgm:t>
    </dgm:pt>
    <dgm:pt modelId="{411B3673-8BB5-45EC-B45F-D53E233CC59A}">
      <dgm:prSet custT="1"/>
      <dgm:spPr/>
      <dgm:t>
        <a:bodyPr/>
        <a:lstStyle/>
        <a:p>
          <a:pPr>
            <a:buNone/>
          </a:pPr>
          <a:r>
            <a:rPr lang="en-US" sz="1800" dirty="0"/>
            <a:t>Trade-off between lower financial buffer and impact on performance</a:t>
          </a:r>
        </a:p>
      </dgm:t>
    </dgm:pt>
    <dgm:pt modelId="{6D0AD5CE-B1D0-4C9C-9D86-00B0065554D0}" type="parTrans" cxnId="{DD2593EA-068B-4006-93CE-58AF549F4007}">
      <dgm:prSet/>
      <dgm:spPr/>
      <dgm:t>
        <a:bodyPr/>
        <a:lstStyle/>
        <a:p>
          <a:endParaRPr lang="pt-PT"/>
        </a:p>
      </dgm:t>
    </dgm:pt>
    <dgm:pt modelId="{05B9D70D-C488-41A2-87B4-B117C841FB27}" type="sibTrans" cxnId="{DD2593EA-068B-4006-93CE-58AF549F4007}">
      <dgm:prSet/>
      <dgm:spPr/>
      <dgm:t>
        <a:bodyPr/>
        <a:lstStyle/>
        <a:p>
          <a:endParaRPr lang="pt-PT"/>
        </a:p>
      </dgm:t>
    </dgm:pt>
    <dgm:pt modelId="{BC460A97-3F9A-4237-84EF-B0EE1B6322C9}">
      <dgm:prSet custT="1"/>
      <dgm:spPr/>
      <dgm:t>
        <a:bodyPr/>
        <a:lstStyle/>
        <a:p>
          <a:r>
            <a:rPr lang="en-US" sz="1800" dirty="0"/>
            <a:t>Quantify the impact of this financial slack in performance</a:t>
          </a:r>
        </a:p>
      </dgm:t>
    </dgm:pt>
    <dgm:pt modelId="{11B78302-AA29-4CE3-8C31-9288F5DC1DA9}" type="parTrans" cxnId="{244EF340-119A-40DA-818D-3311D25015B8}">
      <dgm:prSet/>
      <dgm:spPr/>
      <dgm:t>
        <a:bodyPr/>
        <a:lstStyle/>
        <a:p>
          <a:endParaRPr lang="pt-PT"/>
        </a:p>
      </dgm:t>
    </dgm:pt>
    <dgm:pt modelId="{FDAD1EC1-8F0C-4D4C-8BFE-2A11288D4197}" type="sibTrans" cxnId="{244EF340-119A-40DA-818D-3311D25015B8}">
      <dgm:prSet/>
      <dgm:spPr/>
      <dgm:t>
        <a:bodyPr/>
        <a:lstStyle/>
        <a:p>
          <a:endParaRPr lang="pt-PT"/>
        </a:p>
      </dgm:t>
    </dgm:pt>
    <dgm:pt modelId="{6673446E-7220-47D7-BFE1-0366990B0F3E}" type="pres">
      <dgm:prSet presAssocID="{35DA2D30-4CC7-4725-B21E-06946F244997}" presName="linear" presStyleCnt="0">
        <dgm:presLayoutVars>
          <dgm:animLvl val="lvl"/>
          <dgm:resizeHandles val="exact"/>
        </dgm:presLayoutVars>
      </dgm:prSet>
      <dgm:spPr/>
    </dgm:pt>
    <dgm:pt modelId="{73D34B04-5B80-4F82-8496-F33801B053E8}" type="pres">
      <dgm:prSet presAssocID="{3568D977-4311-43D9-BC20-43C7B2D5C238}" presName="parentText" presStyleLbl="node1" presStyleIdx="0" presStyleCnt="1" custScaleY="105715" custLinFactNeighborX="4999" custLinFactNeighborY="10265">
        <dgm:presLayoutVars>
          <dgm:chMax val="0"/>
          <dgm:bulletEnabled val="1"/>
        </dgm:presLayoutVars>
      </dgm:prSet>
      <dgm:spPr/>
    </dgm:pt>
    <dgm:pt modelId="{724ABB30-5260-4037-995F-441A313E5941}" type="pres">
      <dgm:prSet presAssocID="{3568D977-4311-43D9-BC20-43C7B2D5C238}" presName="childText" presStyleLbl="revTx" presStyleIdx="0" presStyleCnt="1" custScaleY="37387">
        <dgm:presLayoutVars>
          <dgm:bulletEnabled val="1"/>
        </dgm:presLayoutVars>
      </dgm:prSet>
      <dgm:spPr/>
    </dgm:pt>
  </dgm:ptLst>
  <dgm:cxnLst>
    <dgm:cxn modelId="{EA689107-1555-4105-A720-80214B15D148}" type="presOf" srcId="{BC460A97-3F9A-4237-84EF-B0EE1B6322C9}" destId="{724ABB30-5260-4037-995F-441A313E5941}" srcOrd="0" destOrd="2" presId="urn:microsoft.com/office/officeart/2005/8/layout/vList2"/>
    <dgm:cxn modelId="{ABFB5808-8AE7-42D3-8CD1-62DA328DF7FD}" srcId="{3568D977-4311-43D9-BC20-43C7B2D5C238}" destId="{BE7392F3-BA5A-45FA-B5AE-2D7C7474D14D}" srcOrd="0" destOrd="0" parTransId="{4E4FF2CD-807F-49E9-9AB2-DD14922F35A8}" sibTransId="{A0AA0BE0-6044-4A7D-8310-DD5B2AE0B6CC}"/>
    <dgm:cxn modelId="{C2D6D129-A8EB-427F-8FD6-064C838B9BC1}" type="presOf" srcId="{BE7392F3-BA5A-45FA-B5AE-2D7C7474D14D}" destId="{724ABB30-5260-4037-995F-441A313E5941}" srcOrd="0" destOrd="0" presId="urn:microsoft.com/office/officeart/2005/8/layout/vList2"/>
    <dgm:cxn modelId="{67FAEB3A-CFEA-458A-AB16-0566B66BF9E7}" type="presOf" srcId="{411B3673-8BB5-45EC-B45F-D53E233CC59A}" destId="{724ABB30-5260-4037-995F-441A313E5941}" srcOrd="0" destOrd="1" presId="urn:microsoft.com/office/officeart/2005/8/layout/vList2"/>
    <dgm:cxn modelId="{244EF340-119A-40DA-818D-3311D25015B8}" srcId="{3568D977-4311-43D9-BC20-43C7B2D5C238}" destId="{BC460A97-3F9A-4237-84EF-B0EE1B6322C9}" srcOrd="2" destOrd="0" parTransId="{11B78302-AA29-4CE3-8C31-9288F5DC1DA9}" sibTransId="{FDAD1EC1-8F0C-4D4C-8BFE-2A11288D4197}"/>
    <dgm:cxn modelId="{6CF39062-4CFC-4BAC-B38B-13D414E01F34}" type="presOf" srcId="{35DA2D30-4CC7-4725-B21E-06946F244997}" destId="{6673446E-7220-47D7-BFE1-0366990B0F3E}" srcOrd="0" destOrd="0" presId="urn:microsoft.com/office/officeart/2005/8/layout/vList2"/>
    <dgm:cxn modelId="{500C4451-853B-4849-B505-C1B9D77E36BE}" srcId="{35DA2D30-4CC7-4725-B21E-06946F244997}" destId="{3568D977-4311-43D9-BC20-43C7B2D5C238}" srcOrd="0" destOrd="0" parTransId="{8EAD3BC3-152C-46EF-9DA1-CCB34E044F23}" sibTransId="{45EBC208-0AF3-411D-82BF-4FF2D4017610}"/>
    <dgm:cxn modelId="{DD2593EA-068B-4006-93CE-58AF549F4007}" srcId="{3568D977-4311-43D9-BC20-43C7B2D5C238}" destId="{411B3673-8BB5-45EC-B45F-D53E233CC59A}" srcOrd="1" destOrd="0" parTransId="{6D0AD5CE-B1D0-4C9C-9D86-00B0065554D0}" sibTransId="{05B9D70D-C488-41A2-87B4-B117C841FB27}"/>
    <dgm:cxn modelId="{10FA88F2-372F-415F-B1DB-FFE0E2FBF84E}" type="presOf" srcId="{3568D977-4311-43D9-BC20-43C7B2D5C238}" destId="{73D34B04-5B80-4F82-8496-F33801B053E8}" srcOrd="0" destOrd="0" presId="urn:microsoft.com/office/officeart/2005/8/layout/vList2"/>
    <dgm:cxn modelId="{BD3F45BC-5318-4596-8FA0-A2E09F9DDF18}" type="presParOf" srcId="{6673446E-7220-47D7-BFE1-0366990B0F3E}" destId="{73D34B04-5B80-4F82-8496-F33801B053E8}" srcOrd="0" destOrd="0" presId="urn:microsoft.com/office/officeart/2005/8/layout/vList2"/>
    <dgm:cxn modelId="{E807914C-1479-4624-BD0A-AA8C487EAB25}" type="presParOf" srcId="{6673446E-7220-47D7-BFE1-0366990B0F3E}" destId="{724ABB30-5260-4037-995F-441A313E5941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D25A8D-5755-46D4-95D3-8B0BBCD2BC1E}">
      <dsp:nvSpPr>
        <dsp:cNvPr id="0" name=""/>
        <dsp:cNvSpPr/>
      </dsp:nvSpPr>
      <dsp:spPr>
        <a:xfrm>
          <a:off x="0" y="494319"/>
          <a:ext cx="4885203" cy="131274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>
              <a:solidFill>
                <a:schemeClr val="tx1"/>
              </a:solidFill>
            </a:rPr>
            <a:t>Any approach should take into account</a:t>
          </a:r>
        </a:p>
      </dsp:txBody>
      <dsp:txXfrm>
        <a:off x="64083" y="558402"/>
        <a:ext cx="4757037" cy="1184574"/>
      </dsp:txXfrm>
    </dsp:sp>
    <dsp:sp modelId="{6D7F1858-AB89-4FC7-9658-51B61557F8FF}">
      <dsp:nvSpPr>
        <dsp:cNvPr id="0" name=""/>
        <dsp:cNvSpPr/>
      </dsp:nvSpPr>
      <dsp:spPr>
        <a:xfrm>
          <a:off x="0" y="1807059"/>
          <a:ext cx="4885203" cy="9051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5105" tIns="41910" rIns="234696" bIns="41910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600" kern="1200" dirty="0"/>
            <a:t>Time value of money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600" kern="1200"/>
            <a:t>Risk</a:t>
          </a:r>
        </a:p>
      </dsp:txBody>
      <dsp:txXfrm>
        <a:off x="0" y="1807059"/>
        <a:ext cx="4885203" cy="905107"/>
      </dsp:txXfrm>
    </dsp:sp>
    <dsp:sp modelId="{B697172E-C44D-4BC5-99BC-4DC4391A85A6}">
      <dsp:nvSpPr>
        <dsp:cNvPr id="0" name=""/>
        <dsp:cNvSpPr/>
      </dsp:nvSpPr>
      <dsp:spPr>
        <a:xfrm>
          <a:off x="0" y="2712166"/>
          <a:ext cx="4885203" cy="131274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100000"/>
                <a:lumOff val="-63725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100000"/>
                <a:lumOff val="-63725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100000"/>
                <a:lumOff val="-6372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What performance methods should be used?</a:t>
          </a:r>
        </a:p>
      </dsp:txBody>
      <dsp:txXfrm>
        <a:off x="64083" y="2776249"/>
        <a:ext cx="4757037" cy="1184574"/>
      </dsp:txXfrm>
    </dsp:sp>
    <dsp:sp modelId="{B7909994-6054-4DEC-AF0C-3127883C53AB}">
      <dsp:nvSpPr>
        <dsp:cNvPr id="0" name=""/>
        <dsp:cNvSpPr/>
      </dsp:nvSpPr>
      <dsp:spPr>
        <a:xfrm>
          <a:off x="0" y="4024906"/>
          <a:ext cx="4885203" cy="1366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5105" tIns="41910" rIns="234696" bIns="41910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600" kern="1200" dirty="0"/>
            <a:t>Opportunity cost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600" kern="1200" dirty="0" err="1"/>
            <a:t>Comparables</a:t>
          </a:r>
          <a:endParaRPr lang="en-US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Wingdings" panose="05000000000000000000" pitchFamily="2" charset="2"/>
            <a:buChar char="ü"/>
          </a:pPr>
          <a:r>
            <a:rPr lang="en-US" sz="2600" kern="1200" dirty="0"/>
            <a:t>Internal Rate of Return</a:t>
          </a:r>
        </a:p>
      </dsp:txBody>
      <dsp:txXfrm>
        <a:off x="0" y="4024906"/>
        <a:ext cx="4885203" cy="13662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D34B04-5B80-4F82-8496-F33801B053E8}">
      <dsp:nvSpPr>
        <dsp:cNvPr id="0" name=""/>
        <dsp:cNvSpPr/>
      </dsp:nvSpPr>
      <dsp:spPr>
        <a:xfrm>
          <a:off x="0" y="69777"/>
          <a:ext cx="4885203" cy="935415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3900" kern="1200"/>
            <a:t>#1 </a:t>
          </a:r>
          <a:r>
            <a:rPr lang="en-US" sz="3900" kern="1200"/>
            <a:t>Better motivation</a:t>
          </a:r>
        </a:p>
      </dsp:txBody>
      <dsp:txXfrm>
        <a:off x="45663" y="115440"/>
        <a:ext cx="4793877" cy="844089"/>
      </dsp:txXfrm>
    </dsp:sp>
    <dsp:sp modelId="{724ABB30-5260-4037-995F-441A313E5941}">
      <dsp:nvSpPr>
        <dsp:cNvPr id="0" name=""/>
        <dsp:cNvSpPr/>
      </dsp:nvSpPr>
      <dsp:spPr>
        <a:xfrm>
          <a:off x="0" y="1005192"/>
          <a:ext cx="4885203" cy="15742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5105" tIns="49530" rIns="277368" bIns="4953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000" kern="1200"/>
            <a:t>Is money really locked?</a:t>
          </a:r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000" kern="1200"/>
            <a:t>Typically how much time?</a:t>
          </a:r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000" kern="1200"/>
            <a:t>Provide anecdotes</a:t>
          </a:r>
        </a:p>
      </dsp:txBody>
      <dsp:txXfrm>
        <a:off x="0" y="1005192"/>
        <a:ext cx="4885203" cy="1574235"/>
      </dsp:txXfrm>
    </dsp:sp>
    <dsp:sp modelId="{76467E63-2B6A-4931-92D2-09A123120CD0}">
      <dsp:nvSpPr>
        <dsp:cNvPr id="0" name=""/>
        <dsp:cNvSpPr/>
      </dsp:nvSpPr>
      <dsp:spPr>
        <a:xfrm>
          <a:off x="0" y="2579428"/>
          <a:ext cx="4885203" cy="935415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100000"/>
                <a:lumOff val="-63725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100000"/>
                <a:lumOff val="-63725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100000"/>
                <a:lumOff val="-6372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3900" kern="1200"/>
            <a:t>#2 </a:t>
          </a:r>
          <a:r>
            <a:rPr lang="en-US" sz="3900" kern="1200"/>
            <a:t>Clarify</a:t>
          </a:r>
        </a:p>
      </dsp:txBody>
      <dsp:txXfrm>
        <a:off x="45663" y="2625091"/>
        <a:ext cx="4793877" cy="844089"/>
      </dsp:txXfrm>
    </dsp:sp>
    <dsp:sp modelId="{E8A440B6-EF6D-4ABF-8065-61884B787D8D}">
      <dsp:nvSpPr>
        <dsp:cNvPr id="0" name=""/>
        <dsp:cNvSpPr/>
      </dsp:nvSpPr>
      <dsp:spPr>
        <a:xfrm>
          <a:off x="0" y="3514843"/>
          <a:ext cx="4885203" cy="23008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5105" tIns="49530" rIns="277368" bIns="4953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000" kern="1200" dirty="0"/>
            <a:t>Performance analysis for the investor or  for the firm?</a:t>
          </a:r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3000" kern="1200"/>
            <a:t>Differentiate these two perspectives</a:t>
          </a:r>
        </a:p>
      </dsp:txBody>
      <dsp:txXfrm>
        <a:off x="0" y="3514843"/>
        <a:ext cx="4885203" cy="230080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D34B04-5B80-4F82-8496-F33801B053E8}">
      <dsp:nvSpPr>
        <dsp:cNvPr id="0" name=""/>
        <dsp:cNvSpPr/>
      </dsp:nvSpPr>
      <dsp:spPr>
        <a:xfrm>
          <a:off x="0" y="220117"/>
          <a:ext cx="4885203" cy="174664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700" kern="1200" dirty="0">
              <a:solidFill>
                <a:schemeClr val="tx1"/>
              </a:solidFill>
            </a:rPr>
            <a:t>#3 Explore the sensitiveness of IRR</a:t>
          </a:r>
          <a:endParaRPr lang="en-US" sz="2700" kern="1200" dirty="0">
            <a:solidFill>
              <a:schemeClr val="tx1"/>
            </a:solidFill>
          </a:endParaRPr>
        </a:p>
      </dsp:txBody>
      <dsp:txXfrm>
        <a:off x="85264" y="305381"/>
        <a:ext cx="4714675" cy="1576112"/>
      </dsp:txXfrm>
    </dsp:sp>
    <dsp:sp modelId="{724ABB30-5260-4037-995F-441A313E5941}">
      <dsp:nvSpPr>
        <dsp:cNvPr id="0" name=""/>
        <dsp:cNvSpPr/>
      </dsp:nvSpPr>
      <dsp:spPr>
        <a:xfrm>
          <a:off x="0" y="1806969"/>
          <a:ext cx="4885203" cy="12335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5105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 dirty="0"/>
            <a:t>IRR a measure of profitability  sensitive to amount and </a:t>
          </a:r>
          <a:r>
            <a:rPr lang="en-US" sz="2100" b="1" kern="1200" dirty="0"/>
            <a:t>timing of cash flows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2100" kern="1200" dirty="0"/>
        </a:p>
      </dsp:txBody>
      <dsp:txXfrm>
        <a:off x="0" y="1806969"/>
        <a:ext cx="4885203" cy="1233528"/>
      </dsp:txXfrm>
    </dsp:sp>
    <dsp:sp modelId="{76467E63-2B6A-4931-92D2-09A123120CD0}">
      <dsp:nvSpPr>
        <dsp:cNvPr id="0" name=""/>
        <dsp:cNvSpPr/>
      </dsp:nvSpPr>
      <dsp:spPr>
        <a:xfrm>
          <a:off x="0" y="3040497"/>
          <a:ext cx="4885203" cy="2784599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100000"/>
                <a:lumOff val="-63725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100000"/>
                <a:lumOff val="-63725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100000"/>
                <a:lumOff val="-6372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700" kern="1200" dirty="0"/>
            <a:t>#4 </a:t>
          </a:r>
          <a:r>
            <a:rPr lang="en-US" sz="2700" kern="1200" dirty="0"/>
            <a:t>Instead of annual performance analysis,  why not using semesters , quarters, months? To  improve accuracy</a:t>
          </a:r>
        </a:p>
      </dsp:txBody>
      <dsp:txXfrm>
        <a:off x="135933" y="3176430"/>
        <a:ext cx="4613337" cy="251273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D34B04-5B80-4F82-8496-F33801B053E8}">
      <dsp:nvSpPr>
        <dsp:cNvPr id="0" name=""/>
        <dsp:cNvSpPr/>
      </dsp:nvSpPr>
      <dsp:spPr>
        <a:xfrm>
          <a:off x="0" y="867605"/>
          <a:ext cx="4885203" cy="1265313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tx1"/>
              </a:solidFill>
            </a:rPr>
            <a:t>5# Model </a:t>
          </a:r>
        </a:p>
      </dsp:txBody>
      <dsp:txXfrm>
        <a:off x="61767" y="929372"/>
        <a:ext cx="4761669" cy="1141779"/>
      </dsp:txXfrm>
    </dsp:sp>
    <dsp:sp modelId="{724ABB30-5260-4037-995F-441A313E5941}">
      <dsp:nvSpPr>
        <dsp:cNvPr id="0" name=""/>
        <dsp:cNvSpPr/>
      </dsp:nvSpPr>
      <dsp:spPr>
        <a:xfrm>
          <a:off x="0" y="1986871"/>
          <a:ext cx="4885203" cy="5319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5105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None/>
          </a:pPr>
          <a:r>
            <a:rPr lang="en-US" sz="1800" kern="1200" dirty="0"/>
            <a:t>Trade-off between lower financial buffer and impact on performance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 dirty="0"/>
            <a:t>Quantify the impact of this financial slack in performance</a:t>
          </a:r>
        </a:p>
      </dsp:txBody>
      <dsp:txXfrm>
        <a:off x="0" y="1986871"/>
        <a:ext cx="4885203" cy="5319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3"/>
            <a:ext cx="4299620" cy="3405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819" tIns="44910" rIns="89819" bIns="4491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4800" y="3"/>
            <a:ext cx="4299620" cy="3405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819" tIns="44910" rIns="89819" bIns="4491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6456052"/>
            <a:ext cx="4299620" cy="340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819" tIns="44910" rIns="89819" bIns="4491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4800" y="6456052"/>
            <a:ext cx="4299620" cy="340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819" tIns="44910" rIns="89819" bIns="4491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56A76F22-F1D8-480B-8F3C-1208E095397E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8685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3"/>
            <a:ext cx="4299620" cy="3405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819" tIns="44910" rIns="89819" bIns="4491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4800" y="3"/>
            <a:ext cx="4299620" cy="3405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819" tIns="44910" rIns="89819" bIns="4491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5488" y="511175"/>
            <a:ext cx="3398837" cy="25479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4442" y="3228554"/>
            <a:ext cx="7937759" cy="3058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819" tIns="44910" rIns="89819" bIns="449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456052"/>
            <a:ext cx="4299620" cy="340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819" tIns="44910" rIns="89819" bIns="4491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7320674" y="6456052"/>
            <a:ext cx="2603747" cy="340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819" tIns="44910" rIns="89819" bIns="4491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B749B2AD-02F6-4B18-A30B-CC23A2E08269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0456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ChangeArrowheads="1"/>
          </p:cNvSpPr>
          <p:nvPr/>
        </p:nvSpPr>
        <p:spPr bwMode="auto">
          <a:xfrm>
            <a:off x="395536" y="357188"/>
            <a:ext cx="2714625" cy="4616648"/>
          </a:xfrm>
          <a:prstGeom prst="rect">
            <a:avLst/>
          </a:prstGeom>
          <a:solidFill>
            <a:srgbClr val="000099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PT" sz="2800" b="1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Risk Forum</a:t>
            </a:r>
          </a:p>
          <a:p>
            <a:pPr algn="ctr">
              <a:defRPr/>
            </a:pPr>
            <a:r>
              <a:rPr lang="pt-PT" sz="2800" b="1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2019</a:t>
            </a:r>
          </a:p>
          <a:p>
            <a:pPr algn="ctr">
              <a:defRPr/>
            </a:pPr>
            <a:endParaRPr lang="en-US" sz="4000" b="1" dirty="0">
              <a:solidFill>
                <a:schemeClr val="bg1"/>
              </a:solidFill>
              <a:latin typeface="+mn-lt"/>
            </a:endParaRPr>
          </a:p>
          <a:p>
            <a:pPr algn="ctr">
              <a:defRPr/>
            </a:pPr>
            <a:endParaRPr lang="en-US" sz="1800" b="1" dirty="0">
              <a:solidFill>
                <a:schemeClr val="bg1"/>
              </a:solidFill>
              <a:latin typeface="Arial" charset="0"/>
            </a:endParaRPr>
          </a:p>
          <a:p>
            <a:pPr algn="ctr">
              <a:defRPr/>
            </a:pPr>
            <a:endParaRPr lang="en-US" sz="1800" b="1" dirty="0">
              <a:solidFill>
                <a:schemeClr val="bg1"/>
              </a:solidFill>
              <a:latin typeface="Arial" charset="0"/>
            </a:endParaRPr>
          </a:p>
          <a:p>
            <a:pPr algn="ctr">
              <a:defRPr/>
            </a:pPr>
            <a:endParaRPr lang="en-US" sz="1800" b="1" dirty="0">
              <a:solidFill>
                <a:schemeClr val="bg1"/>
              </a:solidFill>
              <a:latin typeface="Arial" charset="0"/>
            </a:endParaRPr>
          </a:p>
          <a:p>
            <a:pPr algn="ctr">
              <a:defRPr/>
            </a:pPr>
            <a:endParaRPr lang="en-US" sz="1800" b="1" dirty="0">
              <a:solidFill>
                <a:schemeClr val="bg1"/>
              </a:solidFill>
              <a:latin typeface="Arial" charset="0"/>
            </a:endParaRPr>
          </a:p>
          <a:p>
            <a:pPr algn="ctr">
              <a:defRPr/>
            </a:pPr>
            <a:endParaRPr lang="en-US" sz="1800" b="1" dirty="0">
              <a:solidFill>
                <a:schemeClr val="bg1"/>
              </a:solidFill>
              <a:latin typeface="Arial" charset="0"/>
            </a:endParaRPr>
          </a:p>
          <a:p>
            <a:pPr algn="ctr">
              <a:defRPr/>
            </a:pPr>
            <a:endParaRPr lang="en-US" sz="1800" b="1" dirty="0">
              <a:solidFill>
                <a:schemeClr val="bg1"/>
              </a:solidFill>
              <a:latin typeface="Arial" charset="0"/>
            </a:endParaRPr>
          </a:p>
          <a:p>
            <a:pPr algn="ctr">
              <a:defRPr/>
            </a:pPr>
            <a:endParaRPr lang="en-US" sz="1800" b="1" dirty="0">
              <a:solidFill>
                <a:schemeClr val="bg1"/>
              </a:solidFill>
              <a:latin typeface="Arial" charset="0"/>
            </a:endParaRPr>
          </a:p>
          <a:p>
            <a:pPr algn="ctr">
              <a:defRPr/>
            </a:pPr>
            <a:endParaRPr lang="en-US" sz="1800" b="1" dirty="0">
              <a:solidFill>
                <a:schemeClr val="bg1"/>
              </a:solidFill>
              <a:latin typeface="Arial" charset="0"/>
            </a:endParaRPr>
          </a:p>
          <a:p>
            <a:pPr algn="ctr">
              <a:defRPr/>
            </a:pPr>
            <a:endParaRPr lang="en-US" sz="1800" b="1" dirty="0">
              <a:solidFill>
                <a:schemeClr val="bg1"/>
              </a:solidFill>
              <a:latin typeface="Arial" charset="0"/>
            </a:endParaRPr>
          </a:p>
          <a:p>
            <a:pPr algn="ctr">
              <a:defRPr/>
            </a:pPr>
            <a:endParaRPr lang="en-US" sz="1800" b="1" dirty="0">
              <a:solidFill>
                <a:schemeClr val="bg1"/>
              </a:solidFill>
              <a:latin typeface="Arial" charset="0"/>
            </a:endParaRPr>
          </a:p>
          <a:p>
            <a:pPr algn="ctr">
              <a:defRPr/>
            </a:pPr>
            <a:endParaRPr lang="en-US" sz="18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0625" y="1714488"/>
            <a:ext cx="8786874" cy="257176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" name="Rectangle 10"/>
          <p:cNvSpPr>
            <a:spLocks noChangeArrowheads="1"/>
          </p:cNvSpPr>
          <p:nvPr/>
        </p:nvSpPr>
        <p:spPr bwMode="auto">
          <a:xfrm>
            <a:off x="357158" y="1984372"/>
            <a:ext cx="8358246" cy="95410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800" b="1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Private equity performance and asset allocation: impact of low rates and the J curve of cash flows </a:t>
            </a:r>
          </a:p>
        </p:txBody>
      </p:sp>
      <p:sp>
        <p:nvSpPr>
          <p:cNvPr id="4" name="Rectangle 16"/>
          <p:cNvSpPr>
            <a:spLocks noChangeArrowheads="1"/>
          </p:cNvSpPr>
          <p:nvPr/>
        </p:nvSpPr>
        <p:spPr bwMode="auto">
          <a:xfrm>
            <a:off x="642910" y="3214686"/>
            <a:ext cx="7286676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b="1" dirty="0">
                <a:solidFill>
                  <a:schemeClr val="bg1"/>
                </a:solidFill>
                <a:latin typeface="+mn-lt"/>
                <a:ea typeface="Times New Roman" pitchFamily="18" charset="0"/>
                <a:cs typeface="Arial" charset="0"/>
              </a:rPr>
              <a:t>Discussant: Sofia B. RAMOS </a:t>
            </a:r>
          </a:p>
          <a:p>
            <a:pPr algn="ctr">
              <a:defRPr/>
            </a:pPr>
            <a:r>
              <a:rPr lang="en-US" b="1" dirty="0">
                <a:solidFill>
                  <a:schemeClr val="bg1"/>
                </a:solidFill>
                <a:latin typeface="+mn-lt"/>
                <a:ea typeface="Times New Roman" pitchFamily="18" charset="0"/>
                <a:cs typeface="Arial" charset="0"/>
              </a:rPr>
              <a:t>ESSEC Business School</a:t>
            </a:r>
          </a:p>
          <a:p>
            <a:pPr algn="ctr">
              <a:defRPr/>
            </a:pPr>
            <a:endParaRPr lang="pt-PT" dirty="0">
              <a:solidFill>
                <a:schemeClr val="bg1"/>
              </a:solidFill>
              <a:latin typeface="Calibri" pitchFamily="34" charset="0"/>
              <a:ea typeface="Times New Roman" pitchFamily="18" charset="0"/>
              <a:cs typeface="Arial" charset="0"/>
            </a:endParaRP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188" y="392113"/>
            <a:ext cx="8247062" cy="70326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33437F-F503-4010-834B-B7734153F051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97675" y="392113"/>
            <a:ext cx="2060575" cy="562927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1188" y="392113"/>
            <a:ext cx="6034087" cy="56292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EA34F3-D3AF-466E-9047-6895EEC7458E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/>
              <a:t>Clique para editar o estilo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/>
              <a:t>Faça clique para editar o estilo</a:t>
            </a:r>
            <a:endParaRPr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7B794D-FE24-4D0B-9D0F-E38F8D7CF494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D96D44-45C0-4024-9D07-60834B003503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/>
              <a:t>Clique para editar o estilo</a:t>
            </a:r>
            <a:endParaRPr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99CEAB-8811-4FE3-B1FE-38C2F8FBC2D2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5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34BA82-9BD7-43E8-979C-307851115A8A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/>
              <a:t>Clique para editar o estilo</a:t>
            </a:r>
            <a:endParaRPr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7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E5AC0E-D865-4168-A9F2-63FB4CB8BC5D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en-US"/>
          </a:p>
        </p:txBody>
      </p:sp>
      <p:sp>
        <p:nvSpPr>
          <p:cNvPr id="3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F07208-8DEF-4EB8-B3B1-9C26805F9288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CB3A9C-AAD7-48F8-8278-496EC0012418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  <a:endParaRPr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655F8B-88A8-4785-9CD8-EC10FFC64EB5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188" y="392113"/>
            <a:ext cx="8247062" cy="703262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348" y="1500174"/>
            <a:ext cx="7991475" cy="4392613"/>
          </a:xfrm>
        </p:spPr>
        <p:txBody>
          <a:bodyPr/>
          <a:lstStyle>
            <a:lvl1pPr>
              <a:buClr>
                <a:srgbClr val="0070C0"/>
              </a:buClr>
              <a:buFont typeface="Wingdings" pitchFamily="2" charset="2"/>
              <a:buChar char="§"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pt-PT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58310E-46A7-454B-B279-32C0156A537F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  <a:endParaRPr lang="en-US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767C72-5A6F-4B43-A972-CE7A3C61D9DD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786843-BA7C-44A6-AA70-EAD3A3810E6D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/>
              <a:t>Clique para editar o estilo</a:t>
            </a:r>
            <a:endParaRPr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FF9FE-8887-41BE-8DF0-3B4FC838972E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pt-P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4449B-9ED8-49F1-AF99-0321F6A83B93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9BE123-E8B4-4A40-A4E6-BC8C10335B6A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63026-46AF-4F45-894B-0038E015D049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0066B5-168F-4964-B836-4591107488BC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833697-F21E-4365-9965-147700A53130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EAC91A-5B58-4C5E-BC57-865CFA602293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239697-AA07-4463-922C-3A6CE46A9F5D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pt-P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C7D81B-8747-4117-99DA-3D3DC09EFF23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63F954-E26D-40D7-993D-D55EFEC6EB4D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PT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A06C50-2C0A-4A0D-8E96-3340A4A3BC66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BB46D4-178A-4673-89C5-ECBD846C2E13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2300" y="1600200"/>
            <a:ext cx="2171700" cy="45259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3627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5ED0EE-B6B8-413C-BD93-DCE263A80511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188" y="392113"/>
            <a:ext cx="8247062" cy="70326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3" y="1628775"/>
            <a:ext cx="3919537" cy="4392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6150" y="1628775"/>
            <a:ext cx="3919538" cy="4392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0E18B2-D030-43A0-877E-B34F6A7FE1FC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1EA839-C1A0-4077-8FA6-DA42D7769E19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188" y="392113"/>
            <a:ext cx="8247062" cy="70326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BDE9DD-F06D-4FE5-BCB9-45E3C0768166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F8413C-B77E-4A0A-BD32-A0F2174C2966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0430" y="42860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189411-1326-44CB-9E7F-8D11EA443D3A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PT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4A30F4-C7DA-4C03-A7E2-021EE960F47F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628775"/>
            <a:ext cx="7991475" cy="439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63" tIns="46032" rIns="92063" bIns="4603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Second bullet	</a:t>
            </a:r>
          </a:p>
          <a:p>
            <a:pPr lvl="0"/>
            <a:r>
              <a:rPr lang="en-US" dirty="0"/>
              <a:t>Third bullet</a:t>
            </a:r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59788" y="6381750"/>
            <a:ext cx="57626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600" b="1">
                <a:solidFill>
                  <a:schemeClr val="accent1"/>
                </a:solidFill>
                <a:latin typeface="Arial Narrow" pitchFamily="34" charset="0"/>
              </a:defRPr>
            </a:lvl1pPr>
          </a:lstStyle>
          <a:p>
            <a:pPr>
              <a:defRPr/>
            </a:pPr>
            <a:fld id="{268E36AF-1E6C-47D1-BE73-2B1DB933C5F0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  <p:sp>
        <p:nvSpPr>
          <p:cNvPr id="4111" name="Rectangle 15"/>
          <p:cNvSpPr>
            <a:spLocks noChangeArrowheads="1"/>
          </p:cNvSpPr>
          <p:nvPr/>
        </p:nvSpPr>
        <p:spPr bwMode="auto">
          <a:xfrm>
            <a:off x="0" y="6381774"/>
            <a:ext cx="1428727" cy="47625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defRPr/>
            </a:pPr>
            <a:endParaRPr lang="pt-PT" sz="14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4114" name="Rectangle 18"/>
          <p:cNvSpPr>
            <a:spLocks noChangeArrowheads="1"/>
          </p:cNvSpPr>
          <p:nvPr userDrawn="1"/>
        </p:nvSpPr>
        <p:spPr bwMode="auto">
          <a:xfrm>
            <a:off x="1357290" y="6381774"/>
            <a:ext cx="7786710" cy="476250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/>
            <a:endParaRPr lang="en-US" sz="14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" name="Rectangle 18"/>
          <p:cNvSpPr>
            <a:spLocks noChangeArrowheads="1"/>
          </p:cNvSpPr>
          <p:nvPr userDrawn="1"/>
        </p:nvSpPr>
        <p:spPr bwMode="auto">
          <a:xfrm>
            <a:off x="2786050" y="-24"/>
            <a:ext cx="6357982" cy="642942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r>
              <a:rPr lang="en-US" sz="1400" b="1" dirty="0">
                <a:solidFill>
                  <a:schemeClr val="accent1"/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9" name="Rectangle 18"/>
          <p:cNvSpPr>
            <a:spLocks noChangeArrowheads="1"/>
          </p:cNvSpPr>
          <p:nvPr userDrawn="1"/>
        </p:nvSpPr>
        <p:spPr bwMode="auto">
          <a:xfrm>
            <a:off x="-32" y="-24"/>
            <a:ext cx="2786082" cy="642942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endParaRPr lang="en-US" sz="1400" b="1" dirty="0">
              <a:solidFill>
                <a:schemeClr val="accent1"/>
              </a:solidFill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4" r:id="rId1"/>
    <p:sldLayoutId id="2147484072" r:id="rId2"/>
    <p:sldLayoutId id="2147484073" r:id="rId3"/>
    <p:sldLayoutId id="2147484074" r:id="rId4"/>
    <p:sldLayoutId id="2147484075" r:id="rId5"/>
    <p:sldLayoutId id="2147484076" r:id="rId6"/>
    <p:sldLayoutId id="2147484077" r:id="rId7"/>
    <p:sldLayoutId id="2147484078" r:id="rId8"/>
    <p:sldLayoutId id="2147484079" r:id="rId9"/>
    <p:sldLayoutId id="2147484080" r:id="rId10"/>
    <p:sldLayoutId id="2147484081" r:id="rId11"/>
  </p:sldLayoutIdLst>
  <p:transition/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ahoma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ahoma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ahoma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ahoma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ahoma" pitchFamily="34" charset="0"/>
        </a:defRPr>
      </a:lvl9pPr>
    </p:titleStyle>
    <p:bodyStyle>
      <a:lvl1pPr marL="234950" indent="-234950" algn="l" rtl="0" eaLnBrk="0" fontAlgn="base" hangingPunct="0">
        <a:lnSpc>
          <a:spcPct val="105000"/>
        </a:lnSpc>
        <a:spcBef>
          <a:spcPct val="35000"/>
        </a:spcBef>
        <a:spcAft>
          <a:spcPct val="15000"/>
        </a:spcAft>
        <a:buClr>
          <a:srgbClr val="0070C0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234950" algn="l" rtl="0" eaLnBrk="0" fontAlgn="base" hangingPunct="0">
        <a:spcBef>
          <a:spcPct val="35000"/>
        </a:spcBef>
        <a:spcAft>
          <a:spcPct val="1500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Arial" charset="0"/>
        </a:defRPr>
      </a:lvl2pPr>
      <a:lvl3pPr marL="1082675" indent="-168275" algn="l" rtl="0" eaLnBrk="0" fontAlgn="base" hangingPunct="0">
        <a:spcBef>
          <a:spcPct val="35000"/>
        </a:spcBef>
        <a:spcAft>
          <a:spcPct val="15000"/>
        </a:spcAft>
        <a:buClr>
          <a:schemeClr val="bg2"/>
        </a:buClr>
        <a:buSzPct val="50000"/>
        <a:buFont typeface="Wingdings" pitchFamily="2" charset="2"/>
        <a:buChar char="§"/>
        <a:defRPr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lnSpc>
          <a:spcPct val="95000"/>
        </a:lnSpc>
        <a:spcBef>
          <a:spcPct val="15000"/>
        </a:spcBef>
        <a:spcAft>
          <a:spcPct val="15000"/>
        </a:spcAft>
        <a:buClr>
          <a:srgbClr val="CC0000"/>
        </a:buClr>
        <a:buFont typeface="Wingdings" pitchFamily="2" charset="2"/>
        <a:buChar char="§"/>
        <a:defRPr sz="2000" b="1">
          <a:solidFill>
            <a:schemeClr val="tx1"/>
          </a:solidFill>
          <a:latin typeface="Frutiger 47LightCn" pitchFamily="34" charset="0"/>
        </a:defRPr>
      </a:lvl4pPr>
      <a:lvl5pPr marL="2057400" indent="-228600" algn="l" rtl="0" eaLnBrk="0" fontAlgn="base" hangingPunct="0">
        <a:lnSpc>
          <a:spcPct val="95000"/>
        </a:lnSpc>
        <a:spcBef>
          <a:spcPct val="15000"/>
        </a:spcBef>
        <a:spcAft>
          <a:spcPct val="15000"/>
        </a:spcAft>
        <a:buClr>
          <a:srgbClr val="CC0000"/>
        </a:buClr>
        <a:buFont typeface="Wingdings" pitchFamily="2" charset="2"/>
        <a:buChar char="§"/>
        <a:defRPr sz="2000" b="1">
          <a:solidFill>
            <a:schemeClr val="tx1"/>
          </a:solidFill>
          <a:latin typeface="Frutiger 47LightCn" pitchFamily="34" charset="0"/>
        </a:defRPr>
      </a:lvl5pPr>
      <a:lvl6pPr marL="2514600" indent="-228600" algn="l" rtl="0" fontAlgn="base">
        <a:lnSpc>
          <a:spcPct val="95000"/>
        </a:lnSpc>
        <a:spcBef>
          <a:spcPct val="15000"/>
        </a:spcBef>
        <a:spcAft>
          <a:spcPct val="15000"/>
        </a:spcAft>
        <a:buClr>
          <a:srgbClr val="CC0000"/>
        </a:buClr>
        <a:buFont typeface="Wingdings" pitchFamily="2" charset="2"/>
        <a:buChar char="§"/>
        <a:defRPr sz="2000" b="1">
          <a:solidFill>
            <a:schemeClr val="tx1"/>
          </a:solidFill>
          <a:latin typeface="Frutiger 47LightCn" pitchFamily="34" charset="0"/>
        </a:defRPr>
      </a:lvl6pPr>
      <a:lvl7pPr marL="2971800" indent="-228600" algn="l" rtl="0" fontAlgn="base">
        <a:lnSpc>
          <a:spcPct val="95000"/>
        </a:lnSpc>
        <a:spcBef>
          <a:spcPct val="15000"/>
        </a:spcBef>
        <a:spcAft>
          <a:spcPct val="15000"/>
        </a:spcAft>
        <a:buClr>
          <a:srgbClr val="CC0000"/>
        </a:buClr>
        <a:buFont typeface="Wingdings" pitchFamily="2" charset="2"/>
        <a:buChar char="§"/>
        <a:defRPr sz="2000" b="1">
          <a:solidFill>
            <a:schemeClr val="tx1"/>
          </a:solidFill>
          <a:latin typeface="Frutiger 47LightCn" pitchFamily="34" charset="0"/>
        </a:defRPr>
      </a:lvl7pPr>
      <a:lvl8pPr marL="3429000" indent="-228600" algn="l" rtl="0" fontAlgn="base">
        <a:lnSpc>
          <a:spcPct val="95000"/>
        </a:lnSpc>
        <a:spcBef>
          <a:spcPct val="15000"/>
        </a:spcBef>
        <a:spcAft>
          <a:spcPct val="15000"/>
        </a:spcAft>
        <a:buClr>
          <a:srgbClr val="CC0000"/>
        </a:buClr>
        <a:buFont typeface="Wingdings" pitchFamily="2" charset="2"/>
        <a:buChar char="§"/>
        <a:defRPr sz="2000" b="1">
          <a:solidFill>
            <a:schemeClr val="tx1"/>
          </a:solidFill>
          <a:latin typeface="Frutiger 47LightCn" pitchFamily="34" charset="0"/>
        </a:defRPr>
      </a:lvl8pPr>
      <a:lvl9pPr marL="3886200" indent="-228600" algn="l" rtl="0" fontAlgn="base">
        <a:lnSpc>
          <a:spcPct val="95000"/>
        </a:lnSpc>
        <a:spcBef>
          <a:spcPct val="15000"/>
        </a:spcBef>
        <a:spcAft>
          <a:spcPct val="15000"/>
        </a:spcAft>
        <a:buClr>
          <a:srgbClr val="CC0000"/>
        </a:buClr>
        <a:buFont typeface="Wingdings" pitchFamily="2" charset="2"/>
        <a:buChar char="§"/>
        <a:defRPr sz="2000" b="1">
          <a:solidFill>
            <a:schemeClr val="tx1"/>
          </a:solidFill>
          <a:latin typeface="Frutiger 47LightCn" pitchFamily="34" charset="0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Marcador de Posição do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/>
              <a:t>Clique para editar o estilo</a:t>
            </a:r>
            <a:endParaRPr lang="en-US"/>
          </a:p>
        </p:txBody>
      </p:sp>
      <p:sp>
        <p:nvSpPr>
          <p:cNvPr id="5123" name="Marcador de Posição do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B2D6E03-0E35-44F7-887D-0C507A93E5A6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2" r:id="rId1"/>
    <p:sldLayoutId id="2147484083" r:id="rId2"/>
    <p:sldLayoutId id="2147484084" r:id="rId3"/>
    <p:sldLayoutId id="2147484085" r:id="rId4"/>
    <p:sldLayoutId id="2147484086" r:id="rId5"/>
    <p:sldLayoutId id="2147484087" r:id="rId6"/>
    <p:sldLayoutId id="2147484088" r:id="rId7"/>
    <p:sldLayoutId id="2147484089" r:id="rId8"/>
    <p:sldLayoutId id="2147484090" r:id="rId9"/>
    <p:sldLayoutId id="2147484091" r:id="rId10"/>
    <p:sldLayoutId id="214748409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6342063"/>
            <a:ext cx="914400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896938" y="2565400"/>
            <a:ext cx="8247062" cy="70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br>
              <a:rPr lang="en-US"/>
            </a:br>
            <a:r>
              <a:rPr lang="en-US"/>
              <a:t>Two lines</a:t>
            </a:r>
          </a:p>
        </p:txBody>
      </p:sp>
      <p:sp>
        <p:nvSpPr>
          <p:cNvPr id="296965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59788" y="6381750"/>
            <a:ext cx="57626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600" b="1">
                <a:solidFill>
                  <a:schemeClr val="accent1"/>
                </a:solidFill>
                <a:latin typeface="Arial Narrow" pitchFamily="34" charset="0"/>
              </a:defRPr>
            </a:lvl1pPr>
          </a:lstStyle>
          <a:p>
            <a:pPr>
              <a:defRPr/>
            </a:pPr>
            <a:fld id="{B15DF4BE-415C-42E4-AE70-1332C409AF99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  <p:sp>
        <p:nvSpPr>
          <p:cNvPr id="296966" name="Rectangle 6"/>
          <p:cNvSpPr>
            <a:spLocks noChangeArrowheads="1"/>
          </p:cNvSpPr>
          <p:nvPr/>
        </p:nvSpPr>
        <p:spPr bwMode="auto">
          <a:xfrm>
            <a:off x="107950" y="6381750"/>
            <a:ext cx="24479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defRPr/>
            </a:pPr>
            <a:r>
              <a:rPr lang="pt-PT" sz="1400" b="1">
                <a:solidFill>
                  <a:schemeClr val="accent1"/>
                </a:solidFill>
                <a:latin typeface="Calibri" pitchFamily="34" charset="0"/>
              </a:rPr>
              <a:t>ISCTE – Mestrado em Finanças</a:t>
            </a:r>
          </a:p>
          <a:p>
            <a:pPr eaLnBrk="0" hangingPunct="0">
              <a:defRPr/>
            </a:pPr>
            <a:r>
              <a:rPr lang="pt-PT" sz="1400" b="1">
                <a:solidFill>
                  <a:schemeClr val="accent1"/>
                </a:solidFill>
                <a:latin typeface="Calibri" pitchFamily="34" charset="0"/>
              </a:rPr>
              <a:t>Karim Bangy </a:t>
            </a:r>
          </a:p>
        </p:txBody>
      </p:sp>
      <p:sp>
        <p:nvSpPr>
          <p:cNvPr id="296967" name="Rectangle 7"/>
          <p:cNvSpPr>
            <a:spLocks noChangeArrowheads="1"/>
          </p:cNvSpPr>
          <p:nvPr userDrawn="1"/>
        </p:nvSpPr>
        <p:spPr bwMode="auto">
          <a:xfrm>
            <a:off x="684213" y="6381750"/>
            <a:ext cx="845978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r>
              <a:rPr lang="pt-BR" sz="1400" b="1">
                <a:solidFill>
                  <a:schemeClr val="accent1"/>
                </a:solidFill>
                <a:latin typeface="Calibri" pitchFamily="34" charset="0"/>
              </a:rPr>
              <a:t>ANÁLISE DOS CICLOS BOLSISTAS</a:t>
            </a:r>
          </a:p>
          <a:p>
            <a:pPr algn="ctr" eaLnBrk="0" hangingPunct="0">
              <a:defRPr/>
            </a:pPr>
            <a:r>
              <a:rPr lang="pt-BR" sz="1400" b="1">
                <a:solidFill>
                  <a:schemeClr val="accent1"/>
                </a:solidFill>
                <a:latin typeface="Calibri" pitchFamily="34" charset="0"/>
              </a:rPr>
              <a:t> DO MERCADO ACCIONISTA (1988-2008)</a:t>
            </a:r>
            <a:endParaRPr lang="en-US" sz="1400" b="1">
              <a:solidFill>
                <a:schemeClr val="accent1"/>
              </a:solidFill>
              <a:latin typeface="Calibri" pitchFamily="34" charset="0"/>
            </a:endParaRPr>
          </a:p>
        </p:txBody>
      </p:sp>
      <p:pic>
        <p:nvPicPr>
          <p:cNvPr id="6151" name="Picture 8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1844675"/>
            <a:ext cx="9144000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ransition/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ahoma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ahoma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ahoma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ahoma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ahoma" pitchFamily="34" charset="0"/>
        </a:defRPr>
      </a:lvl9pPr>
    </p:titleStyle>
    <p:bodyStyle>
      <a:lvl1pPr marL="234950" indent="-234950" algn="l" rtl="0" eaLnBrk="0" fontAlgn="base" hangingPunct="0">
        <a:lnSpc>
          <a:spcPct val="105000"/>
        </a:lnSpc>
        <a:spcBef>
          <a:spcPct val="35000"/>
        </a:spcBef>
        <a:spcAft>
          <a:spcPct val="15000"/>
        </a:spcAft>
        <a:buClr>
          <a:srgbClr val="CC0000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234950" algn="l" rtl="0" eaLnBrk="0" fontAlgn="base" hangingPunct="0">
        <a:spcBef>
          <a:spcPct val="35000"/>
        </a:spcBef>
        <a:spcAft>
          <a:spcPct val="1500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Arial" charset="0"/>
        </a:defRPr>
      </a:lvl2pPr>
      <a:lvl3pPr marL="1082675" indent="-168275" algn="l" rtl="0" eaLnBrk="0" fontAlgn="base" hangingPunct="0">
        <a:spcBef>
          <a:spcPct val="35000"/>
        </a:spcBef>
        <a:spcAft>
          <a:spcPct val="15000"/>
        </a:spcAft>
        <a:buClr>
          <a:schemeClr val="bg2"/>
        </a:buClr>
        <a:buSzPct val="50000"/>
        <a:buFont typeface="Wingdings" pitchFamily="2" charset="2"/>
        <a:buChar char="§"/>
        <a:defRPr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lnSpc>
          <a:spcPct val="95000"/>
        </a:lnSpc>
        <a:spcBef>
          <a:spcPct val="15000"/>
        </a:spcBef>
        <a:spcAft>
          <a:spcPct val="15000"/>
        </a:spcAft>
        <a:buClr>
          <a:srgbClr val="CC0000"/>
        </a:buClr>
        <a:buFont typeface="Wingdings" pitchFamily="2" charset="2"/>
        <a:buChar char="§"/>
        <a:defRPr sz="2000" b="1">
          <a:solidFill>
            <a:schemeClr val="tx1"/>
          </a:solidFill>
          <a:latin typeface="Frutiger 47LightCn" pitchFamily="34" charset="0"/>
        </a:defRPr>
      </a:lvl4pPr>
      <a:lvl5pPr marL="2057400" indent="-228600" algn="l" rtl="0" eaLnBrk="0" fontAlgn="base" hangingPunct="0">
        <a:lnSpc>
          <a:spcPct val="95000"/>
        </a:lnSpc>
        <a:spcBef>
          <a:spcPct val="15000"/>
        </a:spcBef>
        <a:spcAft>
          <a:spcPct val="15000"/>
        </a:spcAft>
        <a:buClr>
          <a:srgbClr val="CC0000"/>
        </a:buClr>
        <a:buFont typeface="Wingdings" pitchFamily="2" charset="2"/>
        <a:buChar char="§"/>
        <a:defRPr sz="2000" b="1">
          <a:solidFill>
            <a:schemeClr val="tx1"/>
          </a:solidFill>
          <a:latin typeface="Frutiger 47LightCn" pitchFamily="34" charset="0"/>
        </a:defRPr>
      </a:lvl5pPr>
      <a:lvl6pPr marL="2514600" indent="-228600" algn="l" rtl="0" fontAlgn="base">
        <a:lnSpc>
          <a:spcPct val="95000"/>
        </a:lnSpc>
        <a:spcBef>
          <a:spcPct val="15000"/>
        </a:spcBef>
        <a:spcAft>
          <a:spcPct val="15000"/>
        </a:spcAft>
        <a:buClr>
          <a:srgbClr val="CC0000"/>
        </a:buClr>
        <a:buFont typeface="Wingdings" pitchFamily="2" charset="2"/>
        <a:buChar char="§"/>
        <a:defRPr sz="2000" b="1">
          <a:solidFill>
            <a:schemeClr val="tx1"/>
          </a:solidFill>
          <a:latin typeface="Frutiger 47LightCn" pitchFamily="34" charset="0"/>
        </a:defRPr>
      </a:lvl6pPr>
      <a:lvl7pPr marL="2971800" indent="-228600" algn="l" rtl="0" fontAlgn="base">
        <a:lnSpc>
          <a:spcPct val="95000"/>
        </a:lnSpc>
        <a:spcBef>
          <a:spcPct val="15000"/>
        </a:spcBef>
        <a:spcAft>
          <a:spcPct val="15000"/>
        </a:spcAft>
        <a:buClr>
          <a:srgbClr val="CC0000"/>
        </a:buClr>
        <a:buFont typeface="Wingdings" pitchFamily="2" charset="2"/>
        <a:buChar char="§"/>
        <a:defRPr sz="2000" b="1">
          <a:solidFill>
            <a:schemeClr val="tx1"/>
          </a:solidFill>
          <a:latin typeface="Frutiger 47LightCn" pitchFamily="34" charset="0"/>
        </a:defRPr>
      </a:lvl7pPr>
      <a:lvl8pPr marL="3429000" indent="-228600" algn="l" rtl="0" fontAlgn="base">
        <a:lnSpc>
          <a:spcPct val="95000"/>
        </a:lnSpc>
        <a:spcBef>
          <a:spcPct val="15000"/>
        </a:spcBef>
        <a:spcAft>
          <a:spcPct val="15000"/>
        </a:spcAft>
        <a:buClr>
          <a:srgbClr val="CC0000"/>
        </a:buClr>
        <a:buFont typeface="Wingdings" pitchFamily="2" charset="2"/>
        <a:buChar char="§"/>
        <a:defRPr sz="2000" b="1">
          <a:solidFill>
            <a:schemeClr val="tx1"/>
          </a:solidFill>
          <a:latin typeface="Frutiger 47LightCn" pitchFamily="34" charset="0"/>
        </a:defRPr>
      </a:lvl8pPr>
      <a:lvl9pPr marL="3886200" indent="-228600" algn="l" rtl="0" fontAlgn="base">
        <a:lnSpc>
          <a:spcPct val="95000"/>
        </a:lnSpc>
        <a:spcBef>
          <a:spcPct val="15000"/>
        </a:spcBef>
        <a:spcAft>
          <a:spcPct val="15000"/>
        </a:spcAft>
        <a:buClr>
          <a:srgbClr val="CC0000"/>
        </a:buClr>
        <a:buFont typeface="Wingdings" pitchFamily="2" charset="2"/>
        <a:buChar char="§"/>
        <a:defRPr sz="2000" b="1">
          <a:solidFill>
            <a:schemeClr val="tx1"/>
          </a:solidFill>
          <a:latin typeface="Frutiger 47LightCn" pitchFamily="34" charset="0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1688" y="4653136"/>
            <a:ext cx="2460625" cy="194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80433733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8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14000"/>
            </a:schemeClr>
          </a:solidFill>
          <a:ln w="127000" cap="sq" cmpd="thinThick">
            <a:solidFill>
              <a:schemeClr val="tx1">
                <a:lumMod val="85000"/>
                <a:lumOff val="15000"/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58801AF-B9F1-4ACC-9C44-3D35524FB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42317"/>
            <a:ext cx="7886700" cy="13255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Paper’ Message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50C09E8-06A2-4EBC-A39F-15A5FD05CA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56792"/>
            <a:ext cx="7886700" cy="4372370"/>
          </a:xfrm>
        </p:spPr>
        <p:txBody>
          <a:bodyPr>
            <a:normAutofit/>
          </a:bodyPr>
          <a:lstStyle/>
          <a:p>
            <a:r>
              <a:rPr lang="en-US" dirty="0"/>
              <a:t>The real performance of a private equity block on an asset allocation should take into account the return during the period before the cash is effectively invested by the GP, and including </a:t>
            </a:r>
            <a:r>
              <a:rPr lang="en-US" u="sng" dirty="0"/>
              <a:t>therefore the opportunity costs of the cash committed but not yet called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pt-PT" dirty="0"/>
              <a:t>The paper draws the attention for  important issues on Private Equity performance evaluation</a:t>
            </a:r>
          </a:p>
          <a:p>
            <a:pPr lvl="1"/>
            <a:r>
              <a:rPr lang="pt-PT" sz="2400" b="1" dirty="0">
                <a:latin typeface="+mn-lt"/>
              </a:rPr>
              <a:t>The methods used in the literature can be improved</a:t>
            </a:r>
          </a:p>
          <a:p>
            <a:endParaRPr lang="pt-PT" sz="2100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092430A-B10C-4394-B86F-EF260C3158C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457950" y="6077585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fld id="{AE58310E-46A7-454B-B279-32C0156A537F}" type="slidenum">
              <a:rPr lang="en-US" smtClean="0"/>
              <a:pPr>
                <a:spcAft>
                  <a:spcPts val="600"/>
                </a:spcAft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219390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072" y="470925"/>
            <a:ext cx="3285756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F7CF10A-5010-4426-A572-A6065FD5B4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271" y="1012004"/>
            <a:ext cx="2562119" cy="4795408"/>
          </a:xfrm>
        </p:spPr>
        <p:txBody>
          <a:bodyPr>
            <a:normAutofit/>
          </a:bodyPr>
          <a:lstStyle/>
          <a:p>
            <a:r>
              <a:rPr lang="pt-PT">
                <a:solidFill>
                  <a:srgbClr val="FFFFFF"/>
                </a:solidFill>
              </a:rPr>
              <a:t>Performance evaluation of investments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6136DC9-5AEF-42C0-81E7-A76E99A0D7B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044665" y="6356350"/>
            <a:ext cx="470685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fld id="{AE58310E-46A7-454B-B279-32C0156A537F}" type="slidenum">
              <a:rPr lang="en-US" sz="1000">
                <a:solidFill>
                  <a:prstClr val="black">
                    <a:tint val="75000"/>
                  </a:prstClr>
                </a:solidFill>
              </a:rPr>
              <a:pPr>
                <a:spcAft>
                  <a:spcPts val="600"/>
                </a:spcAft>
                <a:defRPr/>
              </a:pPr>
              <a:t>3</a:t>
            </a:fld>
            <a:endParaRPr lang="en-US" sz="100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6" name="Espace réservé du contenu 2">
            <a:extLst>
              <a:ext uri="{FF2B5EF4-FFF2-40B4-BE49-F238E27FC236}">
                <a16:creationId xmlns:a16="http://schemas.microsoft.com/office/drawing/2014/main" id="{2CC4AB97-38F9-46E8-B7E0-35A2B98DCE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9627805"/>
              </p:ext>
            </p:extLst>
          </p:nvPr>
        </p:nvGraphicFramePr>
        <p:xfrm>
          <a:off x="3895725" y="470924"/>
          <a:ext cx="4885203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80171915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: Shape 10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072" y="470925"/>
            <a:ext cx="3285756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704EA64-CEA8-4A45-9F64-347798253C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271" y="1012004"/>
            <a:ext cx="2562119" cy="4795408"/>
          </a:xfrm>
        </p:spPr>
        <p:txBody>
          <a:bodyPr>
            <a:normAutofit/>
          </a:bodyPr>
          <a:lstStyle/>
          <a:p>
            <a:r>
              <a:rPr lang="pt-PT">
                <a:solidFill>
                  <a:srgbClr val="FFFFFF"/>
                </a:solidFill>
              </a:rPr>
              <a:t>Comments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382EDD6-3CBD-4015-BCF9-B6FB9223CD5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044665" y="6356350"/>
            <a:ext cx="470685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fld id="{AE58310E-46A7-454B-B279-32C0156A537F}" type="slidenum">
              <a:rPr lang="en-US" sz="1000">
                <a:solidFill>
                  <a:prstClr val="black">
                    <a:tint val="75000"/>
                  </a:prstClr>
                </a:solidFill>
              </a:rPr>
              <a:pPr>
                <a:spcAft>
                  <a:spcPts val="600"/>
                </a:spcAft>
                <a:defRPr/>
              </a:pPr>
              <a:t>4</a:t>
            </a:fld>
            <a:endParaRPr lang="en-US" sz="100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6" name="Espace réservé du contenu 2">
            <a:extLst>
              <a:ext uri="{FF2B5EF4-FFF2-40B4-BE49-F238E27FC236}">
                <a16:creationId xmlns:a16="http://schemas.microsoft.com/office/drawing/2014/main" id="{AC7326EF-6204-4E82-9BC6-4331F19D28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2435981"/>
              </p:ext>
            </p:extLst>
          </p:nvPr>
        </p:nvGraphicFramePr>
        <p:xfrm>
          <a:off x="3895725" y="470924"/>
          <a:ext cx="4885203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06952644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072" y="470925"/>
            <a:ext cx="3285756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F7CF10A-5010-4426-A572-A6065FD5B4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271" y="1012004"/>
            <a:ext cx="2562119" cy="4795408"/>
          </a:xfrm>
        </p:spPr>
        <p:txBody>
          <a:bodyPr>
            <a:normAutofit/>
          </a:bodyPr>
          <a:lstStyle/>
          <a:p>
            <a:r>
              <a:rPr lang="pt-PT">
                <a:solidFill>
                  <a:srgbClr val="FFFFFF"/>
                </a:solidFill>
              </a:rPr>
              <a:t>Comments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6136DC9-5AEF-42C0-81E7-A76E99A0D7B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044665" y="6356350"/>
            <a:ext cx="470685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fld id="{AE58310E-46A7-454B-B279-32C0156A537F}" type="slidenum">
              <a:rPr lang="en-US" sz="1000">
                <a:solidFill>
                  <a:prstClr val="black">
                    <a:tint val="75000"/>
                  </a:prstClr>
                </a:solidFill>
              </a:rPr>
              <a:pPr>
                <a:spcAft>
                  <a:spcPts val="600"/>
                </a:spcAft>
                <a:defRPr/>
              </a:pPr>
              <a:t>5</a:t>
            </a:fld>
            <a:endParaRPr lang="en-US" sz="100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4" name="Espace réservé du contenu 2">
            <a:extLst>
              <a:ext uri="{FF2B5EF4-FFF2-40B4-BE49-F238E27FC236}">
                <a16:creationId xmlns:a16="http://schemas.microsoft.com/office/drawing/2014/main" id="{22FFA88B-7B16-4197-9218-CC78C97E84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3893328"/>
              </p:ext>
            </p:extLst>
          </p:nvPr>
        </p:nvGraphicFramePr>
        <p:xfrm>
          <a:off x="3895725" y="470924"/>
          <a:ext cx="4885203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29360069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072" y="470925"/>
            <a:ext cx="3285756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F7CF10A-5010-4426-A572-A6065FD5B4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271" y="1012004"/>
            <a:ext cx="2562119" cy="4795408"/>
          </a:xfrm>
        </p:spPr>
        <p:txBody>
          <a:bodyPr>
            <a:normAutofit/>
          </a:bodyPr>
          <a:lstStyle/>
          <a:p>
            <a:r>
              <a:rPr lang="pt-PT">
                <a:solidFill>
                  <a:srgbClr val="FFFFFF"/>
                </a:solidFill>
              </a:rPr>
              <a:t>Comments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6136DC9-5AEF-42C0-81E7-A76E99A0D7B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044665" y="6356350"/>
            <a:ext cx="470685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fld id="{AE58310E-46A7-454B-B279-32C0156A537F}" type="slidenum">
              <a:rPr lang="en-US" sz="1000">
                <a:solidFill>
                  <a:prstClr val="black">
                    <a:tint val="75000"/>
                  </a:prstClr>
                </a:solidFill>
              </a:rPr>
              <a:pPr>
                <a:spcAft>
                  <a:spcPts val="600"/>
                </a:spcAft>
                <a:defRPr/>
              </a:pPr>
              <a:t>6</a:t>
            </a:fld>
            <a:endParaRPr lang="en-US" sz="100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4" name="Espace réservé du contenu 2">
            <a:extLst>
              <a:ext uri="{FF2B5EF4-FFF2-40B4-BE49-F238E27FC236}">
                <a16:creationId xmlns:a16="http://schemas.microsoft.com/office/drawing/2014/main" id="{22FFA88B-7B16-4197-9218-CC78C97E84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6605938"/>
              </p:ext>
            </p:extLst>
          </p:nvPr>
        </p:nvGraphicFramePr>
        <p:xfrm>
          <a:off x="4067944" y="908720"/>
          <a:ext cx="4885203" cy="3240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46494097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FFFF"/>
      </a:accent1>
      <a:accent2>
        <a:srgbClr val="CC0000"/>
      </a:accent2>
      <a:accent3>
        <a:srgbClr val="FFFFFF"/>
      </a:accent3>
      <a:accent4>
        <a:srgbClr val="000000"/>
      </a:accent4>
      <a:accent5>
        <a:srgbClr val="FFFFFF"/>
      </a:accent5>
      <a:accent6>
        <a:srgbClr val="B90000"/>
      </a:accent6>
      <a:hlink>
        <a:srgbClr val="808080"/>
      </a:hlink>
      <a:folHlink>
        <a:srgbClr val="B2B2B2"/>
      </a:folHlink>
    </a:clrScheme>
    <a:fontScheme name="Blank Presentation">
      <a:majorFont>
        <a:latin typeface="Tahom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delo de apresentaçã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FFFF"/>
      </a:accent1>
      <a:accent2>
        <a:srgbClr val="CC0000"/>
      </a:accent2>
      <a:accent3>
        <a:srgbClr val="FFFFFF"/>
      </a:accent3>
      <a:accent4>
        <a:srgbClr val="000000"/>
      </a:accent4>
      <a:accent5>
        <a:srgbClr val="FFFFFF"/>
      </a:accent5>
      <a:accent6>
        <a:srgbClr val="B90000"/>
      </a:accent6>
      <a:hlink>
        <a:srgbClr val="808080"/>
      </a:hlink>
      <a:folHlink>
        <a:srgbClr val="B2B2B2"/>
      </a:folHlink>
    </a:clrScheme>
    <a:fontScheme name="1_Blank Presentation">
      <a:majorFont>
        <a:latin typeface="Tahom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816</TotalTime>
  <Words>202</Words>
  <Application>Microsoft Office PowerPoint</Application>
  <PresentationFormat>Affichage à l'écran (4:3)</PresentationFormat>
  <Paragraphs>34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6</vt:i4>
      </vt:variant>
    </vt:vector>
  </HeadingPairs>
  <TitlesOfParts>
    <vt:vector size="16" baseType="lpstr">
      <vt:lpstr>Arial</vt:lpstr>
      <vt:lpstr>Arial Narrow</vt:lpstr>
      <vt:lpstr>Calibri</vt:lpstr>
      <vt:lpstr>Frutiger 47LightCn</vt:lpstr>
      <vt:lpstr>Tahoma</vt:lpstr>
      <vt:lpstr>Times New Roman</vt:lpstr>
      <vt:lpstr>Wingdings</vt:lpstr>
      <vt:lpstr>Blank Presentation</vt:lpstr>
      <vt:lpstr>Modelo de apresentação personalizado</vt:lpstr>
      <vt:lpstr>1_Blank Presentation</vt:lpstr>
      <vt:lpstr>Présentation PowerPoint</vt:lpstr>
      <vt:lpstr>Paper’ Message</vt:lpstr>
      <vt:lpstr>Performance evaluation of investments</vt:lpstr>
      <vt:lpstr>Comments</vt:lpstr>
      <vt:lpstr>Comments</vt:lpstr>
      <vt:lpstr>Comments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Sofia Ramos</dc:creator>
  <cp:lastModifiedBy>Sofia Ramos</cp:lastModifiedBy>
  <cp:revision>3</cp:revision>
  <dcterms:created xsi:type="dcterms:W3CDTF">2019-03-18T15:09:01Z</dcterms:created>
  <dcterms:modified xsi:type="dcterms:W3CDTF">2019-03-19T04:45:55Z</dcterms:modified>
</cp:coreProperties>
</file>