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1" r:id="rId6"/>
    <p:sldId id="258" r:id="rId7"/>
    <p:sldId id="265" r:id="rId8"/>
    <p:sldId id="259" r:id="rId9"/>
    <p:sldId id="260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02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14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79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34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3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4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4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99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42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17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59C05-15E1-4A9A-B32C-02E825579CC0}" type="datetimeFigureOut">
              <a:rPr lang="en-GB" smtClean="0"/>
              <a:pPr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1718-B33D-4C2C-8617-184064C1D2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7772400" cy="1470025"/>
          </a:xfrm>
        </p:spPr>
        <p:txBody>
          <a:bodyPr/>
          <a:lstStyle/>
          <a:p>
            <a:r>
              <a:rPr lang="en-GB" dirty="0" smtClean="0"/>
              <a:t>Discussion of Portfolio Rho-</a:t>
            </a:r>
            <a:r>
              <a:rPr lang="en-GB" dirty="0" err="1" smtClean="0"/>
              <a:t>Presentativity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895600"/>
          </a:xfrm>
        </p:spPr>
        <p:txBody>
          <a:bodyPr>
            <a:normAutofit fontScale="6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S.E. Satchell, University of Sydney &amp; Trinity College, Cambridge.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12th Financial Risks International Forum</a:t>
            </a:r>
          </a:p>
          <a:p>
            <a:endParaRPr lang="en-GB" dirty="0" smtClean="0"/>
          </a:p>
          <a:p>
            <a:r>
              <a:rPr lang="en-GB" dirty="0" smtClean="0"/>
              <a:t>Paris March 18th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011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Paper presents analysis of portfolios.</a:t>
            </a:r>
          </a:p>
          <a:p>
            <a:endParaRPr lang="en-GB" dirty="0" smtClean="0"/>
          </a:p>
          <a:p>
            <a:r>
              <a:rPr lang="en-GB" dirty="0" smtClean="0"/>
              <a:t>Key concepts include </a:t>
            </a:r>
            <a:r>
              <a:rPr lang="en-GB" dirty="0" err="1" smtClean="0"/>
              <a:t>representativity</a:t>
            </a:r>
            <a:r>
              <a:rPr lang="en-GB" dirty="0" smtClean="0"/>
              <a:t> and Rho </a:t>
            </a:r>
            <a:r>
              <a:rPr lang="en-GB" dirty="0" err="1" smtClean="0"/>
              <a:t>representativity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Interesting analysis that includes many well-known portfolios including ERC, MV, MDP, EW, EVW, MKT, PCA and Sharpe.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43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key concept is the diversification ratio.</a:t>
            </a:r>
          </a:p>
          <a:p>
            <a:r>
              <a:rPr lang="en-GB" dirty="0" smtClean="0"/>
              <a:t>It is defined for long-only portfolios. It is the ratio of the portfolio weights, multiplied by SD’s divided by the portfolio standard deviation.</a:t>
            </a:r>
          </a:p>
          <a:p>
            <a:r>
              <a:rPr lang="en-GB" dirty="0" smtClean="0"/>
              <a:t>It is assumed that the weights add up to one.</a:t>
            </a:r>
          </a:p>
          <a:p>
            <a:r>
              <a:rPr lang="en-GB" dirty="0" smtClean="0"/>
              <a:t>It is by no means obvious to me that this is an appropriate measure of diversification in all cases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As such it is  similar in structure to the Sharpe ratio with SD’s replacing Expected excess returns(all positive</a:t>
            </a:r>
            <a:r>
              <a:rPr lang="en-GB" dirty="0" smtClean="0"/>
              <a:t>)</a:t>
            </a:r>
          </a:p>
          <a:p>
            <a:r>
              <a:rPr lang="en-GB" dirty="0" smtClean="0"/>
              <a:t>This analysis would seem to go through for any vector of positive constants suggesting interesting generalisations.</a:t>
            </a:r>
            <a:endParaRPr lang="en-GB" dirty="0" smtClean="0"/>
          </a:p>
          <a:p>
            <a:r>
              <a:rPr lang="en-GB" dirty="0" smtClean="0"/>
              <a:t>Like the SR it has a maximal value, in the case of Sharpe it is </a:t>
            </a:r>
            <a:r>
              <a:rPr lang="en-GB" dirty="0" smtClean="0"/>
              <a:t>       .Under these assumptions adding non-negativity constraints will reduce the max but keep the answer  non-negative.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905000" y="304800"/>
            <a:ext cx="476250" cy="28575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4800600"/>
            <a:ext cx="657225" cy="285750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Paper presents new unifying results.</a:t>
            </a:r>
          </a:p>
          <a:p>
            <a:endParaRPr lang="en-GB" dirty="0" smtClean="0"/>
          </a:p>
          <a:p>
            <a:r>
              <a:rPr lang="en-GB" dirty="0" smtClean="0"/>
              <a:t>This is </a:t>
            </a:r>
            <a:r>
              <a:rPr lang="en-GB" dirty="0" smtClean="0"/>
              <a:t>an original </a:t>
            </a:r>
            <a:r>
              <a:rPr lang="en-GB" dirty="0" smtClean="0"/>
              <a:t>direction of research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big extension is to examine DR subject to non-negativity constraints</a:t>
            </a:r>
          </a:p>
          <a:p>
            <a:r>
              <a:rPr lang="en-GB" dirty="0" smtClean="0"/>
              <a:t>Result magical, the max DR </a:t>
            </a:r>
            <a:r>
              <a:rPr lang="en-GB" dirty="0" smtClean="0"/>
              <a:t>p</a:t>
            </a:r>
            <a:r>
              <a:rPr lang="en-GB" dirty="0" smtClean="0"/>
              <a:t>ortfolio  has lower correlations within included stocks than with excluded stocks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38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Criticisms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Mathematics notation not that normally used in Finance, hence limiting readership.</a:t>
            </a:r>
          </a:p>
          <a:p>
            <a:endParaRPr lang="en-GB" dirty="0" smtClean="0"/>
          </a:p>
          <a:p>
            <a:r>
              <a:rPr lang="en-GB" dirty="0" smtClean="0"/>
              <a:t>Many ideas could be explained by more well-known financial examples, e.g. top of page 7, where </a:t>
            </a:r>
            <a:r>
              <a:rPr lang="en-GB" i="1" dirty="0" smtClean="0"/>
              <a:t>f</a:t>
            </a:r>
            <a:r>
              <a:rPr lang="en-GB" dirty="0" smtClean="0"/>
              <a:t> is an aggregator function. One well known example is the Herfindahl Index.</a:t>
            </a:r>
          </a:p>
          <a:p>
            <a:endParaRPr lang="en-GB" dirty="0" smtClean="0"/>
          </a:p>
          <a:p>
            <a:r>
              <a:rPr lang="en-GB" dirty="0" smtClean="0"/>
              <a:t>Commercial applications could be emphasised a little </a:t>
            </a:r>
            <a:r>
              <a:rPr lang="en-GB" dirty="0" err="1" smtClean="0"/>
              <a:t>more.In</a:t>
            </a:r>
            <a:r>
              <a:rPr lang="en-GB" dirty="0" smtClean="0"/>
              <a:t> other works they have  the max DR portfolio outperforms the market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507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Criticisms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But, outperformance  probably closely related to  that of other smart beta strategies.</a:t>
            </a:r>
          </a:p>
          <a:p>
            <a:r>
              <a:rPr lang="en-GB" dirty="0" smtClean="0"/>
              <a:t>Suspect very closely correlated to commercial min-</a:t>
            </a:r>
            <a:r>
              <a:rPr lang="en-GB" dirty="0" err="1" smtClean="0"/>
              <a:t>vol</a:t>
            </a:r>
            <a:r>
              <a:rPr lang="en-GB" dirty="0" smtClean="0"/>
              <a:t> strategy, rank on stock </a:t>
            </a:r>
            <a:r>
              <a:rPr lang="en-GB" dirty="0" err="1" smtClean="0"/>
              <a:t>vol</a:t>
            </a:r>
            <a:r>
              <a:rPr lang="en-GB" dirty="0" smtClean="0"/>
              <a:t> and go long –short or long-only.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59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Suggestions	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GB" dirty="0" smtClean="0"/>
                  <a:t>One case not discussed but highly relevant, both to academics and practitioners, is the world of linear factor models.</a:t>
                </a:r>
              </a:p>
              <a:p>
                <a:endParaRPr lang="en-GB" dirty="0"/>
              </a:p>
              <a:p>
                <a:r>
                  <a:rPr lang="en-GB" dirty="0" smtClean="0"/>
                  <a:t>Simplest example is the Sharpe’s 1-factor model.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𝑖𝑡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= 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+ </m:t>
                    </m:r>
                    <m:sSub>
                      <m:sSubPr>
                        <m:ctrlPr>
                          <a:rPr lang="en-GB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GB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sub>
                    </m:sSub>
                    <m:r>
                      <a:rPr lang="en-GB" b="0" i="1" smtClean="0">
                        <a:latin typeface="Cambria Math"/>
                        <a:ea typeface="Cambria Math"/>
                      </a:rPr>
                      <m:t>+ </m:t>
                    </m:r>
                    <m:sSub>
                      <m:sSubPr>
                        <m:ctrlPr>
                          <a:rPr lang="en-GB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𝑖𝑡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endParaRPr lang="en-GB" dirty="0" smtClean="0"/>
              </a:p>
              <a:p>
                <a:r>
                  <a:rPr lang="en-GB" dirty="0" smtClean="0"/>
                  <a:t>Under usual assumptions,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 smtClean="0"/>
                  <a:t> positive and any representative portfolio will be Rho-representative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dirty="0" smtClean="0"/>
                  <a:t> is representative.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481" t="-3504" r="-5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73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Suggestions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There are probably interesting extensions of relationships in the case of multiple factors</a:t>
            </a:r>
            <a:r>
              <a:rPr lang="en-GB" dirty="0" smtClean="0"/>
              <a:t>.</a:t>
            </a:r>
          </a:p>
          <a:p>
            <a:r>
              <a:rPr lang="en-GB" dirty="0" smtClean="0"/>
              <a:t>Look at links with other smart beta strategies</a:t>
            </a:r>
          </a:p>
          <a:p>
            <a:r>
              <a:rPr lang="en-GB" dirty="0" smtClean="0"/>
              <a:t>Examine </a:t>
            </a:r>
            <a:r>
              <a:rPr lang="en-GB" dirty="0" err="1" smtClean="0"/>
              <a:t>Deworsification</a:t>
            </a:r>
            <a:r>
              <a:rPr lang="en-GB" dirty="0" smtClean="0"/>
              <a:t>, the phenomenon of effectively holding the market in  expensive ways; so costs become an important practical issue in terms of multi-manager frameworks.</a:t>
            </a:r>
          </a:p>
          <a:p>
            <a:r>
              <a:rPr lang="en-GB" dirty="0" smtClean="0"/>
              <a:t>some information about number of exclusions address this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589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8596</TotalTime>
  <Words>482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Discussion of Portfolio Rho-Presentativity</vt:lpstr>
      <vt:lpstr>Discussion </vt:lpstr>
      <vt:lpstr>Discussion </vt:lpstr>
      <vt:lpstr>Discussion</vt:lpstr>
      <vt:lpstr>Benefits</vt:lpstr>
      <vt:lpstr>Criticisms </vt:lpstr>
      <vt:lpstr>Criticisms</vt:lpstr>
      <vt:lpstr>Suggestions </vt:lpstr>
      <vt:lpstr>Further Suggestions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of Portfolio Rho-Presentativity</dc:title>
  <dc:creator>ses11</dc:creator>
  <cp:lastModifiedBy>ses11</cp:lastModifiedBy>
  <cp:revision>12</cp:revision>
  <dcterms:created xsi:type="dcterms:W3CDTF">2019-03-06T09:30:06Z</dcterms:created>
  <dcterms:modified xsi:type="dcterms:W3CDTF">2019-03-14T10:18:54Z</dcterms:modified>
</cp:coreProperties>
</file>