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0"/>
  </p:notesMasterIdLst>
  <p:sldIdLst>
    <p:sldId id="580" r:id="rId2"/>
    <p:sldId id="373" r:id="rId3"/>
    <p:sldId id="578" r:id="rId4"/>
    <p:sldId id="577" r:id="rId5"/>
    <p:sldId id="366" r:id="rId6"/>
    <p:sldId id="260" r:id="rId7"/>
    <p:sldId id="579" r:id="rId8"/>
    <p:sldId id="568" r:id="rId9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4140">
          <p15:clr>
            <a:srgbClr val="A4A3A4"/>
          </p15:clr>
        </p15:guide>
        <p15:guide id="5" orient="horz" pos="532">
          <p15:clr>
            <a:srgbClr val="A4A3A4"/>
          </p15:clr>
        </p15:guide>
        <p15:guide id="6" orient="horz" pos="3915">
          <p15:clr>
            <a:srgbClr val="A4A3A4"/>
          </p15:clr>
        </p15:guide>
        <p15:guide id="7" orient="horz" pos="3975">
          <p15:clr>
            <a:srgbClr val="A4A3A4"/>
          </p15:clr>
        </p15:guide>
        <p15:guide id="8" orient="horz" pos="1570">
          <p15:clr>
            <a:srgbClr val="A4A3A4"/>
          </p15:clr>
        </p15:guide>
        <p15:guide id="9" pos="2880">
          <p15:clr>
            <a:srgbClr val="A4A3A4"/>
          </p15:clr>
        </p15:guide>
        <p15:guide id="10" pos="285">
          <p15:clr>
            <a:srgbClr val="A4A3A4"/>
          </p15:clr>
        </p15:guide>
        <p15:guide id="11" pos="5511">
          <p15:clr>
            <a:srgbClr val="A4A3A4"/>
          </p15:clr>
        </p15:guide>
        <p15:guide id="12" pos="769">
          <p15:clr>
            <a:srgbClr val="A4A3A4"/>
          </p15:clr>
        </p15:guide>
        <p15:guide id="13" pos="3674">
          <p15:clr>
            <a:srgbClr val="A4A3A4"/>
          </p15:clr>
        </p15:guide>
        <p15:guide id="14" pos="3470">
          <p15:clr>
            <a:srgbClr val="A4A3A4"/>
          </p15:clr>
        </p15:guide>
        <p15:guide id="15" pos="499">
          <p15:clr>
            <a:srgbClr val="A4A3A4"/>
          </p15:clr>
        </p15:guide>
        <p15:guide id="16" pos="723">
          <p15:clr>
            <a:srgbClr val="A4A3A4"/>
          </p15:clr>
        </p15:guide>
        <p15:guide id="17" pos="21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stre Nathalie" initials="PN" lastIdx="3" clrIdx="0">
    <p:extLst>
      <p:ext uri="{19B8F6BF-5375-455C-9EA6-DF929625EA0E}">
        <p15:presenceInfo xmlns:p15="http://schemas.microsoft.com/office/powerpoint/2012/main" userId="Pistre Nathal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99E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5" autoAdjust="0"/>
    <p:restoredTop sz="94660" autoAdjust="0"/>
  </p:normalViewPr>
  <p:slideViewPr>
    <p:cSldViewPr showGuides="1">
      <p:cViewPr varScale="1">
        <p:scale>
          <a:sx n="71" d="100"/>
          <a:sy n="71" d="100"/>
        </p:scale>
        <p:origin x="576" y="78"/>
      </p:cViewPr>
      <p:guideLst>
        <p:guide orient="horz" pos="2160"/>
        <p:guide orient="horz" pos="273"/>
        <p:guide orient="horz" pos="1026"/>
        <p:guide orient="horz" pos="4140"/>
        <p:guide orient="horz" pos="532"/>
        <p:guide orient="horz" pos="3915"/>
        <p:guide orient="horz" pos="3975"/>
        <p:guide orient="horz" pos="1570"/>
        <p:guide pos="2880"/>
        <p:guide pos="285"/>
        <p:guide pos="5511"/>
        <p:guide pos="769"/>
        <p:guide pos="3674"/>
        <p:guide pos="3470"/>
        <p:guide pos="499"/>
        <p:guide pos="723"/>
        <p:guide pos="2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lieu\AppData\Local\Microsoft\Windows\INetCache\Content.Outlook\IO940L0O\Agregation%20Automa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lieu\AppData\Local\Microsoft\Windows\INetCache\Content.Outlook\IO940L0O\Agregation%20Automat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943380302992563E-2"/>
          <c:y val="8.685585696819588E-2"/>
          <c:w val="0.92574660680243503"/>
          <c:h val="0.71693946698582334"/>
        </c:manualLayout>
      </c:layout>
      <c:lineChart>
        <c:grouping val="standard"/>
        <c:varyColors val="0"/>
        <c:ser>
          <c:idx val="0"/>
          <c:order val="0"/>
          <c:tx>
            <c:strRef>
              <c:f>Feuil1!$N$1</c:f>
              <c:strCache>
                <c:ptCount val="1"/>
                <c:pt idx="0">
                  <c:v> Treasuries 10y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Feuil1!$M$4:$M$605</c:f>
              <c:numCache>
                <c:formatCode>m/d/yyyy</c:formatCode>
                <c:ptCount val="601"/>
                <c:pt idx="0">
                  <c:v>25234</c:v>
                </c:pt>
                <c:pt idx="1">
                  <c:v>25262</c:v>
                </c:pt>
                <c:pt idx="2">
                  <c:v>25293</c:v>
                </c:pt>
                <c:pt idx="3">
                  <c:v>25323</c:v>
                </c:pt>
                <c:pt idx="4">
                  <c:v>25353</c:v>
                </c:pt>
                <c:pt idx="5">
                  <c:v>25384</c:v>
                </c:pt>
                <c:pt idx="6">
                  <c:v>25415</c:v>
                </c:pt>
                <c:pt idx="7">
                  <c:v>25444</c:v>
                </c:pt>
                <c:pt idx="8">
                  <c:v>25476</c:v>
                </c:pt>
                <c:pt idx="9">
                  <c:v>25507</c:v>
                </c:pt>
                <c:pt idx="10">
                  <c:v>25535</c:v>
                </c:pt>
                <c:pt idx="11">
                  <c:v>25568</c:v>
                </c:pt>
                <c:pt idx="12">
                  <c:v>25598</c:v>
                </c:pt>
                <c:pt idx="13">
                  <c:v>25626</c:v>
                </c:pt>
                <c:pt idx="14">
                  <c:v>25658</c:v>
                </c:pt>
                <c:pt idx="15">
                  <c:v>25688</c:v>
                </c:pt>
                <c:pt idx="16">
                  <c:v>25717</c:v>
                </c:pt>
                <c:pt idx="17">
                  <c:v>25749</c:v>
                </c:pt>
                <c:pt idx="18">
                  <c:v>25780</c:v>
                </c:pt>
                <c:pt idx="19">
                  <c:v>25811</c:v>
                </c:pt>
                <c:pt idx="20">
                  <c:v>25841</c:v>
                </c:pt>
                <c:pt idx="21">
                  <c:v>25871</c:v>
                </c:pt>
                <c:pt idx="22">
                  <c:v>25902</c:v>
                </c:pt>
                <c:pt idx="23">
                  <c:v>25933</c:v>
                </c:pt>
                <c:pt idx="24">
                  <c:v>25962</c:v>
                </c:pt>
                <c:pt idx="25">
                  <c:v>25990</c:v>
                </c:pt>
                <c:pt idx="26">
                  <c:v>26023</c:v>
                </c:pt>
                <c:pt idx="27">
                  <c:v>26053</c:v>
                </c:pt>
                <c:pt idx="28">
                  <c:v>26084</c:v>
                </c:pt>
                <c:pt idx="29">
                  <c:v>26114</c:v>
                </c:pt>
                <c:pt idx="30">
                  <c:v>26144</c:v>
                </c:pt>
                <c:pt idx="31">
                  <c:v>26176</c:v>
                </c:pt>
                <c:pt idx="32">
                  <c:v>26206</c:v>
                </c:pt>
                <c:pt idx="33">
                  <c:v>26235</c:v>
                </c:pt>
                <c:pt idx="34">
                  <c:v>26267</c:v>
                </c:pt>
                <c:pt idx="35">
                  <c:v>26298</c:v>
                </c:pt>
                <c:pt idx="36">
                  <c:v>26329</c:v>
                </c:pt>
                <c:pt idx="37">
                  <c:v>26358</c:v>
                </c:pt>
                <c:pt idx="38">
                  <c:v>26389</c:v>
                </c:pt>
                <c:pt idx="39">
                  <c:v>26417</c:v>
                </c:pt>
                <c:pt idx="40">
                  <c:v>26450</c:v>
                </c:pt>
                <c:pt idx="41">
                  <c:v>26480</c:v>
                </c:pt>
                <c:pt idx="42">
                  <c:v>26511</c:v>
                </c:pt>
                <c:pt idx="43">
                  <c:v>26542</c:v>
                </c:pt>
                <c:pt idx="44">
                  <c:v>26571</c:v>
                </c:pt>
                <c:pt idx="45">
                  <c:v>26603</c:v>
                </c:pt>
                <c:pt idx="46">
                  <c:v>26633</c:v>
                </c:pt>
                <c:pt idx="47">
                  <c:v>26662</c:v>
                </c:pt>
                <c:pt idx="48">
                  <c:v>26695</c:v>
                </c:pt>
                <c:pt idx="49">
                  <c:v>26723</c:v>
                </c:pt>
                <c:pt idx="50">
                  <c:v>26753</c:v>
                </c:pt>
                <c:pt idx="51">
                  <c:v>26784</c:v>
                </c:pt>
                <c:pt idx="52">
                  <c:v>26815</c:v>
                </c:pt>
                <c:pt idx="53">
                  <c:v>26844</c:v>
                </c:pt>
                <c:pt idx="54">
                  <c:v>26876</c:v>
                </c:pt>
                <c:pt idx="55">
                  <c:v>26907</c:v>
                </c:pt>
                <c:pt idx="56">
                  <c:v>26935</c:v>
                </c:pt>
                <c:pt idx="57">
                  <c:v>26968</c:v>
                </c:pt>
                <c:pt idx="58">
                  <c:v>26998</c:v>
                </c:pt>
                <c:pt idx="59">
                  <c:v>27029</c:v>
                </c:pt>
                <c:pt idx="60">
                  <c:v>27060</c:v>
                </c:pt>
                <c:pt idx="61">
                  <c:v>27088</c:v>
                </c:pt>
                <c:pt idx="62">
                  <c:v>27117</c:v>
                </c:pt>
                <c:pt idx="63">
                  <c:v>27149</c:v>
                </c:pt>
                <c:pt idx="64">
                  <c:v>27180</c:v>
                </c:pt>
                <c:pt idx="65">
                  <c:v>27208</c:v>
                </c:pt>
                <c:pt idx="66">
                  <c:v>27241</c:v>
                </c:pt>
                <c:pt idx="67">
                  <c:v>27271</c:v>
                </c:pt>
                <c:pt idx="68">
                  <c:v>27302</c:v>
                </c:pt>
                <c:pt idx="69">
                  <c:v>27333</c:v>
                </c:pt>
                <c:pt idx="70">
                  <c:v>27362</c:v>
                </c:pt>
                <c:pt idx="71">
                  <c:v>27394</c:v>
                </c:pt>
                <c:pt idx="72">
                  <c:v>27425</c:v>
                </c:pt>
                <c:pt idx="73">
                  <c:v>27453</c:v>
                </c:pt>
                <c:pt idx="74">
                  <c:v>27484</c:v>
                </c:pt>
                <c:pt idx="75">
                  <c:v>27514</c:v>
                </c:pt>
                <c:pt idx="76">
                  <c:v>27544</c:v>
                </c:pt>
                <c:pt idx="77">
                  <c:v>27575</c:v>
                </c:pt>
                <c:pt idx="78">
                  <c:v>27606</c:v>
                </c:pt>
                <c:pt idx="79">
                  <c:v>27635</c:v>
                </c:pt>
                <c:pt idx="80">
                  <c:v>27667</c:v>
                </c:pt>
                <c:pt idx="81">
                  <c:v>27698</c:v>
                </c:pt>
                <c:pt idx="82">
                  <c:v>27726</c:v>
                </c:pt>
                <c:pt idx="83">
                  <c:v>27759</c:v>
                </c:pt>
                <c:pt idx="84">
                  <c:v>27789</c:v>
                </c:pt>
                <c:pt idx="85">
                  <c:v>27817</c:v>
                </c:pt>
                <c:pt idx="86">
                  <c:v>27850</c:v>
                </c:pt>
                <c:pt idx="87">
                  <c:v>27880</c:v>
                </c:pt>
                <c:pt idx="88">
                  <c:v>27911</c:v>
                </c:pt>
                <c:pt idx="89">
                  <c:v>27941</c:v>
                </c:pt>
                <c:pt idx="90">
                  <c:v>27971</c:v>
                </c:pt>
                <c:pt idx="91">
                  <c:v>28003</c:v>
                </c:pt>
                <c:pt idx="92">
                  <c:v>28033</c:v>
                </c:pt>
                <c:pt idx="93">
                  <c:v>28062</c:v>
                </c:pt>
                <c:pt idx="94">
                  <c:v>28094</c:v>
                </c:pt>
                <c:pt idx="95">
                  <c:v>28125</c:v>
                </c:pt>
                <c:pt idx="96">
                  <c:v>28156</c:v>
                </c:pt>
                <c:pt idx="97">
                  <c:v>28184</c:v>
                </c:pt>
                <c:pt idx="98">
                  <c:v>28215</c:v>
                </c:pt>
                <c:pt idx="99">
                  <c:v>28244</c:v>
                </c:pt>
                <c:pt idx="100">
                  <c:v>28276</c:v>
                </c:pt>
                <c:pt idx="101">
                  <c:v>28306</c:v>
                </c:pt>
                <c:pt idx="102">
                  <c:v>28335</c:v>
                </c:pt>
                <c:pt idx="103">
                  <c:v>28368</c:v>
                </c:pt>
                <c:pt idx="104">
                  <c:v>28398</c:v>
                </c:pt>
                <c:pt idx="105">
                  <c:v>28429</c:v>
                </c:pt>
                <c:pt idx="106">
                  <c:v>28459</c:v>
                </c:pt>
                <c:pt idx="107">
                  <c:v>28489</c:v>
                </c:pt>
                <c:pt idx="108">
                  <c:v>28521</c:v>
                </c:pt>
                <c:pt idx="109">
                  <c:v>28549</c:v>
                </c:pt>
                <c:pt idx="110">
                  <c:v>28580</c:v>
                </c:pt>
                <c:pt idx="111">
                  <c:v>28608</c:v>
                </c:pt>
                <c:pt idx="112">
                  <c:v>28641</c:v>
                </c:pt>
                <c:pt idx="113">
                  <c:v>28671</c:v>
                </c:pt>
                <c:pt idx="114">
                  <c:v>28702</c:v>
                </c:pt>
                <c:pt idx="115">
                  <c:v>28733</c:v>
                </c:pt>
                <c:pt idx="116">
                  <c:v>28762</c:v>
                </c:pt>
                <c:pt idx="117">
                  <c:v>28794</c:v>
                </c:pt>
                <c:pt idx="118">
                  <c:v>28824</c:v>
                </c:pt>
                <c:pt idx="119">
                  <c:v>28853</c:v>
                </c:pt>
                <c:pt idx="120">
                  <c:v>28886</c:v>
                </c:pt>
                <c:pt idx="121">
                  <c:v>28914</c:v>
                </c:pt>
                <c:pt idx="122">
                  <c:v>28944</c:v>
                </c:pt>
                <c:pt idx="123">
                  <c:v>28975</c:v>
                </c:pt>
                <c:pt idx="124">
                  <c:v>29006</c:v>
                </c:pt>
                <c:pt idx="125">
                  <c:v>29035</c:v>
                </c:pt>
                <c:pt idx="126">
                  <c:v>29067</c:v>
                </c:pt>
                <c:pt idx="127">
                  <c:v>29098</c:v>
                </c:pt>
                <c:pt idx="128">
                  <c:v>29126</c:v>
                </c:pt>
                <c:pt idx="129">
                  <c:v>29159</c:v>
                </c:pt>
                <c:pt idx="130">
                  <c:v>29189</c:v>
                </c:pt>
                <c:pt idx="131">
                  <c:v>29220</c:v>
                </c:pt>
                <c:pt idx="132">
                  <c:v>29251</c:v>
                </c:pt>
                <c:pt idx="133">
                  <c:v>29280</c:v>
                </c:pt>
                <c:pt idx="134">
                  <c:v>29311</c:v>
                </c:pt>
                <c:pt idx="135">
                  <c:v>29341</c:v>
                </c:pt>
                <c:pt idx="136">
                  <c:v>29371</c:v>
                </c:pt>
                <c:pt idx="137">
                  <c:v>29402</c:v>
                </c:pt>
                <c:pt idx="138">
                  <c:v>29433</c:v>
                </c:pt>
                <c:pt idx="139">
                  <c:v>29462</c:v>
                </c:pt>
                <c:pt idx="140">
                  <c:v>29494</c:v>
                </c:pt>
                <c:pt idx="141">
                  <c:v>29525</c:v>
                </c:pt>
                <c:pt idx="142">
                  <c:v>29553</c:v>
                </c:pt>
                <c:pt idx="143">
                  <c:v>29586</c:v>
                </c:pt>
                <c:pt idx="144">
                  <c:v>29616</c:v>
                </c:pt>
                <c:pt idx="145">
                  <c:v>29644</c:v>
                </c:pt>
                <c:pt idx="146">
                  <c:v>29676</c:v>
                </c:pt>
                <c:pt idx="147">
                  <c:v>29706</c:v>
                </c:pt>
                <c:pt idx="148">
                  <c:v>29735</c:v>
                </c:pt>
                <c:pt idx="149">
                  <c:v>29767</c:v>
                </c:pt>
                <c:pt idx="150">
                  <c:v>29798</c:v>
                </c:pt>
                <c:pt idx="151">
                  <c:v>29829</c:v>
                </c:pt>
                <c:pt idx="152">
                  <c:v>29859</c:v>
                </c:pt>
                <c:pt idx="153">
                  <c:v>29889</c:v>
                </c:pt>
                <c:pt idx="154">
                  <c:v>29920</c:v>
                </c:pt>
                <c:pt idx="155">
                  <c:v>29951</c:v>
                </c:pt>
                <c:pt idx="156">
                  <c:v>29980</c:v>
                </c:pt>
                <c:pt idx="157">
                  <c:v>30008</c:v>
                </c:pt>
                <c:pt idx="158">
                  <c:v>30041</c:v>
                </c:pt>
                <c:pt idx="159">
                  <c:v>30071</c:v>
                </c:pt>
                <c:pt idx="160">
                  <c:v>30102</c:v>
                </c:pt>
                <c:pt idx="161">
                  <c:v>30132</c:v>
                </c:pt>
                <c:pt idx="162">
                  <c:v>30162</c:v>
                </c:pt>
                <c:pt idx="163">
                  <c:v>30194</c:v>
                </c:pt>
                <c:pt idx="164">
                  <c:v>30224</c:v>
                </c:pt>
                <c:pt idx="165">
                  <c:v>30253</c:v>
                </c:pt>
                <c:pt idx="166">
                  <c:v>30285</c:v>
                </c:pt>
                <c:pt idx="167">
                  <c:v>30316</c:v>
                </c:pt>
                <c:pt idx="168">
                  <c:v>30347</c:v>
                </c:pt>
                <c:pt idx="169">
                  <c:v>30375</c:v>
                </c:pt>
                <c:pt idx="170">
                  <c:v>30406</c:v>
                </c:pt>
                <c:pt idx="171">
                  <c:v>30435</c:v>
                </c:pt>
                <c:pt idx="172">
                  <c:v>30467</c:v>
                </c:pt>
                <c:pt idx="173">
                  <c:v>30497</c:v>
                </c:pt>
                <c:pt idx="174">
                  <c:v>30526</c:v>
                </c:pt>
                <c:pt idx="175">
                  <c:v>30559</c:v>
                </c:pt>
                <c:pt idx="176">
                  <c:v>30589</c:v>
                </c:pt>
                <c:pt idx="177">
                  <c:v>30620</c:v>
                </c:pt>
                <c:pt idx="178">
                  <c:v>30650</c:v>
                </c:pt>
                <c:pt idx="179">
                  <c:v>30680</c:v>
                </c:pt>
                <c:pt idx="180">
                  <c:v>30712</c:v>
                </c:pt>
                <c:pt idx="181">
                  <c:v>30741</c:v>
                </c:pt>
                <c:pt idx="182">
                  <c:v>30771</c:v>
                </c:pt>
                <c:pt idx="183">
                  <c:v>30802</c:v>
                </c:pt>
                <c:pt idx="184">
                  <c:v>30833</c:v>
                </c:pt>
                <c:pt idx="185">
                  <c:v>30862</c:v>
                </c:pt>
                <c:pt idx="186">
                  <c:v>30894</c:v>
                </c:pt>
                <c:pt idx="187">
                  <c:v>30925</c:v>
                </c:pt>
                <c:pt idx="188">
                  <c:v>30953</c:v>
                </c:pt>
                <c:pt idx="189">
                  <c:v>30986</c:v>
                </c:pt>
                <c:pt idx="190">
                  <c:v>31016</c:v>
                </c:pt>
                <c:pt idx="191">
                  <c:v>31047</c:v>
                </c:pt>
                <c:pt idx="192">
                  <c:v>31078</c:v>
                </c:pt>
                <c:pt idx="193">
                  <c:v>31106</c:v>
                </c:pt>
                <c:pt idx="194">
                  <c:v>31135</c:v>
                </c:pt>
                <c:pt idx="195">
                  <c:v>31167</c:v>
                </c:pt>
                <c:pt idx="196">
                  <c:v>31198</c:v>
                </c:pt>
                <c:pt idx="197">
                  <c:v>31226</c:v>
                </c:pt>
                <c:pt idx="198">
                  <c:v>31259</c:v>
                </c:pt>
                <c:pt idx="199">
                  <c:v>31289</c:v>
                </c:pt>
                <c:pt idx="200">
                  <c:v>31320</c:v>
                </c:pt>
                <c:pt idx="201">
                  <c:v>31351</c:v>
                </c:pt>
                <c:pt idx="202">
                  <c:v>31380</c:v>
                </c:pt>
                <c:pt idx="203">
                  <c:v>31412</c:v>
                </c:pt>
                <c:pt idx="204">
                  <c:v>31443</c:v>
                </c:pt>
                <c:pt idx="205">
                  <c:v>31471</c:v>
                </c:pt>
                <c:pt idx="206">
                  <c:v>31502</c:v>
                </c:pt>
                <c:pt idx="207">
                  <c:v>31532</c:v>
                </c:pt>
                <c:pt idx="208">
                  <c:v>31562</c:v>
                </c:pt>
                <c:pt idx="209">
                  <c:v>31593</c:v>
                </c:pt>
                <c:pt idx="210">
                  <c:v>31624</c:v>
                </c:pt>
                <c:pt idx="211">
                  <c:v>31653</c:v>
                </c:pt>
                <c:pt idx="212">
                  <c:v>31685</c:v>
                </c:pt>
                <c:pt idx="213">
                  <c:v>31716</c:v>
                </c:pt>
                <c:pt idx="214">
                  <c:v>31744</c:v>
                </c:pt>
                <c:pt idx="215">
                  <c:v>31777</c:v>
                </c:pt>
                <c:pt idx="216">
                  <c:v>31807</c:v>
                </c:pt>
                <c:pt idx="217">
                  <c:v>31835</c:v>
                </c:pt>
                <c:pt idx="218">
                  <c:v>31867</c:v>
                </c:pt>
                <c:pt idx="219">
                  <c:v>31897</c:v>
                </c:pt>
                <c:pt idx="220">
                  <c:v>31926</c:v>
                </c:pt>
                <c:pt idx="221">
                  <c:v>31958</c:v>
                </c:pt>
                <c:pt idx="222">
                  <c:v>31989</c:v>
                </c:pt>
                <c:pt idx="223">
                  <c:v>32020</c:v>
                </c:pt>
                <c:pt idx="224">
                  <c:v>32050</c:v>
                </c:pt>
                <c:pt idx="225">
                  <c:v>32080</c:v>
                </c:pt>
                <c:pt idx="226">
                  <c:v>32111</c:v>
                </c:pt>
                <c:pt idx="227">
                  <c:v>32142</c:v>
                </c:pt>
                <c:pt idx="228">
                  <c:v>32171</c:v>
                </c:pt>
                <c:pt idx="229">
                  <c:v>32202</c:v>
                </c:pt>
                <c:pt idx="230">
                  <c:v>32233</c:v>
                </c:pt>
                <c:pt idx="231">
                  <c:v>32262</c:v>
                </c:pt>
                <c:pt idx="232">
                  <c:v>32294</c:v>
                </c:pt>
                <c:pt idx="233">
                  <c:v>32324</c:v>
                </c:pt>
                <c:pt idx="234">
                  <c:v>32353</c:v>
                </c:pt>
                <c:pt idx="235">
                  <c:v>32386</c:v>
                </c:pt>
                <c:pt idx="236">
                  <c:v>32416</c:v>
                </c:pt>
                <c:pt idx="237">
                  <c:v>32447</c:v>
                </c:pt>
                <c:pt idx="238">
                  <c:v>32477</c:v>
                </c:pt>
                <c:pt idx="239">
                  <c:v>32507</c:v>
                </c:pt>
                <c:pt idx="240">
                  <c:v>32539</c:v>
                </c:pt>
                <c:pt idx="241">
                  <c:v>32567</c:v>
                </c:pt>
                <c:pt idx="242">
                  <c:v>32598</c:v>
                </c:pt>
                <c:pt idx="243">
                  <c:v>32626</c:v>
                </c:pt>
                <c:pt idx="244">
                  <c:v>32659</c:v>
                </c:pt>
                <c:pt idx="245">
                  <c:v>32689</c:v>
                </c:pt>
                <c:pt idx="246">
                  <c:v>32720</c:v>
                </c:pt>
                <c:pt idx="247">
                  <c:v>32751</c:v>
                </c:pt>
                <c:pt idx="248">
                  <c:v>32780</c:v>
                </c:pt>
                <c:pt idx="249">
                  <c:v>32812</c:v>
                </c:pt>
                <c:pt idx="250">
                  <c:v>32842</c:v>
                </c:pt>
                <c:pt idx="251">
                  <c:v>32871</c:v>
                </c:pt>
                <c:pt idx="252">
                  <c:v>32904</c:v>
                </c:pt>
                <c:pt idx="253">
                  <c:v>32932</c:v>
                </c:pt>
                <c:pt idx="254">
                  <c:v>32962</c:v>
                </c:pt>
                <c:pt idx="255">
                  <c:v>32993</c:v>
                </c:pt>
                <c:pt idx="256">
                  <c:v>33024</c:v>
                </c:pt>
                <c:pt idx="257">
                  <c:v>33053</c:v>
                </c:pt>
                <c:pt idx="258">
                  <c:v>33085</c:v>
                </c:pt>
                <c:pt idx="259">
                  <c:v>33116</c:v>
                </c:pt>
                <c:pt idx="260">
                  <c:v>33144</c:v>
                </c:pt>
                <c:pt idx="261">
                  <c:v>33177</c:v>
                </c:pt>
                <c:pt idx="262">
                  <c:v>33207</c:v>
                </c:pt>
                <c:pt idx="263">
                  <c:v>33238</c:v>
                </c:pt>
                <c:pt idx="264">
                  <c:v>33269</c:v>
                </c:pt>
                <c:pt idx="265">
                  <c:v>33297</c:v>
                </c:pt>
                <c:pt idx="266">
                  <c:v>33326</c:v>
                </c:pt>
                <c:pt idx="267">
                  <c:v>33358</c:v>
                </c:pt>
                <c:pt idx="268">
                  <c:v>33389</c:v>
                </c:pt>
                <c:pt idx="269">
                  <c:v>33417</c:v>
                </c:pt>
                <c:pt idx="270">
                  <c:v>33450</c:v>
                </c:pt>
                <c:pt idx="271">
                  <c:v>33480</c:v>
                </c:pt>
                <c:pt idx="272">
                  <c:v>33511</c:v>
                </c:pt>
                <c:pt idx="273">
                  <c:v>33542</c:v>
                </c:pt>
                <c:pt idx="274">
                  <c:v>33571</c:v>
                </c:pt>
                <c:pt idx="275">
                  <c:v>33603</c:v>
                </c:pt>
                <c:pt idx="276">
                  <c:v>33634</c:v>
                </c:pt>
                <c:pt idx="277">
                  <c:v>33662</c:v>
                </c:pt>
                <c:pt idx="278">
                  <c:v>33694</c:v>
                </c:pt>
                <c:pt idx="279">
                  <c:v>33724</c:v>
                </c:pt>
                <c:pt idx="280">
                  <c:v>33753</c:v>
                </c:pt>
                <c:pt idx="281">
                  <c:v>33785</c:v>
                </c:pt>
                <c:pt idx="282">
                  <c:v>33816</c:v>
                </c:pt>
                <c:pt idx="283">
                  <c:v>33847</c:v>
                </c:pt>
                <c:pt idx="284">
                  <c:v>33877</c:v>
                </c:pt>
                <c:pt idx="285">
                  <c:v>33907</c:v>
                </c:pt>
                <c:pt idx="286">
                  <c:v>33938</c:v>
                </c:pt>
                <c:pt idx="287">
                  <c:v>33969</c:v>
                </c:pt>
                <c:pt idx="288">
                  <c:v>33998</c:v>
                </c:pt>
                <c:pt idx="289">
                  <c:v>34026</c:v>
                </c:pt>
                <c:pt idx="290">
                  <c:v>34059</c:v>
                </c:pt>
                <c:pt idx="291">
                  <c:v>34089</c:v>
                </c:pt>
                <c:pt idx="292">
                  <c:v>34120</c:v>
                </c:pt>
                <c:pt idx="293">
                  <c:v>34150</c:v>
                </c:pt>
                <c:pt idx="294">
                  <c:v>34180</c:v>
                </c:pt>
                <c:pt idx="295">
                  <c:v>34212</c:v>
                </c:pt>
                <c:pt idx="296">
                  <c:v>34242</c:v>
                </c:pt>
                <c:pt idx="297">
                  <c:v>34271</c:v>
                </c:pt>
                <c:pt idx="298">
                  <c:v>34303</c:v>
                </c:pt>
                <c:pt idx="299">
                  <c:v>34334</c:v>
                </c:pt>
                <c:pt idx="300">
                  <c:v>34365</c:v>
                </c:pt>
                <c:pt idx="301">
                  <c:v>34393</c:v>
                </c:pt>
                <c:pt idx="302">
                  <c:v>34424</c:v>
                </c:pt>
                <c:pt idx="303">
                  <c:v>34453</c:v>
                </c:pt>
                <c:pt idx="304">
                  <c:v>34485</c:v>
                </c:pt>
                <c:pt idx="305">
                  <c:v>34515</c:v>
                </c:pt>
                <c:pt idx="306">
                  <c:v>34544</c:v>
                </c:pt>
                <c:pt idx="307">
                  <c:v>34577</c:v>
                </c:pt>
                <c:pt idx="308">
                  <c:v>34607</c:v>
                </c:pt>
                <c:pt idx="309">
                  <c:v>34638</c:v>
                </c:pt>
                <c:pt idx="310">
                  <c:v>34668</c:v>
                </c:pt>
                <c:pt idx="311">
                  <c:v>34698</c:v>
                </c:pt>
                <c:pt idx="312">
                  <c:v>34730</c:v>
                </c:pt>
                <c:pt idx="313">
                  <c:v>34758</c:v>
                </c:pt>
                <c:pt idx="314">
                  <c:v>34789</c:v>
                </c:pt>
                <c:pt idx="315">
                  <c:v>34817</c:v>
                </c:pt>
                <c:pt idx="316">
                  <c:v>34850</c:v>
                </c:pt>
                <c:pt idx="317">
                  <c:v>34880</c:v>
                </c:pt>
                <c:pt idx="318">
                  <c:v>34911</c:v>
                </c:pt>
                <c:pt idx="319">
                  <c:v>34942</c:v>
                </c:pt>
                <c:pt idx="320">
                  <c:v>34971</c:v>
                </c:pt>
                <c:pt idx="321">
                  <c:v>35003</c:v>
                </c:pt>
                <c:pt idx="322">
                  <c:v>35033</c:v>
                </c:pt>
                <c:pt idx="323">
                  <c:v>35062</c:v>
                </c:pt>
                <c:pt idx="324">
                  <c:v>35095</c:v>
                </c:pt>
                <c:pt idx="325">
                  <c:v>35124</c:v>
                </c:pt>
                <c:pt idx="326">
                  <c:v>35153</c:v>
                </c:pt>
                <c:pt idx="327">
                  <c:v>35185</c:v>
                </c:pt>
                <c:pt idx="328">
                  <c:v>35216</c:v>
                </c:pt>
                <c:pt idx="329">
                  <c:v>35244</c:v>
                </c:pt>
                <c:pt idx="330">
                  <c:v>35277</c:v>
                </c:pt>
                <c:pt idx="331">
                  <c:v>35307</c:v>
                </c:pt>
                <c:pt idx="332">
                  <c:v>35338</c:v>
                </c:pt>
                <c:pt idx="333">
                  <c:v>35369</c:v>
                </c:pt>
                <c:pt idx="334">
                  <c:v>35398</c:v>
                </c:pt>
                <c:pt idx="335">
                  <c:v>35430</c:v>
                </c:pt>
                <c:pt idx="336">
                  <c:v>35461</c:v>
                </c:pt>
                <c:pt idx="337">
                  <c:v>35489</c:v>
                </c:pt>
                <c:pt idx="338">
                  <c:v>35520</c:v>
                </c:pt>
                <c:pt idx="339">
                  <c:v>35550</c:v>
                </c:pt>
                <c:pt idx="340">
                  <c:v>35580</c:v>
                </c:pt>
                <c:pt idx="341">
                  <c:v>35611</c:v>
                </c:pt>
                <c:pt idx="342">
                  <c:v>35642</c:v>
                </c:pt>
                <c:pt idx="343">
                  <c:v>35671</c:v>
                </c:pt>
                <c:pt idx="344">
                  <c:v>35703</c:v>
                </c:pt>
                <c:pt idx="345">
                  <c:v>35734</c:v>
                </c:pt>
                <c:pt idx="346">
                  <c:v>35762</c:v>
                </c:pt>
                <c:pt idx="347">
                  <c:v>35795</c:v>
                </c:pt>
                <c:pt idx="348">
                  <c:v>35825</c:v>
                </c:pt>
                <c:pt idx="349">
                  <c:v>35853</c:v>
                </c:pt>
                <c:pt idx="350">
                  <c:v>35885</c:v>
                </c:pt>
                <c:pt idx="351">
                  <c:v>35915</c:v>
                </c:pt>
                <c:pt idx="352">
                  <c:v>35944</c:v>
                </c:pt>
                <c:pt idx="353">
                  <c:v>35976</c:v>
                </c:pt>
                <c:pt idx="354">
                  <c:v>36007</c:v>
                </c:pt>
                <c:pt idx="355">
                  <c:v>36038</c:v>
                </c:pt>
                <c:pt idx="356">
                  <c:v>36068</c:v>
                </c:pt>
                <c:pt idx="357">
                  <c:v>36098</c:v>
                </c:pt>
                <c:pt idx="358">
                  <c:v>36129</c:v>
                </c:pt>
                <c:pt idx="359">
                  <c:v>36160</c:v>
                </c:pt>
                <c:pt idx="360">
                  <c:v>36189</c:v>
                </c:pt>
                <c:pt idx="361">
                  <c:v>36217</c:v>
                </c:pt>
                <c:pt idx="362">
                  <c:v>36250</c:v>
                </c:pt>
                <c:pt idx="363">
                  <c:v>36280</c:v>
                </c:pt>
                <c:pt idx="364">
                  <c:v>36311</c:v>
                </c:pt>
                <c:pt idx="365">
                  <c:v>36341</c:v>
                </c:pt>
                <c:pt idx="366">
                  <c:v>36371</c:v>
                </c:pt>
                <c:pt idx="367">
                  <c:v>36403</c:v>
                </c:pt>
                <c:pt idx="368">
                  <c:v>36433</c:v>
                </c:pt>
                <c:pt idx="369">
                  <c:v>36462</c:v>
                </c:pt>
                <c:pt idx="370">
                  <c:v>36494</c:v>
                </c:pt>
                <c:pt idx="371">
                  <c:v>36525</c:v>
                </c:pt>
                <c:pt idx="372">
                  <c:v>36556</c:v>
                </c:pt>
                <c:pt idx="373">
                  <c:v>36585</c:v>
                </c:pt>
                <c:pt idx="374">
                  <c:v>36616</c:v>
                </c:pt>
                <c:pt idx="375">
                  <c:v>36644</c:v>
                </c:pt>
                <c:pt idx="376">
                  <c:v>36677</c:v>
                </c:pt>
                <c:pt idx="377">
                  <c:v>36707</c:v>
                </c:pt>
                <c:pt idx="378">
                  <c:v>36738</c:v>
                </c:pt>
                <c:pt idx="379">
                  <c:v>36769</c:v>
                </c:pt>
                <c:pt idx="380">
                  <c:v>36798</c:v>
                </c:pt>
                <c:pt idx="381">
                  <c:v>36830</c:v>
                </c:pt>
                <c:pt idx="382">
                  <c:v>36860</c:v>
                </c:pt>
                <c:pt idx="383">
                  <c:v>36889</c:v>
                </c:pt>
                <c:pt idx="384">
                  <c:v>36922</c:v>
                </c:pt>
                <c:pt idx="385">
                  <c:v>36950</c:v>
                </c:pt>
                <c:pt idx="386">
                  <c:v>36980</c:v>
                </c:pt>
                <c:pt idx="387">
                  <c:v>37011</c:v>
                </c:pt>
                <c:pt idx="388">
                  <c:v>37042</c:v>
                </c:pt>
                <c:pt idx="389">
                  <c:v>37071</c:v>
                </c:pt>
                <c:pt idx="390">
                  <c:v>37103</c:v>
                </c:pt>
                <c:pt idx="391">
                  <c:v>37134</c:v>
                </c:pt>
                <c:pt idx="392">
                  <c:v>37162</c:v>
                </c:pt>
                <c:pt idx="393">
                  <c:v>37195</c:v>
                </c:pt>
                <c:pt idx="394">
                  <c:v>37225</c:v>
                </c:pt>
                <c:pt idx="395">
                  <c:v>37256</c:v>
                </c:pt>
                <c:pt idx="396">
                  <c:v>37287</c:v>
                </c:pt>
                <c:pt idx="397">
                  <c:v>37315</c:v>
                </c:pt>
                <c:pt idx="398">
                  <c:v>37344</c:v>
                </c:pt>
                <c:pt idx="399">
                  <c:v>37376</c:v>
                </c:pt>
                <c:pt idx="400">
                  <c:v>37407</c:v>
                </c:pt>
                <c:pt idx="401">
                  <c:v>37435</c:v>
                </c:pt>
                <c:pt idx="402">
                  <c:v>37468</c:v>
                </c:pt>
                <c:pt idx="403">
                  <c:v>37498</c:v>
                </c:pt>
                <c:pt idx="404">
                  <c:v>37529</c:v>
                </c:pt>
                <c:pt idx="405">
                  <c:v>37560</c:v>
                </c:pt>
                <c:pt idx="406">
                  <c:v>37589</c:v>
                </c:pt>
                <c:pt idx="407">
                  <c:v>37621</c:v>
                </c:pt>
                <c:pt idx="408">
                  <c:v>37652</c:v>
                </c:pt>
                <c:pt idx="409">
                  <c:v>37680</c:v>
                </c:pt>
                <c:pt idx="410">
                  <c:v>37711</c:v>
                </c:pt>
                <c:pt idx="411">
                  <c:v>37741</c:v>
                </c:pt>
                <c:pt idx="412">
                  <c:v>37771</c:v>
                </c:pt>
                <c:pt idx="413">
                  <c:v>37802</c:v>
                </c:pt>
                <c:pt idx="414">
                  <c:v>37833</c:v>
                </c:pt>
                <c:pt idx="415">
                  <c:v>37862</c:v>
                </c:pt>
                <c:pt idx="416">
                  <c:v>37894</c:v>
                </c:pt>
                <c:pt idx="417">
                  <c:v>37925</c:v>
                </c:pt>
                <c:pt idx="418">
                  <c:v>37953</c:v>
                </c:pt>
                <c:pt idx="419">
                  <c:v>37986</c:v>
                </c:pt>
                <c:pt idx="420">
                  <c:v>38016</c:v>
                </c:pt>
                <c:pt idx="421">
                  <c:v>38044</c:v>
                </c:pt>
                <c:pt idx="422">
                  <c:v>38077</c:v>
                </c:pt>
                <c:pt idx="423">
                  <c:v>38107</c:v>
                </c:pt>
                <c:pt idx="424">
                  <c:v>38138</c:v>
                </c:pt>
                <c:pt idx="425">
                  <c:v>38168</c:v>
                </c:pt>
                <c:pt idx="426">
                  <c:v>38198</c:v>
                </c:pt>
                <c:pt idx="427">
                  <c:v>38230</c:v>
                </c:pt>
                <c:pt idx="428">
                  <c:v>38260</c:v>
                </c:pt>
                <c:pt idx="429">
                  <c:v>38289</c:v>
                </c:pt>
                <c:pt idx="430">
                  <c:v>38321</c:v>
                </c:pt>
                <c:pt idx="431">
                  <c:v>38352</c:v>
                </c:pt>
                <c:pt idx="432">
                  <c:v>38383</c:v>
                </c:pt>
                <c:pt idx="433">
                  <c:v>38411</c:v>
                </c:pt>
                <c:pt idx="434">
                  <c:v>38442</c:v>
                </c:pt>
                <c:pt idx="435">
                  <c:v>38471</c:v>
                </c:pt>
                <c:pt idx="436">
                  <c:v>38503</c:v>
                </c:pt>
                <c:pt idx="437">
                  <c:v>38533</c:v>
                </c:pt>
                <c:pt idx="438">
                  <c:v>38562</c:v>
                </c:pt>
                <c:pt idx="439">
                  <c:v>38595</c:v>
                </c:pt>
                <c:pt idx="440">
                  <c:v>38625</c:v>
                </c:pt>
                <c:pt idx="441">
                  <c:v>38656</c:v>
                </c:pt>
                <c:pt idx="442">
                  <c:v>38686</c:v>
                </c:pt>
                <c:pt idx="443">
                  <c:v>38716</c:v>
                </c:pt>
                <c:pt idx="444">
                  <c:v>38748</c:v>
                </c:pt>
                <c:pt idx="445">
                  <c:v>38776</c:v>
                </c:pt>
                <c:pt idx="446">
                  <c:v>38807</c:v>
                </c:pt>
                <c:pt idx="447">
                  <c:v>38835</c:v>
                </c:pt>
                <c:pt idx="448">
                  <c:v>38868</c:v>
                </c:pt>
                <c:pt idx="449">
                  <c:v>38898</c:v>
                </c:pt>
                <c:pt idx="450">
                  <c:v>38929</c:v>
                </c:pt>
                <c:pt idx="451">
                  <c:v>38960</c:v>
                </c:pt>
                <c:pt idx="452">
                  <c:v>38989</c:v>
                </c:pt>
                <c:pt idx="453">
                  <c:v>39021</c:v>
                </c:pt>
                <c:pt idx="454">
                  <c:v>39051</c:v>
                </c:pt>
                <c:pt idx="455">
                  <c:v>39080</c:v>
                </c:pt>
                <c:pt idx="456">
                  <c:v>39113</c:v>
                </c:pt>
                <c:pt idx="457">
                  <c:v>39141</c:v>
                </c:pt>
                <c:pt idx="458">
                  <c:v>39171</c:v>
                </c:pt>
                <c:pt idx="459">
                  <c:v>39202</c:v>
                </c:pt>
                <c:pt idx="460">
                  <c:v>39233</c:v>
                </c:pt>
                <c:pt idx="461">
                  <c:v>39262</c:v>
                </c:pt>
                <c:pt idx="462">
                  <c:v>39294</c:v>
                </c:pt>
                <c:pt idx="463">
                  <c:v>39325</c:v>
                </c:pt>
                <c:pt idx="464">
                  <c:v>39353</c:v>
                </c:pt>
                <c:pt idx="465">
                  <c:v>39386</c:v>
                </c:pt>
                <c:pt idx="466">
                  <c:v>39416</c:v>
                </c:pt>
                <c:pt idx="467">
                  <c:v>39447</c:v>
                </c:pt>
                <c:pt idx="468">
                  <c:v>39478</c:v>
                </c:pt>
                <c:pt idx="469">
                  <c:v>39507</c:v>
                </c:pt>
                <c:pt idx="470">
                  <c:v>39538</c:v>
                </c:pt>
                <c:pt idx="471">
                  <c:v>39568</c:v>
                </c:pt>
                <c:pt idx="472">
                  <c:v>39598</c:v>
                </c:pt>
                <c:pt idx="473">
                  <c:v>39629</c:v>
                </c:pt>
                <c:pt idx="474">
                  <c:v>39660</c:v>
                </c:pt>
                <c:pt idx="475">
                  <c:v>39689</c:v>
                </c:pt>
                <c:pt idx="476">
                  <c:v>39721</c:v>
                </c:pt>
                <c:pt idx="477">
                  <c:v>39752</c:v>
                </c:pt>
                <c:pt idx="478">
                  <c:v>39780</c:v>
                </c:pt>
                <c:pt idx="479">
                  <c:v>39813</c:v>
                </c:pt>
                <c:pt idx="480">
                  <c:v>39843</c:v>
                </c:pt>
                <c:pt idx="481">
                  <c:v>39871</c:v>
                </c:pt>
                <c:pt idx="482">
                  <c:v>39903</c:v>
                </c:pt>
                <c:pt idx="483">
                  <c:v>39933</c:v>
                </c:pt>
                <c:pt idx="484">
                  <c:v>39962</c:v>
                </c:pt>
                <c:pt idx="485">
                  <c:v>39994</c:v>
                </c:pt>
                <c:pt idx="486">
                  <c:v>40025</c:v>
                </c:pt>
                <c:pt idx="487">
                  <c:v>40056</c:v>
                </c:pt>
                <c:pt idx="488">
                  <c:v>40086</c:v>
                </c:pt>
                <c:pt idx="489">
                  <c:v>40116</c:v>
                </c:pt>
                <c:pt idx="490">
                  <c:v>40147</c:v>
                </c:pt>
                <c:pt idx="491">
                  <c:v>40178</c:v>
                </c:pt>
                <c:pt idx="492">
                  <c:v>40207</c:v>
                </c:pt>
                <c:pt idx="493">
                  <c:v>40235</c:v>
                </c:pt>
                <c:pt idx="494">
                  <c:v>40268</c:v>
                </c:pt>
                <c:pt idx="495">
                  <c:v>40298</c:v>
                </c:pt>
                <c:pt idx="496">
                  <c:v>40329</c:v>
                </c:pt>
                <c:pt idx="497">
                  <c:v>40359</c:v>
                </c:pt>
                <c:pt idx="498">
                  <c:v>40389</c:v>
                </c:pt>
                <c:pt idx="499">
                  <c:v>40421</c:v>
                </c:pt>
                <c:pt idx="500">
                  <c:v>40451</c:v>
                </c:pt>
                <c:pt idx="501">
                  <c:v>40480</c:v>
                </c:pt>
                <c:pt idx="502">
                  <c:v>40512</c:v>
                </c:pt>
                <c:pt idx="503">
                  <c:v>40543</c:v>
                </c:pt>
                <c:pt idx="504">
                  <c:v>40574</c:v>
                </c:pt>
                <c:pt idx="505">
                  <c:v>40602</c:v>
                </c:pt>
                <c:pt idx="506">
                  <c:v>40633</c:v>
                </c:pt>
                <c:pt idx="507">
                  <c:v>40662</c:v>
                </c:pt>
                <c:pt idx="508">
                  <c:v>40694</c:v>
                </c:pt>
                <c:pt idx="509">
                  <c:v>40724</c:v>
                </c:pt>
                <c:pt idx="510">
                  <c:v>40753</c:v>
                </c:pt>
                <c:pt idx="511">
                  <c:v>40786</c:v>
                </c:pt>
                <c:pt idx="512">
                  <c:v>40816</c:v>
                </c:pt>
                <c:pt idx="513">
                  <c:v>40847</c:v>
                </c:pt>
                <c:pt idx="514">
                  <c:v>40877</c:v>
                </c:pt>
                <c:pt idx="515">
                  <c:v>40907</c:v>
                </c:pt>
                <c:pt idx="516">
                  <c:v>40939</c:v>
                </c:pt>
                <c:pt idx="517">
                  <c:v>40968</c:v>
                </c:pt>
                <c:pt idx="518">
                  <c:v>40998</c:v>
                </c:pt>
                <c:pt idx="519">
                  <c:v>41029</c:v>
                </c:pt>
                <c:pt idx="520">
                  <c:v>41060</c:v>
                </c:pt>
                <c:pt idx="521">
                  <c:v>41089</c:v>
                </c:pt>
                <c:pt idx="522">
                  <c:v>41121</c:v>
                </c:pt>
                <c:pt idx="523">
                  <c:v>41152</c:v>
                </c:pt>
                <c:pt idx="524">
                  <c:v>41180</c:v>
                </c:pt>
                <c:pt idx="525">
                  <c:v>41213</c:v>
                </c:pt>
                <c:pt idx="526">
                  <c:v>41243</c:v>
                </c:pt>
                <c:pt idx="527">
                  <c:v>41274</c:v>
                </c:pt>
                <c:pt idx="528">
                  <c:v>41305</c:v>
                </c:pt>
                <c:pt idx="529">
                  <c:v>41333</c:v>
                </c:pt>
                <c:pt idx="530">
                  <c:v>41362</c:v>
                </c:pt>
                <c:pt idx="531">
                  <c:v>41394</c:v>
                </c:pt>
                <c:pt idx="532">
                  <c:v>41425</c:v>
                </c:pt>
                <c:pt idx="533">
                  <c:v>41453</c:v>
                </c:pt>
                <c:pt idx="534">
                  <c:v>41486</c:v>
                </c:pt>
                <c:pt idx="535">
                  <c:v>41516</c:v>
                </c:pt>
                <c:pt idx="536">
                  <c:v>41547</c:v>
                </c:pt>
                <c:pt idx="537">
                  <c:v>41578</c:v>
                </c:pt>
                <c:pt idx="538">
                  <c:v>41607</c:v>
                </c:pt>
                <c:pt idx="539">
                  <c:v>41639</c:v>
                </c:pt>
                <c:pt idx="540">
                  <c:v>41670</c:v>
                </c:pt>
                <c:pt idx="541">
                  <c:v>41698</c:v>
                </c:pt>
                <c:pt idx="542">
                  <c:v>41729</c:v>
                </c:pt>
                <c:pt idx="543">
                  <c:v>41759</c:v>
                </c:pt>
                <c:pt idx="544">
                  <c:v>41789</c:v>
                </c:pt>
                <c:pt idx="545">
                  <c:v>41820</c:v>
                </c:pt>
                <c:pt idx="546">
                  <c:v>41851</c:v>
                </c:pt>
                <c:pt idx="547">
                  <c:v>41880</c:v>
                </c:pt>
                <c:pt idx="548">
                  <c:v>41912</c:v>
                </c:pt>
                <c:pt idx="549">
                  <c:v>41943</c:v>
                </c:pt>
                <c:pt idx="550">
                  <c:v>41971</c:v>
                </c:pt>
                <c:pt idx="551">
                  <c:v>42004</c:v>
                </c:pt>
                <c:pt idx="552">
                  <c:v>42034</c:v>
                </c:pt>
                <c:pt idx="553">
                  <c:v>42062</c:v>
                </c:pt>
                <c:pt idx="554">
                  <c:v>42094</c:v>
                </c:pt>
                <c:pt idx="555">
                  <c:v>42124</c:v>
                </c:pt>
                <c:pt idx="556">
                  <c:v>42153</c:v>
                </c:pt>
                <c:pt idx="557">
                  <c:v>42185</c:v>
                </c:pt>
                <c:pt idx="558">
                  <c:v>42216</c:v>
                </c:pt>
                <c:pt idx="559">
                  <c:v>42247</c:v>
                </c:pt>
                <c:pt idx="560">
                  <c:v>42277</c:v>
                </c:pt>
                <c:pt idx="561">
                  <c:v>42307</c:v>
                </c:pt>
                <c:pt idx="562">
                  <c:v>42338</c:v>
                </c:pt>
                <c:pt idx="563">
                  <c:v>42369</c:v>
                </c:pt>
                <c:pt idx="564">
                  <c:v>42398</c:v>
                </c:pt>
                <c:pt idx="565">
                  <c:v>42429</c:v>
                </c:pt>
                <c:pt idx="566">
                  <c:v>42460</c:v>
                </c:pt>
                <c:pt idx="567">
                  <c:v>42489</c:v>
                </c:pt>
                <c:pt idx="568">
                  <c:v>42521</c:v>
                </c:pt>
                <c:pt idx="569">
                  <c:v>42551</c:v>
                </c:pt>
                <c:pt idx="570">
                  <c:v>42580</c:v>
                </c:pt>
                <c:pt idx="571">
                  <c:v>42613</c:v>
                </c:pt>
                <c:pt idx="572">
                  <c:v>42643</c:v>
                </c:pt>
                <c:pt idx="573">
                  <c:v>42674</c:v>
                </c:pt>
                <c:pt idx="574">
                  <c:v>42704</c:v>
                </c:pt>
                <c:pt idx="575">
                  <c:v>42734</c:v>
                </c:pt>
                <c:pt idx="576">
                  <c:v>42766</c:v>
                </c:pt>
                <c:pt idx="577">
                  <c:v>42794</c:v>
                </c:pt>
                <c:pt idx="578">
                  <c:v>42825</c:v>
                </c:pt>
                <c:pt idx="579">
                  <c:v>42853</c:v>
                </c:pt>
                <c:pt idx="580">
                  <c:v>42886</c:v>
                </c:pt>
                <c:pt idx="581">
                  <c:v>42916</c:v>
                </c:pt>
                <c:pt idx="582">
                  <c:v>42947</c:v>
                </c:pt>
                <c:pt idx="583">
                  <c:v>42978</c:v>
                </c:pt>
                <c:pt idx="584">
                  <c:v>43007</c:v>
                </c:pt>
                <c:pt idx="585">
                  <c:v>43039</c:v>
                </c:pt>
                <c:pt idx="586">
                  <c:v>43069</c:v>
                </c:pt>
                <c:pt idx="587">
                  <c:v>43098</c:v>
                </c:pt>
                <c:pt idx="588">
                  <c:v>43131</c:v>
                </c:pt>
                <c:pt idx="589">
                  <c:v>43159</c:v>
                </c:pt>
                <c:pt idx="590">
                  <c:v>43189</c:v>
                </c:pt>
                <c:pt idx="591">
                  <c:v>43220</c:v>
                </c:pt>
                <c:pt idx="592">
                  <c:v>43251</c:v>
                </c:pt>
                <c:pt idx="593">
                  <c:v>43280</c:v>
                </c:pt>
                <c:pt idx="594">
                  <c:v>43312</c:v>
                </c:pt>
                <c:pt idx="595">
                  <c:v>43343</c:v>
                </c:pt>
                <c:pt idx="596">
                  <c:v>43371</c:v>
                </c:pt>
                <c:pt idx="597">
                  <c:v>43404</c:v>
                </c:pt>
                <c:pt idx="598">
                  <c:v>43434</c:v>
                </c:pt>
                <c:pt idx="599">
                  <c:v>43465</c:v>
                </c:pt>
                <c:pt idx="600">
                  <c:v>43496</c:v>
                </c:pt>
              </c:numCache>
            </c:numRef>
          </c:cat>
          <c:val>
            <c:numRef>
              <c:f>Feuil1!$N$4:$N$605</c:f>
              <c:numCache>
                <c:formatCode>_(* #,##0.00_);_(* \(#,##0.00\);_(* "-"??_);_(@_)</c:formatCode>
                <c:ptCount val="601"/>
                <c:pt idx="0">
                  <c:v>6.1920000000000002</c:v>
                </c:pt>
                <c:pt idx="1">
                  <c:v>6.2620000000000005</c:v>
                </c:pt>
                <c:pt idx="2">
                  <c:v>6.3019999999999996</c:v>
                </c:pt>
                <c:pt idx="3">
                  <c:v>6.202</c:v>
                </c:pt>
                <c:pt idx="4">
                  <c:v>6.5620000000000003</c:v>
                </c:pt>
                <c:pt idx="5">
                  <c:v>6.7320000000000002</c:v>
                </c:pt>
                <c:pt idx="6">
                  <c:v>6.6619999999999999</c:v>
                </c:pt>
                <c:pt idx="7" formatCode="General">
                  <c:v>6.8319999999999999</c:v>
                </c:pt>
                <c:pt idx="8" formatCode="General">
                  <c:v>7.5120000000000005</c:v>
                </c:pt>
                <c:pt idx="9" formatCode="General">
                  <c:v>6.9420000000000002</c:v>
                </c:pt>
                <c:pt idx="10" formatCode="General">
                  <c:v>7.2919999999999998</c:v>
                </c:pt>
                <c:pt idx="11" formatCode="General">
                  <c:v>7.8819999999999997</c:v>
                </c:pt>
                <c:pt idx="12" formatCode="General">
                  <c:v>7.7519999999999998</c:v>
                </c:pt>
                <c:pt idx="13" formatCode="General">
                  <c:v>6.9020000000000001</c:v>
                </c:pt>
                <c:pt idx="14" formatCode="General">
                  <c:v>7.0819999999999999</c:v>
                </c:pt>
                <c:pt idx="15" formatCode="General">
                  <c:v>7.8220000000000001</c:v>
                </c:pt>
                <c:pt idx="16" formatCode="General">
                  <c:v>7.952</c:v>
                </c:pt>
                <c:pt idx="17" formatCode="General">
                  <c:v>7.6820000000000004</c:v>
                </c:pt>
                <c:pt idx="18" formatCode="General">
                  <c:v>7.3819999999999997</c:v>
                </c:pt>
                <c:pt idx="19" formatCode="General">
                  <c:v>7.492</c:v>
                </c:pt>
                <c:pt idx="20" formatCode="General">
                  <c:v>7.2919999999999998</c:v>
                </c:pt>
                <c:pt idx="21" formatCode="General">
                  <c:v>7.3319999999999999</c:v>
                </c:pt>
                <c:pt idx="22" formatCode="General">
                  <c:v>6.492</c:v>
                </c:pt>
                <c:pt idx="23" formatCode="General">
                  <c:v>6.5019999999999998</c:v>
                </c:pt>
                <c:pt idx="24" formatCode="General">
                  <c:v>6.0919999999999996</c:v>
                </c:pt>
                <c:pt idx="25" formatCode="General">
                  <c:v>6.1420000000000003</c:v>
                </c:pt>
                <c:pt idx="26" formatCode="General">
                  <c:v>5.532</c:v>
                </c:pt>
                <c:pt idx="27" formatCode="General">
                  <c:v>6.0819999999999999</c:v>
                </c:pt>
                <c:pt idx="28" formatCode="General">
                  <c:v>6.3819999999999997</c:v>
                </c:pt>
                <c:pt idx="29" formatCode="General">
                  <c:v>6.702</c:v>
                </c:pt>
                <c:pt idx="30" formatCode="General">
                  <c:v>6.8520000000000003</c:v>
                </c:pt>
                <c:pt idx="31" formatCode="General">
                  <c:v>6.282</c:v>
                </c:pt>
                <c:pt idx="32" formatCode="General">
                  <c:v>6.0019999999999998</c:v>
                </c:pt>
                <c:pt idx="33" formatCode="General">
                  <c:v>5.8719999999999999</c:v>
                </c:pt>
                <c:pt idx="34" formatCode="General">
                  <c:v>5.9320000000000004</c:v>
                </c:pt>
                <c:pt idx="35" formatCode="General">
                  <c:v>5.8920000000000003</c:v>
                </c:pt>
                <c:pt idx="36" formatCode="General">
                  <c:v>6.0919999999999996</c:v>
                </c:pt>
                <c:pt idx="37" formatCode="General">
                  <c:v>6.0419999999999998</c:v>
                </c:pt>
                <c:pt idx="38" formatCode="General">
                  <c:v>6.1219999999999999</c:v>
                </c:pt>
                <c:pt idx="39" formatCode="General">
                  <c:v>6.1420000000000003</c:v>
                </c:pt>
                <c:pt idx="40" formatCode="General">
                  <c:v>6.0519999999999996</c:v>
                </c:pt>
                <c:pt idx="41" formatCode="General">
                  <c:v>6.1520000000000001</c:v>
                </c:pt>
                <c:pt idx="42" formatCode="General">
                  <c:v>6.1219999999999999</c:v>
                </c:pt>
                <c:pt idx="43" formatCode="General">
                  <c:v>6.4219999999999997</c:v>
                </c:pt>
                <c:pt idx="44" formatCode="General">
                  <c:v>6.5419999999999998</c:v>
                </c:pt>
                <c:pt idx="45" formatCode="General">
                  <c:v>6.4119999999999999</c:v>
                </c:pt>
                <c:pt idx="46" formatCode="General">
                  <c:v>6.282</c:v>
                </c:pt>
                <c:pt idx="47" formatCode="General">
                  <c:v>6.4119999999999999</c:v>
                </c:pt>
                <c:pt idx="48" formatCode="General">
                  <c:v>6.5419999999999998</c:v>
                </c:pt>
                <c:pt idx="49" formatCode="General">
                  <c:v>6.6420000000000003</c:v>
                </c:pt>
                <c:pt idx="50" formatCode="General">
                  <c:v>6.7320000000000002</c:v>
                </c:pt>
                <c:pt idx="51" formatCode="General">
                  <c:v>6.702</c:v>
                </c:pt>
                <c:pt idx="52" formatCode="General">
                  <c:v>6.9320000000000004</c:v>
                </c:pt>
                <c:pt idx="53" formatCode="General">
                  <c:v>6.9420000000000002</c:v>
                </c:pt>
                <c:pt idx="54" formatCode="General">
                  <c:v>7.4320000000000004</c:v>
                </c:pt>
                <c:pt idx="55" formatCode="General">
                  <c:v>7.2519999999999998</c:v>
                </c:pt>
                <c:pt idx="56" formatCode="General">
                  <c:v>6.9020000000000001</c:v>
                </c:pt>
                <c:pt idx="57" formatCode="General">
                  <c:v>6.7119999999999997</c:v>
                </c:pt>
                <c:pt idx="58" formatCode="General">
                  <c:v>6.6920000000000002</c:v>
                </c:pt>
                <c:pt idx="59" formatCode="General">
                  <c:v>6.9020000000000001</c:v>
                </c:pt>
                <c:pt idx="60" formatCode="General">
                  <c:v>7.0019999999999998</c:v>
                </c:pt>
                <c:pt idx="61" formatCode="General">
                  <c:v>7.0119999999999996</c:v>
                </c:pt>
                <c:pt idx="62" formatCode="General">
                  <c:v>7.4119999999999999</c:v>
                </c:pt>
                <c:pt idx="63" formatCode="General">
                  <c:v>7.6619999999999999</c:v>
                </c:pt>
                <c:pt idx="64" formatCode="General">
                  <c:v>7.5220000000000002</c:v>
                </c:pt>
                <c:pt idx="65" formatCode="General">
                  <c:v>7.6420000000000003</c:v>
                </c:pt>
                <c:pt idx="66" formatCode="General">
                  <c:v>7.8920000000000003</c:v>
                </c:pt>
                <c:pt idx="67" formatCode="General">
                  <c:v>8.1120000000000001</c:v>
                </c:pt>
                <c:pt idx="68" formatCode="General">
                  <c:v>7.9420000000000002</c:v>
                </c:pt>
                <c:pt idx="69" formatCode="General">
                  <c:v>7.7919999999999998</c:v>
                </c:pt>
                <c:pt idx="70" formatCode="General">
                  <c:v>7.6420000000000003</c:v>
                </c:pt>
                <c:pt idx="71" formatCode="General">
                  <c:v>7.4020000000000001</c:v>
                </c:pt>
                <c:pt idx="72" formatCode="General">
                  <c:v>7.532</c:v>
                </c:pt>
                <c:pt idx="73" formatCode="General">
                  <c:v>7.4619999999999997</c:v>
                </c:pt>
                <c:pt idx="74" formatCode="General">
                  <c:v>8.0120000000000005</c:v>
                </c:pt>
                <c:pt idx="75" formatCode="General">
                  <c:v>8.3119999999999994</c:v>
                </c:pt>
                <c:pt idx="76" formatCode="General">
                  <c:v>8.0419999999999998</c:v>
                </c:pt>
                <c:pt idx="77" formatCode="General">
                  <c:v>7.9619999999999997</c:v>
                </c:pt>
                <c:pt idx="78" formatCode="General">
                  <c:v>8.202</c:v>
                </c:pt>
                <c:pt idx="79" formatCode="General">
                  <c:v>8.282</c:v>
                </c:pt>
                <c:pt idx="80" formatCode="General">
                  <c:v>8.4819999999999993</c:v>
                </c:pt>
                <c:pt idx="81" formatCode="General">
                  <c:v>7.9119999999999999</c:v>
                </c:pt>
                <c:pt idx="82" formatCode="General">
                  <c:v>8.1419999999999995</c:v>
                </c:pt>
                <c:pt idx="83" formatCode="General">
                  <c:v>7.7620000000000005</c:v>
                </c:pt>
                <c:pt idx="84" formatCode="General">
                  <c:v>7.8019999999999996</c:v>
                </c:pt>
                <c:pt idx="85" formatCode="General">
                  <c:v>7.7720000000000002</c:v>
                </c:pt>
                <c:pt idx="86" formatCode="General">
                  <c:v>7.6619999999999999</c:v>
                </c:pt>
                <c:pt idx="87" formatCode="General">
                  <c:v>7.6719999999999997</c:v>
                </c:pt>
                <c:pt idx="88" formatCode="General">
                  <c:v>7.9619999999999997</c:v>
                </c:pt>
                <c:pt idx="89" formatCode="General">
                  <c:v>7.8620000000000001</c:v>
                </c:pt>
                <c:pt idx="90" formatCode="General">
                  <c:v>7.8620000000000001</c:v>
                </c:pt>
                <c:pt idx="91" formatCode="General">
                  <c:v>7.6619999999999999</c:v>
                </c:pt>
                <c:pt idx="92" formatCode="General">
                  <c:v>7.5519999999999996</c:v>
                </c:pt>
                <c:pt idx="93" formatCode="General">
                  <c:v>7.4219999999999997</c:v>
                </c:pt>
                <c:pt idx="94" formatCode="General">
                  <c:v>7.0119999999999996</c:v>
                </c:pt>
                <c:pt idx="95" formatCode="General">
                  <c:v>6.8120000000000003</c:v>
                </c:pt>
                <c:pt idx="96" formatCode="General">
                  <c:v>7.4020000000000001</c:v>
                </c:pt>
                <c:pt idx="97" formatCode="General">
                  <c:v>7.8019999999999996</c:v>
                </c:pt>
                <c:pt idx="98" formatCode="General">
                  <c:v>7.4219999999999997</c:v>
                </c:pt>
                <c:pt idx="99" formatCode="General">
                  <c:v>7.452</c:v>
                </c:pt>
                <c:pt idx="100" formatCode="General">
                  <c:v>7.3819999999999997</c:v>
                </c:pt>
                <c:pt idx="101" formatCode="General">
                  <c:v>7.202</c:v>
                </c:pt>
                <c:pt idx="102" formatCode="General">
                  <c:v>7.4219999999999997</c:v>
                </c:pt>
                <c:pt idx="103" formatCode="General">
                  <c:v>7.1120000000000001</c:v>
                </c:pt>
                <c:pt idx="104" formatCode="General">
                  <c:v>7.4119999999999999</c:v>
                </c:pt>
                <c:pt idx="105" formatCode="General">
                  <c:v>7.6219999999999999</c:v>
                </c:pt>
                <c:pt idx="106" formatCode="General">
                  <c:v>7.5519999999999996</c:v>
                </c:pt>
                <c:pt idx="107" formatCode="General">
                  <c:v>7.782</c:v>
                </c:pt>
                <c:pt idx="108" formatCode="General">
                  <c:v>7.9420000000000002</c:v>
                </c:pt>
                <c:pt idx="109" formatCode="General">
                  <c:v>8.0419999999999998</c:v>
                </c:pt>
                <c:pt idx="110" formatCode="General">
                  <c:v>8.1519999999999992</c:v>
                </c:pt>
                <c:pt idx="111" formatCode="General">
                  <c:v>8.2420000000000009</c:v>
                </c:pt>
                <c:pt idx="112" formatCode="General">
                  <c:v>8.4220000000000006</c:v>
                </c:pt>
                <c:pt idx="113" formatCode="General">
                  <c:v>8.6219999999999999</c:v>
                </c:pt>
                <c:pt idx="114" formatCode="General">
                  <c:v>8.5619999999999994</c:v>
                </c:pt>
                <c:pt idx="115" formatCode="General">
                  <c:v>8.3919999999999995</c:v>
                </c:pt>
                <c:pt idx="116" formatCode="General">
                  <c:v>8.5619999999999994</c:v>
                </c:pt>
                <c:pt idx="117" formatCode="General">
                  <c:v>8.9619999999999997</c:v>
                </c:pt>
                <c:pt idx="118" formatCode="General">
                  <c:v>8.8620000000000001</c:v>
                </c:pt>
                <c:pt idx="119" formatCode="General">
                  <c:v>9.1519999999999992</c:v>
                </c:pt>
                <c:pt idx="120" formatCode="General">
                  <c:v>8.952</c:v>
                </c:pt>
                <c:pt idx="121" formatCode="General">
                  <c:v>9.1720000000000006</c:v>
                </c:pt>
                <c:pt idx="122" formatCode="General">
                  <c:v>9.1120000000000001</c:v>
                </c:pt>
                <c:pt idx="123" formatCode="General">
                  <c:v>9.3520000000000003</c:v>
                </c:pt>
                <c:pt idx="124" formatCode="General">
                  <c:v>9.0619999999999994</c:v>
                </c:pt>
                <c:pt idx="125" formatCode="General">
                  <c:v>8.8119999999999994</c:v>
                </c:pt>
                <c:pt idx="126" formatCode="General">
                  <c:v>9.0120000000000005</c:v>
                </c:pt>
                <c:pt idx="127" formatCode="General">
                  <c:v>9.2420000000000009</c:v>
                </c:pt>
                <c:pt idx="128" formatCode="General">
                  <c:v>9.4420000000000002</c:v>
                </c:pt>
                <c:pt idx="129" formatCode="General">
                  <c:v>10.722</c:v>
                </c:pt>
                <c:pt idx="130" formatCode="General">
                  <c:v>10.382</c:v>
                </c:pt>
                <c:pt idx="131" formatCode="General">
                  <c:v>10.332000000000001</c:v>
                </c:pt>
                <c:pt idx="132" formatCode="General">
                  <c:v>11.132</c:v>
                </c:pt>
                <c:pt idx="133" formatCode="General">
                  <c:v>12.722</c:v>
                </c:pt>
                <c:pt idx="134" formatCode="General">
                  <c:v>12.641999999999999</c:v>
                </c:pt>
                <c:pt idx="135" formatCode="General">
                  <c:v>10.762</c:v>
                </c:pt>
                <c:pt idx="136" formatCode="General">
                  <c:v>10.252000000000001</c:v>
                </c:pt>
                <c:pt idx="137" formatCode="General">
                  <c:v>10.092000000000001</c:v>
                </c:pt>
                <c:pt idx="138" formatCode="General">
                  <c:v>10.762</c:v>
                </c:pt>
                <c:pt idx="139" formatCode="General">
                  <c:v>11.552</c:v>
                </c:pt>
                <c:pt idx="140" formatCode="General">
                  <c:v>11.862</c:v>
                </c:pt>
                <c:pt idx="141" formatCode="General">
                  <c:v>12.462</c:v>
                </c:pt>
                <c:pt idx="142" formatCode="General">
                  <c:v>12.722</c:v>
                </c:pt>
                <c:pt idx="143" formatCode="General">
                  <c:v>12.432</c:v>
                </c:pt>
                <c:pt idx="144" formatCode="General">
                  <c:v>12.682</c:v>
                </c:pt>
                <c:pt idx="145" formatCode="General">
                  <c:v>13.432</c:v>
                </c:pt>
                <c:pt idx="146" formatCode="General">
                  <c:v>13.132</c:v>
                </c:pt>
                <c:pt idx="147" formatCode="General">
                  <c:v>14.112</c:v>
                </c:pt>
                <c:pt idx="148" formatCode="General">
                  <c:v>13.502000000000001</c:v>
                </c:pt>
                <c:pt idx="149" formatCode="General">
                  <c:v>13.862</c:v>
                </c:pt>
                <c:pt idx="150" formatCode="General">
                  <c:v>14.672000000000001</c:v>
                </c:pt>
                <c:pt idx="151" formatCode="General">
                  <c:v>15.412000000000001</c:v>
                </c:pt>
                <c:pt idx="152" formatCode="General">
                  <c:v>15.842000000000001</c:v>
                </c:pt>
                <c:pt idx="153" formatCode="General">
                  <c:v>14.632</c:v>
                </c:pt>
                <c:pt idx="154" formatCode="General">
                  <c:v>13.132</c:v>
                </c:pt>
                <c:pt idx="155" formatCode="General">
                  <c:v>13.981999999999999</c:v>
                </c:pt>
                <c:pt idx="156" formatCode="General">
                  <c:v>14.141999999999999</c:v>
                </c:pt>
                <c:pt idx="157" formatCode="General">
                  <c:v>14.032</c:v>
                </c:pt>
                <c:pt idx="158" formatCode="General">
                  <c:v>14.182</c:v>
                </c:pt>
                <c:pt idx="159" formatCode="General">
                  <c:v>13.872</c:v>
                </c:pt>
                <c:pt idx="160" formatCode="General">
                  <c:v>13.712</c:v>
                </c:pt>
                <c:pt idx="161" formatCode="General">
                  <c:v>14.442</c:v>
                </c:pt>
                <c:pt idx="162" formatCode="General">
                  <c:v>13.682</c:v>
                </c:pt>
                <c:pt idx="163" formatCode="General">
                  <c:v>12.811999999999999</c:v>
                </c:pt>
                <c:pt idx="164" formatCode="General">
                  <c:v>11.731999999999999</c:v>
                </c:pt>
                <c:pt idx="165" formatCode="General">
                  <c:v>10.712</c:v>
                </c:pt>
                <c:pt idx="166" formatCode="General">
                  <c:v>10.792</c:v>
                </c:pt>
                <c:pt idx="167" formatCode="General">
                  <c:v>10.388999999999999</c:v>
                </c:pt>
                <c:pt idx="168" formatCode="General">
                  <c:v>10.802</c:v>
                </c:pt>
                <c:pt idx="169" formatCode="General">
                  <c:v>10.272</c:v>
                </c:pt>
                <c:pt idx="170" formatCode="General">
                  <c:v>10.622</c:v>
                </c:pt>
                <c:pt idx="171" formatCode="General">
                  <c:v>10.272</c:v>
                </c:pt>
                <c:pt idx="172" formatCode="General">
                  <c:v>10.801</c:v>
                </c:pt>
                <c:pt idx="173" formatCode="General">
                  <c:v>10.899000000000001</c:v>
                </c:pt>
                <c:pt idx="174" formatCode="General">
                  <c:v>11.763999999999999</c:v>
                </c:pt>
                <c:pt idx="175" formatCode="General">
                  <c:v>11.94</c:v>
                </c:pt>
                <c:pt idx="176" formatCode="General">
                  <c:v>11.39</c:v>
                </c:pt>
                <c:pt idx="177" formatCode="General">
                  <c:v>11.717000000000001</c:v>
                </c:pt>
                <c:pt idx="178" formatCode="General">
                  <c:v>11.589</c:v>
                </c:pt>
                <c:pt idx="179" formatCode="General">
                  <c:v>11.801</c:v>
                </c:pt>
                <c:pt idx="180" formatCode="General">
                  <c:v>11.641999999999999</c:v>
                </c:pt>
                <c:pt idx="181" formatCode="General">
                  <c:v>12.055</c:v>
                </c:pt>
                <c:pt idx="182" formatCode="General">
                  <c:v>12.471</c:v>
                </c:pt>
                <c:pt idx="183" formatCode="General">
                  <c:v>12.798</c:v>
                </c:pt>
                <c:pt idx="184" formatCode="General">
                  <c:v>13.804</c:v>
                </c:pt>
                <c:pt idx="185" formatCode="General">
                  <c:v>13.839</c:v>
                </c:pt>
                <c:pt idx="186" formatCode="General">
                  <c:v>12.867000000000001</c:v>
                </c:pt>
                <c:pt idx="187" formatCode="General">
                  <c:v>12.771000000000001</c:v>
                </c:pt>
                <c:pt idx="188" formatCode="General">
                  <c:v>12.430999999999999</c:v>
                </c:pt>
                <c:pt idx="189" formatCode="General">
                  <c:v>11.741</c:v>
                </c:pt>
                <c:pt idx="190" formatCode="General">
                  <c:v>11.528</c:v>
                </c:pt>
                <c:pt idx="191" formatCode="General">
                  <c:v>11.513999999999999</c:v>
                </c:pt>
                <c:pt idx="192" formatCode="General">
                  <c:v>11.173</c:v>
                </c:pt>
                <c:pt idx="193" formatCode="General">
                  <c:v>11.891</c:v>
                </c:pt>
                <c:pt idx="194" formatCode="General">
                  <c:v>11.647</c:v>
                </c:pt>
                <c:pt idx="195" formatCode="General">
                  <c:v>11.385</c:v>
                </c:pt>
                <c:pt idx="196" formatCode="General">
                  <c:v>10.263999999999999</c:v>
                </c:pt>
                <c:pt idx="197" formatCode="General">
                  <c:v>10.179</c:v>
                </c:pt>
                <c:pt idx="198" formatCode="General">
                  <c:v>10.51</c:v>
                </c:pt>
                <c:pt idx="199" formatCode="General">
                  <c:v>10.266999999999999</c:v>
                </c:pt>
                <c:pt idx="200" formatCode="General">
                  <c:v>10.273</c:v>
                </c:pt>
                <c:pt idx="201" formatCode="General">
                  <c:v>9.94</c:v>
                </c:pt>
                <c:pt idx="202" formatCode="General">
                  <c:v>9.56</c:v>
                </c:pt>
                <c:pt idx="203" formatCode="General">
                  <c:v>8.9860000000000007</c:v>
                </c:pt>
                <c:pt idx="204" formatCode="General">
                  <c:v>9.0489999999999995</c:v>
                </c:pt>
                <c:pt idx="205" formatCode="General">
                  <c:v>8.1340000000000003</c:v>
                </c:pt>
                <c:pt idx="206" formatCode="General">
                  <c:v>7.3440000000000003</c:v>
                </c:pt>
                <c:pt idx="207" formatCode="General">
                  <c:v>7.335</c:v>
                </c:pt>
                <c:pt idx="208" formatCode="General">
                  <c:v>8.0510000000000002</c:v>
                </c:pt>
                <c:pt idx="209" formatCode="General">
                  <c:v>7.3209999999999997</c:v>
                </c:pt>
                <c:pt idx="210" formatCode="General">
                  <c:v>7.2750000000000004</c:v>
                </c:pt>
                <c:pt idx="211" formatCode="General">
                  <c:v>6.9190000000000005</c:v>
                </c:pt>
                <c:pt idx="212" formatCode="General">
                  <c:v>7.4210000000000003</c:v>
                </c:pt>
                <c:pt idx="213" formatCode="General">
                  <c:v>7.3209999999999997</c:v>
                </c:pt>
                <c:pt idx="214" formatCode="General">
                  <c:v>7.1360000000000001</c:v>
                </c:pt>
                <c:pt idx="215" formatCode="General">
                  <c:v>7.2229999999999999</c:v>
                </c:pt>
                <c:pt idx="216" formatCode="General">
                  <c:v>7.1779999999999999</c:v>
                </c:pt>
                <c:pt idx="217" formatCode="General">
                  <c:v>7.1589999999999998</c:v>
                </c:pt>
                <c:pt idx="218" formatCode="General">
                  <c:v>7.5369999999999999</c:v>
                </c:pt>
                <c:pt idx="219" formatCode="General">
                  <c:v>8.1790000000000003</c:v>
                </c:pt>
                <c:pt idx="220" formatCode="General">
                  <c:v>8.4629999999999992</c:v>
                </c:pt>
                <c:pt idx="221" formatCode="General">
                  <c:v>8.3670000000000009</c:v>
                </c:pt>
                <c:pt idx="222" formatCode="General">
                  <c:v>8.6519999999999992</c:v>
                </c:pt>
                <c:pt idx="223" formatCode="General">
                  <c:v>8.9670000000000005</c:v>
                </c:pt>
                <c:pt idx="224" formatCode="General">
                  <c:v>9.5869999999999997</c:v>
                </c:pt>
                <c:pt idx="225" formatCode="General">
                  <c:v>8.875</c:v>
                </c:pt>
                <c:pt idx="226" formatCode="General">
                  <c:v>8.9719999999999995</c:v>
                </c:pt>
                <c:pt idx="227" formatCode="General">
                  <c:v>8.859</c:v>
                </c:pt>
                <c:pt idx="228" formatCode="General">
                  <c:v>8.2560000000000002</c:v>
                </c:pt>
                <c:pt idx="229" formatCode="General">
                  <c:v>8.1489999999999991</c:v>
                </c:pt>
                <c:pt idx="230" formatCode="General">
                  <c:v>8.5419999999999998</c:v>
                </c:pt>
                <c:pt idx="231" formatCode="General">
                  <c:v>8.8889999999999993</c:v>
                </c:pt>
                <c:pt idx="232" formatCode="General">
                  <c:v>9.1509999999999998</c:v>
                </c:pt>
                <c:pt idx="233" formatCode="General">
                  <c:v>8.8729999999999993</c:v>
                </c:pt>
                <c:pt idx="234" formatCode="General">
                  <c:v>9.1050000000000004</c:v>
                </c:pt>
                <c:pt idx="235" formatCode="General">
                  <c:v>9.2360000000000007</c:v>
                </c:pt>
                <c:pt idx="236" formatCode="General">
                  <c:v>8.9350000000000005</c:v>
                </c:pt>
                <c:pt idx="237" formatCode="General">
                  <c:v>8.6440000000000001</c:v>
                </c:pt>
                <c:pt idx="238" formatCode="General">
                  <c:v>9.0540000000000003</c:v>
                </c:pt>
                <c:pt idx="239" formatCode="General">
                  <c:v>9.1370000000000005</c:v>
                </c:pt>
                <c:pt idx="240" formatCode="General">
                  <c:v>8.98</c:v>
                </c:pt>
                <c:pt idx="241" formatCode="General">
                  <c:v>9.2949999999999999</c:v>
                </c:pt>
                <c:pt idx="242" formatCode="General">
                  <c:v>9.2750000000000004</c:v>
                </c:pt>
                <c:pt idx="243" formatCode="General">
                  <c:v>9.0530000000000008</c:v>
                </c:pt>
                <c:pt idx="244" formatCode="General">
                  <c:v>8.6</c:v>
                </c:pt>
                <c:pt idx="245" formatCode="General">
                  <c:v>8.077</c:v>
                </c:pt>
                <c:pt idx="246" formatCode="General">
                  <c:v>7.8040000000000003</c:v>
                </c:pt>
                <c:pt idx="247" formatCode="General">
                  <c:v>8.2509999999999994</c:v>
                </c:pt>
                <c:pt idx="248" formatCode="General">
                  <c:v>8.2859999999999996</c:v>
                </c:pt>
                <c:pt idx="249" formatCode="General">
                  <c:v>7.9089999999999998</c:v>
                </c:pt>
                <c:pt idx="250" formatCode="General">
                  <c:v>7.8259999999999996</c:v>
                </c:pt>
                <c:pt idx="251" formatCode="General">
                  <c:v>7.9350000000000005</c:v>
                </c:pt>
                <c:pt idx="252" formatCode="General">
                  <c:v>8.4179999999999993</c:v>
                </c:pt>
                <c:pt idx="253" formatCode="General">
                  <c:v>8.5150000000000006</c:v>
                </c:pt>
                <c:pt idx="254" formatCode="General">
                  <c:v>8.6280000000000001</c:v>
                </c:pt>
                <c:pt idx="255" formatCode="General">
                  <c:v>9.0220000000000002</c:v>
                </c:pt>
                <c:pt idx="256" formatCode="General">
                  <c:v>8.5990000000000002</c:v>
                </c:pt>
                <c:pt idx="257" formatCode="General">
                  <c:v>8.4120000000000008</c:v>
                </c:pt>
                <c:pt idx="258" formatCode="General">
                  <c:v>8.3409999999999993</c:v>
                </c:pt>
                <c:pt idx="259" formatCode="General">
                  <c:v>8.8460000000000001</c:v>
                </c:pt>
                <c:pt idx="260" formatCode="General">
                  <c:v>8.7949999999999999</c:v>
                </c:pt>
                <c:pt idx="261" formatCode="General">
                  <c:v>8.6170000000000009</c:v>
                </c:pt>
                <c:pt idx="262" formatCode="General">
                  <c:v>8.2520000000000007</c:v>
                </c:pt>
                <c:pt idx="263" formatCode="General">
                  <c:v>8.0670000000000002</c:v>
                </c:pt>
                <c:pt idx="264" formatCode="General">
                  <c:v>8.0069999999999997</c:v>
                </c:pt>
                <c:pt idx="265" formatCode="General">
                  <c:v>8.0329999999999995</c:v>
                </c:pt>
                <c:pt idx="266" formatCode="General">
                  <c:v>8.0609999999999999</c:v>
                </c:pt>
                <c:pt idx="267" formatCode="General">
                  <c:v>8.0129999999999999</c:v>
                </c:pt>
                <c:pt idx="268" formatCode="General">
                  <c:v>8.0589999999999993</c:v>
                </c:pt>
                <c:pt idx="269" formatCode="General">
                  <c:v>8.2270000000000003</c:v>
                </c:pt>
                <c:pt idx="270" formatCode="General">
                  <c:v>8.1470000000000002</c:v>
                </c:pt>
                <c:pt idx="271" formatCode="General">
                  <c:v>7.8159999999999998</c:v>
                </c:pt>
                <c:pt idx="272" formatCode="General">
                  <c:v>7.4450000000000003</c:v>
                </c:pt>
                <c:pt idx="273" formatCode="General">
                  <c:v>7.46</c:v>
                </c:pt>
                <c:pt idx="274" formatCode="General">
                  <c:v>7.3760000000000003</c:v>
                </c:pt>
                <c:pt idx="275" formatCode="General">
                  <c:v>6.6989999999999998</c:v>
                </c:pt>
                <c:pt idx="276" formatCode="General">
                  <c:v>7.274</c:v>
                </c:pt>
                <c:pt idx="277" formatCode="General">
                  <c:v>7.25</c:v>
                </c:pt>
                <c:pt idx="278" formatCode="General">
                  <c:v>7.5280000000000005</c:v>
                </c:pt>
                <c:pt idx="279" formatCode="General">
                  <c:v>7.5830000000000002</c:v>
                </c:pt>
                <c:pt idx="280" formatCode="General">
                  <c:v>7.3179999999999996</c:v>
                </c:pt>
                <c:pt idx="281" formatCode="General">
                  <c:v>7.1210000000000004</c:v>
                </c:pt>
                <c:pt idx="282" formatCode="General">
                  <c:v>6.7089999999999996</c:v>
                </c:pt>
                <c:pt idx="283" formatCode="General">
                  <c:v>6.6040000000000001</c:v>
                </c:pt>
                <c:pt idx="284" formatCode="General">
                  <c:v>6.3540000000000001</c:v>
                </c:pt>
                <c:pt idx="285" formatCode="General">
                  <c:v>6.7889999999999997</c:v>
                </c:pt>
                <c:pt idx="286" formatCode="General">
                  <c:v>6.9370000000000003</c:v>
                </c:pt>
                <c:pt idx="287" formatCode="General">
                  <c:v>6.6859999999999999</c:v>
                </c:pt>
                <c:pt idx="288" formatCode="General">
                  <c:v>6.359</c:v>
                </c:pt>
                <c:pt idx="289" formatCode="General">
                  <c:v>6.02</c:v>
                </c:pt>
                <c:pt idx="290" formatCode="General">
                  <c:v>6.024</c:v>
                </c:pt>
                <c:pt idx="291" formatCode="General">
                  <c:v>6.0090000000000003</c:v>
                </c:pt>
                <c:pt idx="292" formatCode="General">
                  <c:v>6.149</c:v>
                </c:pt>
                <c:pt idx="293" formatCode="General">
                  <c:v>5.7759999999999998</c:v>
                </c:pt>
                <c:pt idx="294" formatCode="General">
                  <c:v>5.8070000000000004</c:v>
                </c:pt>
                <c:pt idx="295" formatCode="General">
                  <c:v>5.4480000000000004</c:v>
                </c:pt>
                <c:pt idx="296" formatCode="General">
                  <c:v>5.3819999999999997</c:v>
                </c:pt>
                <c:pt idx="297" formatCode="General">
                  <c:v>5.4269999999999996</c:v>
                </c:pt>
                <c:pt idx="298" formatCode="General">
                  <c:v>5.819</c:v>
                </c:pt>
                <c:pt idx="299" formatCode="General">
                  <c:v>5.7940000000000005</c:v>
                </c:pt>
                <c:pt idx="300" formatCode="General">
                  <c:v>5.6420000000000003</c:v>
                </c:pt>
                <c:pt idx="301" formatCode="General">
                  <c:v>6.1289999999999996</c:v>
                </c:pt>
                <c:pt idx="302" formatCode="General">
                  <c:v>6.7379999999999995</c:v>
                </c:pt>
                <c:pt idx="303" formatCode="General">
                  <c:v>7.0419999999999998</c:v>
                </c:pt>
                <c:pt idx="304" formatCode="General">
                  <c:v>7.1470000000000002</c:v>
                </c:pt>
                <c:pt idx="305" formatCode="General">
                  <c:v>7.32</c:v>
                </c:pt>
                <c:pt idx="306" formatCode="General">
                  <c:v>7.1109999999999998</c:v>
                </c:pt>
                <c:pt idx="307" formatCode="General">
                  <c:v>7.173</c:v>
                </c:pt>
                <c:pt idx="308" formatCode="General">
                  <c:v>7.6029999999999998</c:v>
                </c:pt>
                <c:pt idx="309" formatCode="General">
                  <c:v>7.8070000000000004</c:v>
                </c:pt>
                <c:pt idx="310" formatCode="General">
                  <c:v>7.9059999999999997</c:v>
                </c:pt>
                <c:pt idx="311" formatCode="General">
                  <c:v>7.8220000000000001</c:v>
                </c:pt>
                <c:pt idx="312" formatCode="General">
                  <c:v>7.5809999999999995</c:v>
                </c:pt>
                <c:pt idx="313" formatCode="General">
                  <c:v>7.2009999999999996</c:v>
                </c:pt>
                <c:pt idx="314" formatCode="General">
                  <c:v>7.1959999999999997</c:v>
                </c:pt>
                <c:pt idx="315" formatCode="General">
                  <c:v>7.0549999999999997</c:v>
                </c:pt>
                <c:pt idx="316" formatCode="General">
                  <c:v>6.2839999999999998</c:v>
                </c:pt>
                <c:pt idx="317" formatCode="General">
                  <c:v>6.2030000000000003</c:v>
                </c:pt>
                <c:pt idx="318" formatCode="General">
                  <c:v>6.4260000000000002</c:v>
                </c:pt>
                <c:pt idx="319" formatCode="General">
                  <c:v>6.2839999999999998</c:v>
                </c:pt>
                <c:pt idx="320" formatCode="General">
                  <c:v>6.1820000000000004</c:v>
                </c:pt>
                <c:pt idx="321" formatCode="General">
                  <c:v>6.02</c:v>
                </c:pt>
                <c:pt idx="322" formatCode="General">
                  <c:v>5.7409999999999997</c:v>
                </c:pt>
                <c:pt idx="323" formatCode="General">
                  <c:v>5.5720000000000001</c:v>
                </c:pt>
                <c:pt idx="324" formatCode="General">
                  <c:v>5.58</c:v>
                </c:pt>
                <c:pt idx="325" formatCode="General">
                  <c:v>6.0979999999999999</c:v>
                </c:pt>
                <c:pt idx="326" formatCode="General">
                  <c:v>6.327</c:v>
                </c:pt>
                <c:pt idx="327" formatCode="General">
                  <c:v>6.67</c:v>
                </c:pt>
                <c:pt idx="328" formatCode="General">
                  <c:v>6.8520000000000003</c:v>
                </c:pt>
                <c:pt idx="329" formatCode="General">
                  <c:v>6.7110000000000003</c:v>
                </c:pt>
                <c:pt idx="330" formatCode="General">
                  <c:v>6.7940000000000005</c:v>
                </c:pt>
                <c:pt idx="331" formatCode="General">
                  <c:v>6.9429999999999996</c:v>
                </c:pt>
                <c:pt idx="332" formatCode="General">
                  <c:v>6.7030000000000003</c:v>
                </c:pt>
                <c:pt idx="333" formatCode="General">
                  <c:v>6.3390000000000004</c:v>
                </c:pt>
                <c:pt idx="334" formatCode="General">
                  <c:v>6.0439999999999996</c:v>
                </c:pt>
                <c:pt idx="335" formatCode="General">
                  <c:v>6.4180000000000001</c:v>
                </c:pt>
                <c:pt idx="336" formatCode="General">
                  <c:v>6.4939999999999998</c:v>
                </c:pt>
                <c:pt idx="337" formatCode="General">
                  <c:v>6.5519999999999996</c:v>
                </c:pt>
                <c:pt idx="338" formatCode="General">
                  <c:v>6.9030000000000005</c:v>
                </c:pt>
                <c:pt idx="339" formatCode="General">
                  <c:v>6.718</c:v>
                </c:pt>
                <c:pt idx="340" formatCode="General">
                  <c:v>6.6589999999999998</c:v>
                </c:pt>
                <c:pt idx="341" formatCode="General">
                  <c:v>6.5</c:v>
                </c:pt>
                <c:pt idx="342" formatCode="General">
                  <c:v>6.0110000000000001</c:v>
                </c:pt>
                <c:pt idx="343" formatCode="General">
                  <c:v>6.3390000000000004</c:v>
                </c:pt>
                <c:pt idx="344" formatCode="General">
                  <c:v>6.1029999999999998</c:v>
                </c:pt>
                <c:pt idx="345" formatCode="General">
                  <c:v>5.8309999999999995</c:v>
                </c:pt>
                <c:pt idx="346" formatCode="General">
                  <c:v>5.8739999999999997</c:v>
                </c:pt>
                <c:pt idx="347" formatCode="General">
                  <c:v>5.742</c:v>
                </c:pt>
                <c:pt idx="348" formatCode="General">
                  <c:v>5.5049999999999999</c:v>
                </c:pt>
                <c:pt idx="349" formatCode="General">
                  <c:v>5.6219999999999999</c:v>
                </c:pt>
                <c:pt idx="350" formatCode="General">
                  <c:v>5.6539999999999999</c:v>
                </c:pt>
                <c:pt idx="351" formatCode="General">
                  <c:v>5.6710000000000003</c:v>
                </c:pt>
                <c:pt idx="352" formatCode="General">
                  <c:v>5.5519999999999996</c:v>
                </c:pt>
                <c:pt idx="353" formatCode="General">
                  <c:v>5.4459999999999997</c:v>
                </c:pt>
                <c:pt idx="354" formatCode="General">
                  <c:v>5.4939999999999998</c:v>
                </c:pt>
                <c:pt idx="355" formatCode="General">
                  <c:v>4.976</c:v>
                </c:pt>
                <c:pt idx="356" formatCode="General">
                  <c:v>4.42</c:v>
                </c:pt>
                <c:pt idx="357" formatCode="General">
                  <c:v>4.6050000000000004</c:v>
                </c:pt>
                <c:pt idx="358" formatCode="General">
                  <c:v>4.7140000000000004</c:v>
                </c:pt>
                <c:pt idx="359" formatCode="General">
                  <c:v>4.6479999999999997</c:v>
                </c:pt>
                <c:pt idx="360" formatCode="General">
                  <c:v>4.6509999999999998</c:v>
                </c:pt>
                <c:pt idx="361" formatCode="General">
                  <c:v>5.2869999999999999</c:v>
                </c:pt>
                <c:pt idx="362" formatCode="General">
                  <c:v>5.242</c:v>
                </c:pt>
                <c:pt idx="363" formatCode="General">
                  <c:v>5.3479999999999999</c:v>
                </c:pt>
                <c:pt idx="364" formatCode="General">
                  <c:v>5.6219999999999999</c:v>
                </c:pt>
                <c:pt idx="365" formatCode="General">
                  <c:v>5.78</c:v>
                </c:pt>
                <c:pt idx="366" formatCode="General">
                  <c:v>5.9030000000000005</c:v>
                </c:pt>
                <c:pt idx="367" formatCode="General">
                  <c:v>5.97</c:v>
                </c:pt>
                <c:pt idx="368" formatCode="General">
                  <c:v>5.8769999999999998</c:v>
                </c:pt>
                <c:pt idx="369" formatCode="General">
                  <c:v>6.024</c:v>
                </c:pt>
                <c:pt idx="370" formatCode="General">
                  <c:v>6.1909999999999998</c:v>
                </c:pt>
                <c:pt idx="371" formatCode="General">
                  <c:v>6.4420000000000002</c:v>
                </c:pt>
                <c:pt idx="372" formatCode="General">
                  <c:v>6.665</c:v>
                </c:pt>
                <c:pt idx="373" formatCode="General">
                  <c:v>6.4089999999999998</c:v>
                </c:pt>
                <c:pt idx="374" formatCode="General">
                  <c:v>6.0039999999999996</c:v>
                </c:pt>
                <c:pt idx="375" formatCode="General">
                  <c:v>6.2119999999999997</c:v>
                </c:pt>
                <c:pt idx="376" formatCode="General">
                  <c:v>6.2720000000000002</c:v>
                </c:pt>
                <c:pt idx="377" formatCode="General">
                  <c:v>6.0309999999999997</c:v>
                </c:pt>
                <c:pt idx="378" formatCode="General">
                  <c:v>6.0309999999999997</c:v>
                </c:pt>
                <c:pt idx="379" formatCode="General">
                  <c:v>5.7249999999999996</c:v>
                </c:pt>
                <c:pt idx="380" formatCode="General">
                  <c:v>5.8019999999999996</c:v>
                </c:pt>
                <c:pt idx="381" formatCode="General">
                  <c:v>5.7510000000000003</c:v>
                </c:pt>
                <c:pt idx="382" formatCode="General">
                  <c:v>5.468</c:v>
                </c:pt>
                <c:pt idx="383" formatCode="General">
                  <c:v>5.1120000000000001</c:v>
                </c:pt>
                <c:pt idx="384" formatCode="General">
                  <c:v>5.1139999999999999</c:v>
                </c:pt>
                <c:pt idx="385" formatCode="General">
                  <c:v>4.8959999999999999</c:v>
                </c:pt>
                <c:pt idx="386" formatCode="General">
                  <c:v>4.9169999999999998</c:v>
                </c:pt>
                <c:pt idx="387" formatCode="General">
                  <c:v>5.3380000000000001</c:v>
                </c:pt>
                <c:pt idx="388" formatCode="General">
                  <c:v>5.3810000000000002</c:v>
                </c:pt>
                <c:pt idx="389" formatCode="General">
                  <c:v>5.4119999999999999</c:v>
                </c:pt>
                <c:pt idx="390" formatCode="General">
                  <c:v>5.0540000000000003</c:v>
                </c:pt>
                <c:pt idx="391" formatCode="General">
                  <c:v>4.8319999999999999</c:v>
                </c:pt>
                <c:pt idx="392" formatCode="General">
                  <c:v>4.5880000000000001</c:v>
                </c:pt>
                <c:pt idx="393" formatCode="General">
                  <c:v>4.2320000000000002</c:v>
                </c:pt>
                <c:pt idx="394" formatCode="General">
                  <c:v>4.7519999999999998</c:v>
                </c:pt>
                <c:pt idx="395" formatCode="General">
                  <c:v>5.0510000000000002</c:v>
                </c:pt>
                <c:pt idx="396" formatCode="General">
                  <c:v>5.0330000000000004</c:v>
                </c:pt>
                <c:pt idx="397" formatCode="General">
                  <c:v>4.8769999999999998</c:v>
                </c:pt>
                <c:pt idx="398" formatCode="General">
                  <c:v>5.3959999999999999</c:v>
                </c:pt>
                <c:pt idx="399" formatCode="General">
                  <c:v>5.0846999999999998</c:v>
                </c:pt>
                <c:pt idx="400" formatCode="General">
                  <c:v>5.0427</c:v>
                </c:pt>
                <c:pt idx="401" formatCode="General">
                  <c:v>4.7965</c:v>
                </c:pt>
                <c:pt idx="402" formatCode="General">
                  <c:v>4.4588000000000001</c:v>
                </c:pt>
                <c:pt idx="403" formatCode="General">
                  <c:v>4.1409000000000002</c:v>
                </c:pt>
                <c:pt idx="404" formatCode="General">
                  <c:v>3.5941999999999998</c:v>
                </c:pt>
                <c:pt idx="405" formatCode="General">
                  <c:v>3.8925000000000001</c:v>
                </c:pt>
                <c:pt idx="406" formatCode="General">
                  <c:v>4.2051999999999996</c:v>
                </c:pt>
                <c:pt idx="407" formatCode="General">
                  <c:v>3.8159999999999998</c:v>
                </c:pt>
                <c:pt idx="408" formatCode="General">
                  <c:v>3.9624999999999999</c:v>
                </c:pt>
                <c:pt idx="409" formatCode="General">
                  <c:v>3.6897000000000002</c:v>
                </c:pt>
                <c:pt idx="410" formatCode="General">
                  <c:v>3.7960000000000003</c:v>
                </c:pt>
                <c:pt idx="411" formatCode="General">
                  <c:v>3.8359000000000001</c:v>
                </c:pt>
                <c:pt idx="412" formatCode="General">
                  <c:v>3.3698999999999999</c:v>
                </c:pt>
                <c:pt idx="413" formatCode="General">
                  <c:v>3.5133000000000001</c:v>
                </c:pt>
                <c:pt idx="414" formatCode="General">
                  <c:v>4.4055</c:v>
                </c:pt>
                <c:pt idx="415" formatCode="General">
                  <c:v>4.4635999999999996</c:v>
                </c:pt>
                <c:pt idx="416" formatCode="General">
                  <c:v>3.9375999999999998</c:v>
                </c:pt>
                <c:pt idx="417" formatCode="General">
                  <c:v>4.2927</c:v>
                </c:pt>
                <c:pt idx="418" formatCode="General">
                  <c:v>4.3315999999999999</c:v>
                </c:pt>
                <c:pt idx="419" formatCode="General">
                  <c:v>4.2454999999999998</c:v>
                </c:pt>
                <c:pt idx="420" formatCode="General">
                  <c:v>4.1318999999999999</c:v>
                </c:pt>
                <c:pt idx="421" formatCode="General">
                  <c:v>3.9710999999999999</c:v>
                </c:pt>
                <c:pt idx="422" formatCode="General">
                  <c:v>3.8348</c:v>
                </c:pt>
                <c:pt idx="423" formatCode="General">
                  <c:v>4.5053000000000001</c:v>
                </c:pt>
                <c:pt idx="424" formatCode="General">
                  <c:v>4.6467999999999998</c:v>
                </c:pt>
                <c:pt idx="425" formatCode="General">
                  <c:v>4.5806000000000004</c:v>
                </c:pt>
                <c:pt idx="426" formatCode="General">
                  <c:v>4.4747000000000003</c:v>
                </c:pt>
                <c:pt idx="427" formatCode="General">
                  <c:v>4.1166999999999998</c:v>
                </c:pt>
                <c:pt idx="428" formatCode="General">
                  <c:v>4.1193999999999997</c:v>
                </c:pt>
                <c:pt idx="429" formatCode="General">
                  <c:v>4.0235000000000003</c:v>
                </c:pt>
                <c:pt idx="430" formatCode="General">
                  <c:v>4.3491999999999997</c:v>
                </c:pt>
                <c:pt idx="431" formatCode="General">
                  <c:v>4.2182000000000004</c:v>
                </c:pt>
                <c:pt idx="432" formatCode="General">
                  <c:v>4.1280000000000001</c:v>
                </c:pt>
                <c:pt idx="433" formatCode="General">
                  <c:v>4.3765999999999998</c:v>
                </c:pt>
                <c:pt idx="434" formatCode="General">
                  <c:v>4.4814999999999996</c:v>
                </c:pt>
                <c:pt idx="435" formatCode="General">
                  <c:v>4.1975999999999996</c:v>
                </c:pt>
                <c:pt idx="436" formatCode="General">
                  <c:v>3.9809999999999999</c:v>
                </c:pt>
                <c:pt idx="437" formatCode="General">
                  <c:v>3.9130000000000003</c:v>
                </c:pt>
                <c:pt idx="438" formatCode="General">
                  <c:v>4.2759999999999998</c:v>
                </c:pt>
                <c:pt idx="439" formatCode="General">
                  <c:v>4.0137</c:v>
                </c:pt>
                <c:pt idx="440" formatCode="General">
                  <c:v>4.3239999999999998</c:v>
                </c:pt>
                <c:pt idx="441" formatCode="General">
                  <c:v>4.5506000000000002</c:v>
                </c:pt>
                <c:pt idx="442" formatCode="General">
                  <c:v>4.484</c:v>
                </c:pt>
                <c:pt idx="443" formatCode="General">
                  <c:v>4.3910999999999998</c:v>
                </c:pt>
                <c:pt idx="444" formatCode="General">
                  <c:v>4.5152000000000001</c:v>
                </c:pt>
                <c:pt idx="445" formatCode="General">
                  <c:v>4.5510000000000002</c:v>
                </c:pt>
                <c:pt idx="446" formatCode="General">
                  <c:v>4.8472</c:v>
                </c:pt>
                <c:pt idx="447" formatCode="General">
                  <c:v>5.0505000000000004</c:v>
                </c:pt>
                <c:pt idx="448" formatCode="General">
                  <c:v>5.1185999999999998</c:v>
                </c:pt>
                <c:pt idx="449" formatCode="General">
                  <c:v>5.1364000000000001</c:v>
                </c:pt>
                <c:pt idx="450" formatCode="General">
                  <c:v>4.9794</c:v>
                </c:pt>
                <c:pt idx="451" formatCode="General">
                  <c:v>4.7257999999999996</c:v>
                </c:pt>
                <c:pt idx="452" formatCode="General">
                  <c:v>4.6276000000000002</c:v>
                </c:pt>
                <c:pt idx="453" formatCode="General">
                  <c:v>4.5980999999999996</c:v>
                </c:pt>
                <c:pt idx="454" formatCode="General">
                  <c:v>4.4581</c:v>
                </c:pt>
                <c:pt idx="455" formatCode="General">
                  <c:v>4.7022000000000004</c:v>
                </c:pt>
                <c:pt idx="456" formatCode="General">
                  <c:v>4.8079999999999998</c:v>
                </c:pt>
                <c:pt idx="457" formatCode="General">
                  <c:v>4.5656999999999996</c:v>
                </c:pt>
                <c:pt idx="458" formatCode="General">
                  <c:v>4.6443000000000003</c:v>
                </c:pt>
                <c:pt idx="459" formatCode="General">
                  <c:v>4.6222000000000003</c:v>
                </c:pt>
                <c:pt idx="460" formatCode="General">
                  <c:v>4.8879000000000001</c:v>
                </c:pt>
                <c:pt idx="461" formatCode="General">
                  <c:v>5.0244</c:v>
                </c:pt>
                <c:pt idx="462" formatCode="General">
                  <c:v>4.7388000000000003</c:v>
                </c:pt>
                <c:pt idx="463" formatCode="General">
                  <c:v>4.5292000000000003</c:v>
                </c:pt>
                <c:pt idx="464" formatCode="General">
                  <c:v>4.5865</c:v>
                </c:pt>
                <c:pt idx="465" formatCode="General">
                  <c:v>4.4707999999999997</c:v>
                </c:pt>
                <c:pt idx="466" formatCode="General">
                  <c:v>3.9379</c:v>
                </c:pt>
                <c:pt idx="467" formatCode="General">
                  <c:v>4.0232000000000001</c:v>
                </c:pt>
                <c:pt idx="468" formatCode="General">
                  <c:v>3.5930999999999997</c:v>
                </c:pt>
                <c:pt idx="469" formatCode="General">
                  <c:v>3.5091999999999999</c:v>
                </c:pt>
                <c:pt idx="470" formatCode="General">
                  <c:v>3.4096000000000002</c:v>
                </c:pt>
                <c:pt idx="471" formatCode="General">
                  <c:v>3.7279</c:v>
                </c:pt>
                <c:pt idx="472" formatCode="General">
                  <c:v>4.0594999999999999</c:v>
                </c:pt>
                <c:pt idx="473" formatCode="General">
                  <c:v>3.9689999999999999</c:v>
                </c:pt>
                <c:pt idx="474" formatCode="General">
                  <c:v>3.9462000000000002</c:v>
                </c:pt>
                <c:pt idx="475" formatCode="General">
                  <c:v>3.8115999999999999</c:v>
                </c:pt>
                <c:pt idx="476" formatCode="General">
                  <c:v>3.8233999999999999</c:v>
                </c:pt>
                <c:pt idx="477" formatCode="General">
                  <c:v>3.9529999999999998</c:v>
                </c:pt>
                <c:pt idx="478" formatCode="General">
                  <c:v>2.92</c:v>
                </c:pt>
                <c:pt idx="479" formatCode="General">
                  <c:v>2.2122999999999999</c:v>
                </c:pt>
                <c:pt idx="480" formatCode="General">
                  <c:v>2.8403</c:v>
                </c:pt>
                <c:pt idx="481" formatCode="General">
                  <c:v>3.0131000000000001</c:v>
                </c:pt>
                <c:pt idx="482" formatCode="General">
                  <c:v>2.6629</c:v>
                </c:pt>
                <c:pt idx="483" formatCode="General">
                  <c:v>3.1187</c:v>
                </c:pt>
                <c:pt idx="484" formatCode="General">
                  <c:v>3.4594</c:v>
                </c:pt>
                <c:pt idx="485" formatCode="General">
                  <c:v>3.5326</c:v>
                </c:pt>
                <c:pt idx="486" formatCode="General">
                  <c:v>3.4796</c:v>
                </c:pt>
                <c:pt idx="487" formatCode="General">
                  <c:v>3.3975</c:v>
                </c:pt>
                <c:pt idx="488" formatCode="General">
                  <c:v>3.3052999999999999</c:v>
                </c:pt>
                <c:pt idx="489" formatCode="General">
                  <c:v>3.3828</c:v>
                </c:pt>
                <c:pt idx="490" formatCode="General">
                  <c:v>3.1978</c:v>
                </c:pt>
                <c:pt idx="491" formatCode="General">
                  <c:v>3.8368000000000002</c:v>
                </c:pt>
                <c:pt idx="492" formatCode="General">
                  <c:v>3.5844</c:v>
                </c:pt>
                <c:pt idx="493" formatCode="General">
                  <c:v>3.6116999999999999</c:v>
                </c:pt>
                <c:pt idx="494" formatCode="General">
                  <c:v>3.8256999999999999</c:v>
                </c:pt>
                <c:pt idx="495" formatCode="General">
                  <c:v>3.6532</c:v>
                </c:pt>
                <c:pt idx="496" formatCode="General">
                  <c:v>3.2848000000000002</c:v>
                </c:pt>
                <c:pt idx="497" formatCode="General">
                  <c:v>2.9310999999999998</c:v>
                </c:pt>
                <c:pt idx="498" formatCode="General">
                  <c:v>2.9051999999999998</c:v>
                </c:pt>
                <c:pt idx="499" formatCode="General">
                  <c:v>2.4683000000000002</c:v>
                </c:pt>
                <c:pt idx="500" formatCode="General">
                  <c:v>2.5098000000000003</c:v>
                </c:pt>
                <c:pt idx="501" formatCode="General">
                  <c:v>2.5992999999999999</c:v>
                </c:pt>
                <c:pt idx="502" formatCode="General">
                  <c:v>2.7968000000000002</c:v>
                </c:pt>
                <c:pt idx="503" formatCode="General">
                  <c:v>3.2934999999999999</c:v>
                </c:pt>
                <c:pt idx="504" formatCode="General">
                  <c:v>3.3704000000000001</c:v>
                </c:pt>
                <c:pt idx="505" formatCode="General">
                  <c:v>3.4272</c:v>
                </c:pt>
                <c:pt idx="506" formatCode="General">
                  <c:v>3.4702999999999999</c:v>
                </c:pt>
                <c:pt idx="507" formatCode="General">
                  <c:v>3.2862999999999998</c:v>
                </c:pt>
                <c:pt idx="508" formatCode="General">
                  <c:v>3.0607000000000002</c:v>
                </c:pt>
                <c:pt idx="509" formatCode="General">
                  <c:v>3.16</c:v>
                </c:pt>
                <c:pt idx="510" formatCode="General">
                  <c:v>2.7961</c:v>
                </c:pt>
                <c:pt idx="511" formatCode="General">
                  <c:v>2.2233999999999998</c:v>
                </c:pt>
                <c:pt idx="512" formatCode="General">
                  <c:v>1.9154</c:v>
                </c:pt>
                <c:pt idx="513" formatCode="General">
                  <c:v>2.1133000000000002</c:v>
                </c:pt>
                <c:pt idx="514" formatCode="General">
                  <c:v>2.0680000000000001</c:v>
                </c:pt>
                <c:pt idx="515" formatCode="General">
                  <c:v>1.8761999999999999</c:v>
                </c:pt>
                <c:pt idx="516" formatCode="General">
                  <c:v>1.7970999999999999</c:v>
                </c:pt>
                <c:pt idx="517" formatCode="General">
                  <c:v>1.9704999999999999</c:v>
                </c:pt>
                <c:pt idx="518" formatCode="General">
                  <c:v>2.2088000000000001</c:v>
                </c:pt>
                <c:pt idx="519" formatCode="General">
                  <c:v>1.9137</c:v>
                </c:pt>
                <c:pt idx="520" formatCode="General">
                  <c:v>1.5577999999999999</c:v>
                </c:pt>
                <c:pt idx="521" formatCode="General">
                  <c:v>1.6449</c:v>
                </c:pt>
                <c:pt idx="522" formatCode="General">
                  <c:v>1.4679</c:v>
                </c:pt>
                <c:pt idx="523" formatCode="General">
                  <c:v>1.5484</c:v>
                </c:pt>
                <c:pt idx="524" formatCode="General">
                  <c:v>1.6335</c:v>
                </c:pt>
                <c:pt idx="525" formatCode="General">
                  <c:v>1.6901000000000002</c:v>
                </c:pt>
                <c:pt idx="526" formatCode="General">
                  <c:v>1.6156000000000001</c:v>
                </c:pt>
                <c:pt idx="527" formatCode="General">
                  <c:v>1.7574000000000001</c:v>
                </c:pt>
                <c:pt idx="528" formatCode="General">
                  <c:v>1.9849000000000001</c:v>
                </c:pt>
                <c:pt idx="529" formatCode="General">
                  <c:v>1.8755999999999999</c:v>
                </c:pt>
                <c:pt idx="530" formatCode="General">
                  <c:v>1.8486</c:v>
                </c:pt>
                <c:pt idx="531" formatCode="General">
                  <c:v>1.6717</c:v>
                </c:pt>
                <c:pt idx="532" formatCode="General">
                  <c:v>2.1282000000000001</c:v>
                </c:pt>
                <c:pt idx="533" formatCode="General">
                  <c:v>2.4857</c:v>
                </c:pt>
                <c:pt idx="534" formatCode="General">
                  <c:v>2.5762</c:v>
                </c:pt>
                <c:pt idx="535" formatCode="General">
                  <c:v>2.7839</c:v>
                </c:pt>
                <c:pt idx="536" formatCode="General">
                  <c:v>2.61</c:v>
                </c:pt>
                <c:pt idx="537" formatCode="General">
                  <c:v>2.5541999999999998</c:v>
                </c:pt>
                <c:pt idx="538" formatCode="General">
                  <c:v>2.7444999999999999</c:v>
                </c:pt>
                <c:pt idx="539" formatCode="General">
                  <c:v>3.0282</c:v>
                </c:pt>
                <c:pt idx="540" formatCode="General">
                  <c:v>2.6440000000000001</c:v>
                </c:pt>
                <c:pt idx="541" formatCode="General">
                  <c:v>2.6475999999999997</c:v>
                </c:pt>
                <c:pt idx="542" formatCode="General">
                  <c:v>2.718</c:v>
                </c:pt>
                <c:pt idx="543" formatCode="General">
                  <c:v>2.6459000000000001</c:v>
                </c:pt>
                <c:pt idx="544" formatCode="General">
                  <c:v>2.4759000000000002</c:v>
                </c:pt>
                <c:pt idx="545" formatCode="General">
                  <c:v>2.5304000000000002</c:v>
                </c:pt>
                <c:pt idx="546" formatCode="General">
                  <c:v>2.5577999999999999</c:v>
                </c:pt>
                <c:pt idx="547" formatCode="General">
                  <c:v>2.3431000000000002</c:v>
                </c:pt>
                <c:pt idx="548" formatCode="General">
                  <c:v>2.4887999999999999</c:v>
                </c:pt>
                <c:pt idx="549" formatCode="General">
                  <c:v>2.3353000000000002</c:v>
                </c:pt>
                <c:pt idx="550" formatCode="General">
                  <c:v>2.1640000000000001</c:v>
                </c:pt>
                <c:pt idx="551" formatCode="General">
                  <c:v>2.1711999999999998</c:v>
                </c:pt>
                <c:pt idx="552" formatCode="General">
                  <c:v>1.6407</c:v>
                </c:pt>
                <c:pt idx="553" formatCode="General">
                  <c:v>1.9929999999999999</c:v>
                </c:pt>
                <c:pt idx="554" formatCode="General">
                  <c:v>1.9231</c:v>
                </c:pt>
                <c:pt idx="555" formatCode="General">
                  <c:v>2.0316999999999998</c:v>
                </c:pt>
                <c:pt idx="556" formatCode="General">
                  <c:v>2.1214</c:v>
                </c:pt>
                <c:pt idx="557" formatCode="General">
                  <c:v>2.3531</c:v>
                </c:pt>
                <c:pt idx="558" formatCode="General">
                  <c:v>2.1800999999999999</c:v>
                </c:pt>
                <c:pt idx="559" formatCode="General">
                  <c:v>2.2179000000000002</c:v>
                </c:pt>
                <c:pt idx="560" formatCode="General">
                  <c:v>2.0367999999999999</c:v>
                </c:pt>
                <c:pt idx="561" formatCode="General">
                  <c:v>2.1421000000000001</c:v>
                </c:pt>
                <c:pt idx="562" formatCode="General">
                  <c:v>2.206</c:v>
                </c:pt>
                <c:pt idx="563" formatCode="General">
                  <c:v>2.2694000000000001</c:v>
                </c:pt>
                <c:pt idx="564" formatCode="General">
                  <c:v>1.9209000000000001</c:v>
                </c:pt>
                <c:pt idx="565" formatCode="General">
                  <c:v>1.7347000000000001</c:v>
                </c:pt>
                <c:pt idx="566" formatCode="General">
                  <c:v>1.7686999999999999</c:v>
                </c:pt>
                <c:pt idx="567" formatCode="General">
                  <c:v>1.8332999999999999</c:v>
                </c:pt>
                <c:pt idx="568" formatCode="General">
                  <c:v>1.8458000000000001</c:v>
                </c:pt>
                <c:pt idx="569" formatCode="General">
                  <c:v>1.4697</c:v>
                </c:pt>
                <c:pt idx="570" formatCode="General">
                  <c:v>1.4531000000000001</c:v>
                </c:pt>
                <c:pt idx="571" formatCode="General">
                  <c:v>1.58</c:v>
                </c:pt>
                <c:pt idx="572" formatCode="General">
                  <c:v>1.5944</c:v>
                </c:pt>
                <c:pt idx="573" formatCode="General">
                  <c:v>1.8254999999999999</c:v>
                </c:pt>
                <c:pt idx="574" formatCode="General">
                  <c:v>2.3809</c:v>
                </c:pt>
                <c:pt idx="575" formatCode="General">
                  <c:v>2.4443000000000001</c:v>
                </c:pt>
                <c:pt idx="576" formatCode="General">
                  <c:v>2.4531000000000001</c:v>
                </c:pt>
                <c:pt idx="577" formatCode="General">
                  <c:v>2.3898999999999999</c:v>
                </c:pt>
                <c:pt idx="578" formatCode="General">
                  <c:v>2.3874</c:v>
                </c:pt>
                <c:pt idx="579" formatCode="General">
                  <c:v>2.2801999999999998</c:v>
                </c:pt>
                <c:pt idx="580" formatCode="General">
                  <c:v>2.2027999999999999</c:v>
                </c:pt>
                <c:pt idx="581" formatCode="General">
                  <c:v>2.3037000000000001</c:v>
                </c:pt>
                <c:pt idx="582" formatCode="General">
                  <c:v>2.2942</c:v>
                </c:pt>
                <c:pt idx="583" formatCode="General">
                  <c:v>2.117</c:v>
                </c:pt>
                <c:pt idx="584" formatCode="General">
                  <c:v>2.3336000000000001</c:v>
                </c:pt>
                <c:pt idx="585" formatCode="General">
                  <c:v>2.3793000000000002</c:v>
                </c:pt>
                <c:pt idx="586" formatCode="General">
                  <c:v>2.4097</c:v>
                </c:pt>
                <c:pt idx="587" formatCode="General">
                  <c:v>2.4054000000000002</c:v>
                </c:pt>
                <c:pt idx="588" formatCode="General">
                  <c:v>2.7050000000000001</c:v>
                </c:pt>
                <c:pt idx="589" formatCode="General">
                  <c:v>2.8605999999999998</c:v>
                </c:pt>
                <c:pt idx="590" formatCode="General">
                  <c:v>2.7389000000000001</c:v>
                </c:pt>
                <c:pt idx="591" formatCode="General">
                  <c:v>2.9531000000000001</c:v>
                </c:pt>
                <c:pt idx="592" formatCode="General">
                  <c:v>2.8586</c:v>
                </c:pt>
                <c:pt idx="593" formatCode="General">
                  <c:v>2.8601000000000001</c:v>
                </c:pt>
                <c:pt idx="594" formatCode="General">
                  <c:v>2.9598</c:v>
                </c:pt>
                <c:pt idx="595" formatCode="General">
                  <c:v>2.8604000000000003</c:v>
                </c:pt>
                <c:pt idx="596" formatCode="General">
                  <c:v>3.0611999999999999</c:v>
                </c:pt>
                <c:pt idx="597" formatCode="General">
                  <c:v>3.1435</c:v>
                </c:pt>
                <c:pt idx="598" formatCode="General">
                  <c:v>2.9878999999999998</c:v>
                </c:pt>
                <c:pt idx="599" formatCode="General">
                  <c:v>2.6842000000000001</c:v>
                </c:pt>
                <c:pt idx="600" formatCode="General">
                  <c:v>2.6292999999999997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3C-44E9-866F-0C9725F32183}"/>
            </c:ext>
          </c:extLst>
        </c:ser>
        <c:ser>
          <c:idx val="1"/>
          <c:order val="1"/>
          <c:tx>
            <c:strRef>
              <c:f>Feuil1!$O$1</c:f>
              <c:strCache>
                <c:ptCount val="1"/>
                <c:pt idx="0">
                  <c:v>Bund 10y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64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3C-44E9-866F-0C9725F32183}"/>
              </c:ext>
            </c:extLst>
          </c:dPt>
          <c:dPt>
            <c:idx val="19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83C-44E9-866F-0C9725F32183}"/>
              </c:ext>
            </c:extLst>
          </c:dPt>
          <c:dPt>
            <c:idx val="24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383C-44E9-866F-0C9725F32183}"/>
              </c:ext>
            </c:extLst>
          </c:dPt>
          <c:cat>
            <c:numRef>
              <c:f>Feuil1!$M$4:$M$605</c:f>
              <c:numCache>
                <c:formatCode>m/d/yyyy</c:formatCode>
                <c:ptCount val="601"/>
                <c:pt idx="0">
                  <c:v>25234</c:v>
                </c:pt>
                <c:pt idx="1">
                  <c:v>25262</c:v>
                </c:pt>
                <c:pt idx="2">
                  <c:v>25293</c:v>
                </c:pt>
                <c:pt idx="3">
                  <c:v>25323</c:v>
                </c:pt>
                <c:pt idx="4">
                  <c:v>25353</c:v>
                </c:pt>
                <c:pt idx="5">
                  <c:v>25384</c:v>
                </c:pt>
                <c:pt idx="6">
                  <c:v>25415</c:v>
                </c:pt>
                <c:pt idx="7">
                  <c:v>25444</c:v>
                </c:pt>
                <c:pt idx="8">
                  <c:v>25476</c:v>
                </c:pt>
                <c:pt idx="9">
                  <c:v>25507</c:v>
                </c:pt>
                <c:pt idx="10">
                  <c:v>25535</c:v>
                </c:pt>
                <c:pt idx="11">
                  <c:v>25568</c:v>
                </c:pt>
                <c:pt idx="12">
                  <c:v>25598</c:v>
                </c:pt>
                <c:pt idx="13">
                  <c:v>25626</c:v>
                </c:pt>
                <c:pt idx="14">
                  <c:v>25658</c:v>
                </c:pt>
                <c:pt idx="15">
                  <c:v>25688</c:v>
                </c:pt>
                <c:pt idx="16">
                  <c:v>25717</c:v>
                </c:pt>
                <c:pt idx="17">
                  <c:v>25749</c:v>
                </c:pt>
                <c:pt idx="18">
                  <c:v>25780</c:v>
                </c:pt>
                <c:pt idx="19">
                  <c:v>25811</c:v>
                </c:pt>
                <c:pt idx="20">
                  <c:v>25841</c:v>
                </c:pt>
                <c:pt idx="21">
                  <c:v>25871</c:v>
                </c:pt>
                <c:pt idx="22">
                  <c:v>25902</c:v>
                </c:pt>
                <c:pt idx="23">
                  <c:v>25933</c:v>
                </c:pt>
                <c:pt idx="24">
                  <c:v>25962</c:v>
                </c:pt>
                <c:pt idx="25">
                  <c:v>25990</c:v>
                </c:pt>
                <c:pt idx="26">
                  <c:v>26023</c:v>
                </c:pt>
                <c:pt idx="27">
                  <c:v>26053</c:v>
                </c:pt>
                <c:pt idx="28">
                  <c:v>26084</c:v>
                </c:pt>
                <c:pt idx="29">
                  <c:v>26114</c:v>
                </c:pt>
                <c:pt idx="30">
                  <c:v>26144</c:v>
                </c:pt>
                <c:pt idx="31">
                  <c:v>26176</c:v>
                </c:pt>
                <c:pt idx="32">
                  <c:v>26206</c:v>
                </c:pt>
                <c:pt idx="33">
                  <c:v>26235</c:v>
                </c:pt>
                <c:pt idx="34">
                  <c:v>26267</c:v>
                </c:pt>
                <c:pt idx="35">
                  <c:v>26298</c:v>
                </c:pt>
                <c:pt idx="36">
                  <c:v>26329</c:v>
                </c:pt>
                <c:pt idx="37">
                  <c:v>26358</c:v>
                </c:pt>
                <c:pt idx="38">
                  <c:v>26389</c:v>
                </c:pt>
                <c:pt idx="39">
                  <c:v>26417</c:v>
                </c:pt>
                <c:pt idx="40">
                  <c:v>26450</c:v>
                </c:pt>
                <c:pt idx="41">
                  <c:v>26480</c:v>
                </c:pt>
                <c:pt idx="42">
                  <c:v>26511</c:v>
                </c:pt>
                <c:pt idx="43">
                  <c:v>26542</c:v>
                </c:pt>
                <c:pt idx="44">
                  <c:v>26571</c:v>
                </c:pt>
                <c:pt idx="45">
                  <c:v>26603</c:v>
                </c:pt>
                <c:pt idx="46">
                  <c:v>26633</c:v>
                </c:pt>
                <c:pt idx="47">
                  <c:v>26662</c:v>
                </c:pt>
                <c:pt idx="48">
                  <c:v>26695</c:v>
                </c:pt>
                <c:pt idx="49">
                  <c:v>26723</c:v>
                </c:pt>
                <c:pt idx="50">
                  <c:v>26753</c:v>
                </c:pt>
                <c:pt idx="51">
                  <c:v>26784</c:v>
                </c:pt>
                <c:pt idx="52">
                  <c:v>26815</c:v>
                </c:pt>
                <c:pt idx="53">
                  <c:v>26844</c:v>
                </c:pt>
                <c:pt idx="54">
                  <c:v>26876</c:v>
                </c:pt>
                <c:pt idx="55">
                  <c:v>26907</c:v>
                </c:pt>
                <c:pt idx="56">
                  <c:v>26935</c:v>
                </c:pt>
                <c:pt idx="57">
                  <c:v>26968</c:v>
                </c:pt>
                <c:pt idx="58">
                  <c:v>26998</c:v>
                </c:pt>
                <c:pt idx="59">
                  <c:v>27029</c:v>
                </c:pt>
                <c:pt idx="60">
                  <c:v>27060</c:v>
                </c:pt>
                <c:pt idx="61">
                  <c:v>27088</c:v>
                </c:pt>
                <c:pt idx="62">
                  <c:v>27117</c:v>
                </c:pt>
                <c:pt idx="63">
                  <c:v>27149</c:v>
                </c:pt>
                <c:pt idx="64">
                  <c:v>27180</c:v>
                </c:pt>
                <c:pt idx="65">
                  <c:v>27208</c:v>
                </c:pt>
                <c:pt idx="66">
                  <c:v>27241</c:v>
                </c:pt>
                <c:pt idx="67">
                  <c:v>27271</c:v>
                </c:pt>
                <c:pt idx="68">
                  <c:v>27302</c:v>
                </c:pt>
                <c:pt idx="69">
                  <c:v>27333</c:v>
                </c:pt>
                <c:pt idx="70">
                  <c:v>27362</c:v>
                </c:pt>
                <c:pt idx="71">
                  <c:v>27394</c:v>
                </c:pt>
                <c:pt idx="72">
                  <c:v>27425</c:v>
                </c:pt>
                <c:pt idx="73">
                  <c:v>27453</c:v>
                </c:pt>
                <c:pt idx="74">
                  <c:v>27484</c:v>
                </c:pt>
                <c:pt idx="75">
                  <c:v>27514</c:v>
                </c:pt>
                <c:pt idx="76">
                  <c:v>27544</c:v>
                </c:pt>
                <c:pt idx="77">
                  <c:v>27575</c:v>
                </c:pt>
                <c:pt idx="78">
                  <c:v>27606</c:v>
                </c:pt>
                <c:pt idx="79">
                  <c:v>27635</c:v>
                </c:pt>
                <c:pt idx="80">
                  <c:v>27667</c:v>
                </c:pt>
                <c:pt idx="81">
                  <c:v>27698</c:v>
                </c:pt>
                <c:pt idx="82">
                  <c:v>27726</c:v>
                </c:pt>
                <c:pt idx="83">
                  <c:v>27759</c:v>
                </c:pt>
                <c:pt idx="84">
                  <c:v>27789</c:v>
                </c:pt>
                <c:pt idx="85">
                  <c:v>27817</c:v>
                </c:pt>
                <c:pt idx="86">
                  <c:v>27850</c:v>
                </c:pt>
                <c:pt idx="87">
                  <c:v>27880</c:v>
                </c:pt>
                <c:pt idx="88">
                  <c:v>27911</c:v>
                </c:pt>
                <c:pt idx="89">
                  <c:v>27941</c:v>
                </c:pt>
                <c:pt idx="90">
                  <c:v>27971</c:v>
                </c:pt>
                <c:pt idx="91">
                  <c:v>28003</c:v>
                </c:pt>
                <c:pt idx="92">
                  <c:v>28033</c:v>
                </c:pt>
                <c:pt idx="93">
                  <c:v>28062</c:v>
                </c:pt>
                <c:pt idx="94">
                  <c:v>28094</c:v>
                </c:pt>
                <c:pt idx="95">
                  <c:v>28125</c:v>
                </c:pt>
                <c:pt idx="96">
                  <c:v>28156</c:v>
                </c:pt>
                <c:pt idx="97">
                  <c:v>28184</c:v>
                </c:pt>
                <c:pt idx="98">
                  <c:v>28215</c:v>
                </c:pt>
                <c:pt idx="99">
                  <c:v>28244</c:v>
                </c:pt>
                <c:pt idx="100">
                  <c:v>28276</c:v>
                </c:pt>
                <c:pt idx="101">
                  <c:v>28306</c:v>
                </c:pt>
                <c:pt idx="102">
                  <c:v>28335</c:v>
                </c:pt>
                <c:pt idx="103">
                  <c:v>28368</c:v>
                </c:pt>
                <c:pt idx="104">
                  <c:v>28398</c:v>
                </c:pt>
                <c:pt idx="105">
                  <c:v>28429</c:v>
                </c:pt>
                <c:pt idx="106">
                  <c:v>28459</c:v>
                </c:pt>
                <c:pt idx="107">
                  <c:v>28489</c:v>
                </c:pt>
                <c:pt idx="108">
                  <c:v>28521</c:v>
                </c:pt>
                <c:pt idx="109">
                  <c:v>28549</c:v>
                </c:pt>
                <c:pt idx="110">
                  <c:v>28580</c:v>
                </c:pt>
                <c:pt idx="111">
                  <c:v>28608</c:v>
                </c:pt>
                <c:pt idx="112">
                  <c:v>28641</c:v>
                </c:pt>
                <c:pt idx="113">
                  <c:v>28671</c:v>
                </c:pt>
                <c:pt idx="114">
                  <c:v>28702</c:v>
                </c:pt>
                <c:pt idx="115">
                  <c:v>28733</c:v>
                </c:pt>
                <c:pt idx="116">
                  <c:v>28762</c:v>
                </c:pt>
                <c:pt idx="117">
                  <c:v>28794</c:v>
                </c:pt>
                <c:pt idx="118">
                  <c:v>28824</c:v>
                </c:pt>
                <c:pt idx="119">
                  <c:v>28853</c:v>
                </c:pt>
                <c:pt idx="120">
                  <c:v>28886</c:v>
                </c:pt>
                <c:pt idx="121">
                  <c:v>28914</c:v>
                </c:pt>
                <c:pt idx="122">
                  <c:v>28944</c:v>
                </c:pt>
                <c:pt idx="123">
                  <c:v>28975</c:v>
                </c:pt>
                <c:pt idx="124">
                  <c:v>29006</c:v>
                </c:pt>
                <c:pt idx="125">
                  <c:v>29035</c:v>
                </c:pt>
                <c:pt idx="126">
                  <c:v>29067</c:v>
                </c:pt>
                <c:pt idx="127">
                  <c:v>29098</c:v>
                </c:pt>
                <c:pt idx="128">
                  <c:v>29126</c:v>
                </c:pt>
                <c:pt idx="129">
                  <c:v>29159</c:v>
                </c:pt>
                <c:pt idx="130">
                  <c:v>29189</c:v>
                </c:pt>
                <c:pt idx="131">
                  <c:v>29220</c:v>
                </c:pt>
                <c:pt idx="132">
                  <c:v>29251</c:v>
                </c:pt>
                <c:pt idx="133">
                  <c:v>29280</c:v>
                </c:pt>
                <c:pt idx="134">
                  <c:v>29311</c:v>
                </c:pt>
                <c:pt idx="135">
                  <c:v>29341</c:v>
                </c:pt>
                <c:pt idx="136">
                  <c:v>29371</c:v>
                </c:pt>
                <c:pt idx="137">
                  <c:v>29402</c:v>
                </c:pt>
                <c:pt idx="138">
                  <c:v>29433</c:v>
                </c:pt>
                <c:pt idx="139">
                  <c:v>29462</c:v>
                </c:pt>
                <c:pt idx="140">
                  <c:v>29494</c:v>
                </c:pt>
                <c:pt idx="141">
                  <c:v>29525</c:v>
                </c:pt>
                <c:pt idx="142">
                  <c:v>29553</c:v>
                </c:pt>
                <c:pt idx="143">
                  <c:v>29586</c:v>
                </c:pt>
                <c:pt idx="144">
                  <c:v>29616</c:v>
                </c:pt>
                <c:pt idx="145">
                  <c:v>29644</c:v>
                </c:pt>
                <c:pt idx="146">
                  <c:v>29676</c:v>
                </c:pt>
                <c:pt idx="147">
                  <c:v>29706</c:v>
                </c:pt>
                <c:pt idx="148">
                  <c:v>29735</c:v>
                </c:pt>
                <c:pt idx="149">
                  <c:v>29767</c:v>
                </c:pt>
                <c:pt idx="150">
                  <c:v>29798</c:v>
                </c:pt>
                <c:pt idx="151">
                  <c:v>29829</c:v>
                </c:pt>
                <c:pt idx="152">
                  <c:v>29859</c:v>
                </c:pt>
                <c:pt idx="153">
                  <c:v>29889</c:v>
                </c:pt>
                <c:pt idx="154">
                  <c:v>29920</c:v>
                </c:pt>
                <c:pt idx="155">
                  <c:v>29951</c:v>
                </c:pt>
                <c:pt idx="156">
                  <c:v>29980</c:v>
                </c:pt>
                <c:pt idx="157">
                  <c:v>30008</c:v>
                </c:pt>
                <c:pt idx="158">
                  <c:v>30041</c:v>
                </c:pt>
                <c:pt idx="159">
                  <c:v>30071</c:v>
                </c:pt>
                <c:pt idx="160">
                  <c:v>30102</c:v>
                </c:pt>
                <c:pt idx="161">
                  <c:v>30132</c:v>
                </c:pt>
                <c:pt idx="162">
                  <c:v>30162</c:v>
                </c:pt>
                <c:pt idx="163">
                  <c:v>30194</c:v>
                </c:pt>
                <c:pt idx="164">
                  <c:v>30224</c:v>
                </c:pt>
                <c:pt idx="165">
                  <c:v>30253</c:v>
                </c:pt>
                <c:pt idx="166">
                  <c:v>30285</c:v>
                </c:pt>
                <c:pt idx="167">
                  <c:v>30316</c:v>
                </c:pt>
                <c:pt idx="168">
                  <c:v>30347</c:v>
                </c:pt>
                <c:pt idx="169">
                  <c:v>30375</c:v>
                </c:pt>
                <c:pt idx="170">
                  <c:v>30406</c:v>
                </c:pt>
                <c:pt idx="171">
                  <c:v>30435</c:v>
                </c:pt>
                <c:pt idx="172">
                  <c:v>30467</c:v>
                </c:pt>
                <c:pt idx="173">
                  <c:v>30497</c:v>
                </c:pt>
                <c:pt idx="174">
                  <c:v>30526</c:v>
                </c:pt>
                <c:pt idx="175">
                  <c:v>30559</c:v>
                </c:pt>
                <c:pt idx="176">
                  <c:v>30589</c:v>
                </c:pt>
                <c:pt idx="177">
                  <c:v>30620</c:v>
                </c:pt>
                <c:pt idx="178">
                  <c:v>30650</c:v>
                </c:pt>
                <c:pt idx="179">
                  <c:v>30680</c:v>
                </c:pt>
                <c:pt idx="180">
                  <c:v>30712</c:v>
                </c:pt>
                <c:pt idx="181">
                  <c:v>30741</c:v>
                </c:pt>
                <c:pt idx="182">
                  <c:v>30771</c:v>
                </c:pt>
                <c:pt idx="183">
                  <c:v>30802</c:v>
                </c:pt>
                <c:pt idx="184">
                  <c:v>30833</c:v>
                </c:pt>
                <c:pt idx="185">
                  <c:v>30862</c:v>
                </c:pt>
                <c:pt idx="186">
                  <c:v>30894</c:v>
                </c:pt>
                <c:pt idx="187">
                  <c:v>30925</c:v>
                </c:pt>
                <c:pt idx="188">
                  <c:v>30953</c:v>
                </c:pt>
                <c:pt idx="189">
                  <c:v>30986</c:v>
                </c:pt>
                <c:pt idx="190">
                  <c:v>31016</c:v>
                </c:pt>
                <c:pt idx="191">
                  <c:v>31047</c:v>
                </c:pt>
                <c:pt idx="192">
                  <c:v>31078</c:v>
                </c:pt>
                <c:pt idx="193">
                  <c:v>31106</c:v>
                </c:pt>
                <c:pt idx="194">
                  <c:v>31135</c:v>
                </c:pt>
                <c:pt idx="195">
                  <c:v>31167</c:v>
                </c:pt>
                <c:pt idx="196">
                  <c:v>31198</c:v>
                </c:pt>
                <c:pt idx="197">
                  <c:v>31226</c:v>
                </c:pt>
                <c:pt idx="198">
                  <c:v>31259</c:v>
                </c:pt>
                <c:pt idx="199">
                  <c:v>31289</c:v>
                </c:pt>
                <c:pt idx="200">
                  <c:v>31320</c:v>
                </c:pt>
                <c:pt idx="201">
                  <c:v>31351</c:v>
                </c:pt>
                <c:pt idx="202">
                  <c:v>31380</c:v>
                </c:pt>
                <c:pt idx="203">
                  <c:v>31412</c:v>
                </c:pt>
                <c:pt idx="204">
                  <c:v>31443</c:v>
                </c:pt>
                <c:pt idx="205">
                  <c:v>31471</c:v>
                </c:pt>
                <c:pt idx="206">
                  <c:v>31502</c:v>
                </c:pt>
                <c:pt idx="207">
                  <c:v>31532</c:v>
                </c:pt>
                <c:pt idx="208">
                  <c:v>31562</c:v>
                </c:pt>
                <c:pt idx="209">
                  <c:v>31593</c:v>
                </c:pt>
                <c:pt idx="210">
                  <c:v>31624</c:v>
                </c:pt>
                <c:pt idx="211">
                  <c:v>31653</c:v>
                </c:pt>
                <c:pt idx="212">
                  <c:v>31685</c:v>
                </c:pt>
                <c:pt idx="213">
                  <c:v>31716</c:v>
                </c:pt>
                <c:pt idx="214">
                  <c:v>31744</c:v>
                </c:pt>
                <c:pt idx="215">
                  <c:v>31777</c:v>
                </c:pt>
                <c:pt idx="216">
                  <c:v>31807</c:v>
                </c:pt>
                <c:pt idx="217">
                  <c:v>31835</c:v>
                </c:pt>
                <c:pt idx="218">
                  <c:v>31867</c:v>
                </c:pt>
                <c:pt idx="219">
                  <c:v>31897</c:v>
                </c:pt>
                <c:pt idx="220">
                  <c:v>31926</c:v>
                </c:pt>
                <c:pt idx="221">
                  <c:v>31958</c:v>
                </c:pt>
                <c:pt idx="222">
                  <c:v>31989</c:v>
                </c:pt>
                <c:pt idx="223">
                  <c:v>32020</c:v>
                </c:pt>
                <c:pt idx="224">
                  <c:v>32050</c:v>
                </c:pt>
                <c:pt idx="225">
                  <c:v>32080</c:v>
                </c:pt>
                <c:pt idx="226">
                  <c:v>32111</c:v>
                </c:pt>
                <c:pt idx="227">
                  <c:v>32142</c:v>
                </c:pt>
                <c:pt idx="228">
                  <c:v>32171</c:v>
                </c:pt>
                <c:pt idx="229">
                  <c:v>32202</c:v>
                </c:pt>
                <c:pt idx="230">
                  <c:v>32233</c:v>
                </c:pt>
                <c:pt idx="231">
                  <c:v>32262</c:v>
                </c:pt>
                <c:pt idx="232">
                  <c:v>32294</c:v>
                </c:pt>
                <c:pt idx="233">
                  <c:v>32324</c:v>
                </c:pt>
                <c:pt idx="234">
                  <c:v>32353</c:v>
                </c:pt>
                <c:pt idx="235">
                  <c:v>32386</c:v>
                </c:pt>
                <c:pt idx="236">
                  <c:v>32416</c:v>
                </c:pt>
                <c:pt idx="237">
                  <c:v>32447</c:v>
                </c:pt>
                <c:pt idx="238">
                  <c:v>32477</c:v>
                </c:pt>
                <c:pt idx="239">
                  <c:v>32507</c:v>
                </c:pt>
                <c:pt idx="240">
                  <c:v>32539</c:v>
                </c:pt>
                <c:pt idx="241">
                  <c:v>32567</c:v>
                </c:pt>
                <c:pt idx="242">
                  <c:v>32598</c:v>
                </c:pt>
                <c:pt idx="243">
                  <c:v>32626</c:v>
                </c:pt>
                <c:pt idx="244">
                  <c:v>32659</c:v>
                </c:pt>
                <c:pt idx="245">
                  <c:v>32689</c:v>
                </c:pt>
                <c:pt idx="246">
                  <c:v>32720</c:v>
                </c:pt>
                <c:pt idx="247">
                  <c:v>32751</c:v>
                </c:pt>
                <c:pt idx="248">
                  <c:v>32780</c:v>
                </c:pt>
                <c:pt idx="249">
                  <c:v>32812</c:v>
                </c:pt>
                <c:pt idx="250">
                  <c:v>32842</c:v>
                </c:pt>
                <c:pt idx="251">
                  <c:v>32871</c:v>
                </c:pt>
                <c:pt idx="252">
                  <c:v>32904</c:v>
                </c:pt>
                <c:pt idx="253">
                  <c:v>32932</c:v>
                </c:pt>
                <c:pt idx="254">
                  <c:v>32962</c:v>
                </c:pt>
                <c:pt idx="255">
                  <c:v>32993</c:v>
                </c:pt>
                <c:pt idx="256">
                  <c:v>33024</c:v>
                </c:pt>
                <c:pt idx="257">
                  <c:v>33053</c:v>
                </c:pt>
                <c:pt idx="258">
                  <c:v>33085</c:v>
                </c:pt>
                <c:pt idx="259">
                  <c:v>33116</c:v>
                </c:pt>
                <c:pt idx="260">
                  <c:v>33144</c:v>
                </c:pt>
                <c:pt idx="261">
                  <c:v>33177</c:v>
                </c:pt>
                <c:pt idx="262">
                  <c:v>33207</c:v>
                </c:pt>
                <c:pt idx="263">
                  <c:v>33238</c:v>
                </c:pt>
                <c:pt idx="264">
                  <c:v>33269</c:v>
                </c:pt>
                <c:pt idx="265">
                  <c:v>33297</c:v>
                </c:pt>
                <c:pt idx="266">
                  <c:v>33326</c:v>
                </c:pt>
                <c:pt idx="267">
                  <c:v>33358</c:v>
                </c:pt>
                <c:pt idx="268">
                  <c:v>33389</c:v>
                </c:pt>
                <c:pt idx="269">
                  <c:v>33417</c:v>
                </c:pt>
                <c:pt idx="270">
                  <c:v>33450</c:v>
                </c:pt>
                <c:pt idx="271">
                  <c:v>33480</c:v>
                </c:pt>
                <c:pt idx="272">
                  <c:v>33511</c:v>
                </c:pt>
                <c:pt idx="273">
                  <c:v>33542</c:v>
                </c:pt>
                <c:pt idx="274">
                  <c:v>33571</c:v>
                </c:pt>
                <c:pt idx="275">
                  <c:v>33603</c:v>
                </c:pt>
                <c:pt idx="276">
                  <c:v>33634</c:v>
                </c:pt>
                <c:pt idx="277">
                  <c:v>33662</c:v>
                </c:pt>
                <c:pt idx="278">
                  <c:v>33694</c:v>
                </c:pt>
                <c:pt idx="279">
                  <c:v>33724</c:v>
                </c:pt>
                <c:pt idx="280">
                  <c:v>33753</c:v>
                </c:pt>
                <c:pt idx="281">
                  <c:v>33785</c:v>
                </c:pt>
                <c:pt idx="282">
                  <c:v>33816</c:v>
                </c:pt>
                <c:pt idx="283">
                  <c:v>33847</c:v>
                </c:pt>
                <c:pt idx="284">
                  <c:v>33877</c:v>
                </c:pt>
                <c:pt idx="285">
                  <c:v>33907</c:v>
                </c:pt>
                <c:pt idx="286">
                  <c:v>33938</c:v>
                </c:pt>
                <c:pt idx="287">
                  <c:v>33969</c:v>
                </c:pt>
                <c:pt idx="288">
                  <c:v>33998</c:v>
                </c:pt>
                <c:pt idx="289">
                  <c:v>34026</c:v>
                </c:pt>
                <c:pt idx="290">
                  <c:v>34059</c:v>
                </c:pt>
                <c:pt idx="291">
                  <c:v>34089</c:v>
                </c:pt>
                <c:pt idx="292">
                  <c:v>34120</c:v>
                </c:pt>
                <c:pt idx="293">
                  <c:v>34150</c:v>
                </c:pt>
                <c:pt idx="294">
                  <c:v>34180</c:v>
                </c:pt>
                <c:pt idx="295">
                  <c:v>34212</c:v>
                </c:pt>
                <c:pt idx="296">
                  <c:v>34242</c:v>
                </c:pt>
                <c:pt idx="297">
                  <c:v>34271</c:v>
                </c:pt>
                <c:pt idx="298">
                  <c:v>34303</c:v>
                </c:pt>
                <c:pt idx="299">
                  <c:v>34334</c:v>
                </c:pt>
                <c:pt idx="300">
                  <c:v>34365</c:v>
                </c:pt>
                <c:pt idx="301">
                  <c:v>34393</c:v>
                </c:pt>
                <c:pt idx="302">
                  <c:v>34424</c:v>
                </c:pt>
                <c:pt idx="303">
                  <c:v>34453</c:v>
                </c:pt>
                <c:pt idx="304">
                  <c:v>34485</c:v>
                </c:pt>
                <c:pt idx="305">
                  <c:v>34515</c:v>
                </c:pt>
                <c:pt idx="306">
                  <c:v>34544</c:v>
                </c:pt>
                <c:pt idx="307">
                  <c:v>34577</c:v>
                </c:pt>
                <c:pt idx="308">
                  <c:v>34607</c:v>
                </c:pt>
                <c:pt idx="309">
                  <c:v>34638</c:v>
                </c:pt>
                <c:pt idx="310">
                  <c:v>34668</c:v>
                </c:pt>
                <c:pt idx="311">
                  <c:v>34698</c:v>
                </c:pt>
                <c:pt idx="312">
                  <c:v>34730</c:v>
                </c:pt>
                <c:pt idx="313">
                  <c:v>34758</c:v>
                </c:pt>
                <c:pt idx="314">
                  <c:v>34789</c:v>
                </c:pt>
                <c:pt idx="315">
                  <c:v>34817</c:v>
                </c:pt>
                <c:pt idx="316">
                  <c:v>34850</c:v>
                </c:pt>
                <c:pt idx="317">
                  <c:v>34880</c:v>
                </c:pt>
                <c:pt idx="318">
                  <c:v>34911</c:v>
                </c:pt>
                <c:pt idx="319">
                  <c:v>34942</c:v>
                </c:pt>
                <c:pt idx="320">
                  <c:v>34971</c:v>
                </c:pt>
                <c:pt idx="321">
                  <c:v>35003</c:v>
                </c:pt>
                <c:pt idx="322">
                  <c:v>35033</c:v>
                </c:pt>
                <c:pt idx="323">
                  <c:v>35062</c:v>
                </c:pt>
                <c:pt idx="324">
                  <c:v>35095</c:v>
                </c:pt>
                <c:pt idx="325">
                  <c:v>35124</c:v>
                </c:pt>
                <c:pt idx="326">
                  <c:v>35153</c:v>
                </c:pt>
                <c:pt idx="327">
                  <c:v>35185</c:v>
                </c:pt>
                <c:pt idx="328">
                  <c:v>35216</c:v>
                </c:pt>
                <c:pt idx="329">
                  <c:v>35244</c:v>
                </c:pt>
                <c:pt idx="330">
                  <c:v>35277</c:v>
                </c:pt>
                <c:pt idx="331">
                  <c:v>35307</c:v>
                </c:pt>
                <c:pt idx="332">
                  <c:v>35338</c:v>
                </c:pt>
                <c:pt idx="333">
                  <c:v>35369</c:v>
                </c:pt>
                <c:pt idx="334">
                  <c:v>35398</c:v>
                </c:pt>
                <c:pt idx="335">
                  <c:v>35430</c:v>
                </c:pt>
                <c:pt idx="336">
                  <c:v>35461</c:v>
                </c:pt>
                <c:pt idx="337">
                  <c:v>35489</c:v>
                </c:pt>
                <c:pt idx="338">
                  <c:v>35520</c:v>
                </c:pt>
                <c:pt idx="339">
                  <c:v>35550</c:v>
                </c:pt>
                <c:pt idx="340">
                  <c:v>35580</c:v>
                </c:pt>
                <c:pt idx="341">
                  <c:v>35611</c:v>
                </c:pt>
                <c:pt idx="342">
                  <c:v>35642</c:v>
                </c:pt>
                <c:pt idx="343">
                  <c:v>35671</c:v>
                </c:pt>
                <c:pt idx="344">
                  <c:v>35703</c:v>
                </c:pt>
                <c:pt idx="345">
                  <c:v>35734</c:v>
                </c:pt>
                <c:pt idx="346">
                  <c:v>35762</c:v>
                </c:pt>
                <c:pt idx="347">
                  <c:v>35795</c:v>
                </c:pt>
                <c:pt idx="348">
                  <c:v>35825</c:v>
                </c:pt>
                <c:pt idx="349">
                  <c:v>35853</c:v>
                </c:pt>
                <c:pt idx="350">
                  <c:v>35885</c:v>
                </c:pt>
                <c:pt idx="351">
                  <c:v>35915</c:v>
                </c:pt>
                <c:pt idx="352">
                  <c:v>35944</c:v>
                </c:pt>
                <c:pt idx="353">
                  <c:v>35976</c:v>
                </c:pt>
                <c:pt idx="354">
                  <c:v>36007</c:v>
                </c:pt>
                <c:pt idx="355">
                  <c:v>36038</c:v>
                </c:pt>
                <c:pt idx="356">
                  <c:v>36068</c:v>
                </c:pt>
                <c:pt idx="357">
                  <c:v>36098</c:v>
                </c:pt>
                <c:pt idx="358">
                  <c:v>36129</c:v>
                </c:pt>
                <c:pt idx="359">
                  <c:v>36160</c:v>
                </c:pt>
                <c:pt idx="360">
                  <c:v>36189</c:v>
                </c:pt>
                <c:pt idx="361">
                  <c:v>36217</c:v>
                </c:pt>
                <c:pt idx="362">
                  <c:v>36250</c:v>
                </c:pt>
                <c:pt idx="363">
                  <c:v>36280</c:v>
                </c:pt>
                <c:pt idx="364">
                  <c:v>36311</c:v>
                </c:pt>
                <c:pt idx="365">
                  <c:v>36341</c:v>
                </c:pt>
                <c:pt idx="366">
                  <c:v>36371</c:v>
                </c:pt>
                <c:pt idx="367">
                  <c:v>36403</c:v>
                </c:pt>
                <c:pt idx="368">
                  <c:v>36433</c:v>
                </c:pt>
                <c:pt idx="369">
                  <c:v>36462</c:v>
                </c:pt>
                <c:pt idx="370">
                  <c:v>36494</c:v>
                </c:pt>
                <c:pt idx="371">
                  <c:v>36525</c:v>
                </c:pt>
                <c:pt idx="372">
                  <c:v>36556</c:v>
                </c:pt>
                <c:pt idx="373">
                  <c:v>36585</c:v>
                </c:pt>
                <c:pt idx="374">
                  <c:v>36616</c:v>
                </c:pt>
                <c:pt idx="375">
                  <c:v>36644</c:v>
                </c:pt>
                <c:pt idx="376">
                  <c:v>36677</c:v>
                </c:pt>
                <c:pt idx="377">
                  <c:v>36707</c:v>
                </c:pt>
                <c:pt idx="378">
                  <c:v>36738</c:v>
                </c:pt>
                <c:pt idx="379">
                  <c:v>36769</c:v>
                </c:pt>
                <c:pt idx="380">
                  <c:v>36798</c:v>
                </c:pt>
                <c:pt idx="381">
                  <c:v>36830</c:v>
                </c:pt>
                <c:pt idx="382">
                  <c:v>36860</c:v>
                </c:pt>
                <c:pt idx="383">
                  <c:v>36889</c:v>
                </c:pt>
                <c:pt idx="384">
                  <c:v>36922</c:v>
                </c:pt>
                <c:pt idx="385">
                  <c:v>36950</c:v>
                </c:pt>
                <c:pt idx="386">
                  <c:v>36980</c:v>
                </c:pt>
                <c:pt idx="387">
                  <c:v>37011</c:v>
                </c:pt>
                <c:pt idx="388">
                  <c:v>37042</c:v>
                </c:pt>
                <c:pt idx="389">
                  <c:v>37071</c:v>
                </c:pt>
                <c:pt idx="390">
                  <c:v>37103</c:v>
                </c:pt>
                <c:pt idx="391">
                  <c:v>37134</c:v>
                </c:pt>
                <c:pt idx="392">
                  <c:v>37162</c:v>
                </c:pt>
                <c:pt idx="393">
                  <c:v>37195</c:v>
                </c:pt>
                <c:pt idx="394">
                  <c:v>37225</c:v>
                </c:pt>
                <c:pt idx="395">
                  <c:v>37256</c:v>
                </c:pt>
                <c:pt idx="396">
                  <c:v>37287</c:v>
                </c:pt>
                <c:pt idx="397">
                  <c:v>37315</c:v>
                </c:pt>
                <c:pt idx="398">
                  <c:v>37344</c:v>
                </c:pt>
                <c:pt idx="399">
                  <c:v>37376</c:v>
                </c:pt>
                <c:pt idx="400">
                  <c:v>37407</c:v>
                </c:pt>
                <c:pt idx="401">
                  <c:v>37435</c:v>
                </c:pt>
                <c:pt idx="402">
                  <c:v>37468</c:v>
                </c:pt>
                <c:pt idx="403">
                  <c:v>37498</c:v>
                </c:pt>
                <c:pt idx="404">
                  <c:v>37529</c:v>
                </c:pt>
                <c:pt idx="405">
                  <c:v>37560</c:v>
                </c:pt>
                <c:pt idx="406">
                  <c:v>37589</c:v>
                </c:pt>
                <c:pt idx="407">
                  <c:v>37621</c:v>
                </c:pt>
                <c:pt idx="408">
                  <c:v>37652</c:v>
                </c:pt>
                <c:pt idx="409">
                  <c:v>37680</c:v>
                </c:pt>
                <c:pt idx="410">
                  <c:v>37711</c:v>
                </c:pt>
                <c:pt idx="411">
                  <c:v>37741</c:v>
                </c:pt>
                <c:pt idx="412">
                  <c:v>37771</c:v>
                </c:pt>
                <c:pt idx="413">
                  <c:v>37802</c:v>
                </c:pt>
                <c:pt idx="414">
                  <c:v>37833</c:v>
                </c:pt>
                <c:pt idx="415">
                  <c:v>37862</c:v>
                </c:pt>
                <c:pt idx="416">
                  <c:v>37894</c:v>
                </c:pt>
                <c:pt idx="417">
                  <c:v>37925</c:v>
                </c:pt>
                <c:pt idx="418">
                  <c:v>37953</c:v>
                </c:pt>
                <c:pt idx="419">
                  <c:v>37986</c:v>
                </c:pt>
                <c:pt idx="420">
                  <c:v>38016</c:v>
                </c:pt>
                <c:pt idx="421">
                  <c:v>38044</c:v>
                </c:pt>
                <c:pt idx="422">
                  <c:v>38077</c:v>
                </c:pt>
                <c:pt idx="423">
                  <c:v>38107</c:v>
                </c:pt>
                <c:pt idx="424">
                  <c:v>38138</c:v>
                </c:pt>
                <c:pt idx="425">
                  <c:v>38168</c:v>
                </c:pt>
                <c:pt idx="426">
                  <c:v>38198</c:v>
                </c:pt>
                <c:pt idx="427">
                  <c:v>38230</c:v>
                </c:pt>
                <c:pt idx="428">
                  <c:v>38260</c:v>
                </c:pt>
                <c:pt idx="429">
                  <c:v>38289</c:v>
                </c:pt>
                <c:pt idx="430">
                  <c:v>38321</c:v>
                </c:pt>
                <c:pt idx="431">
                  <c:v>38352</c:v>
                </c:pt>
                <c:pt idx="432">
                  <c:v>38383</c:v>
                </c:pt>
                <c:pt idx="433">
                  <c:v>38411</c:v>
                </c:pt>
                <c:pt idx="434">
                  <c:v>38442</c:v>
                </c:pt>
                <c:pt idx="435">
                  <c:v>38471</c:v>
                </c:pt>
                <c:pt idx="436">
                  <c:v>38503</c:v>
                </c:pt>
                <c:pt idx="437">
                  <c:v>38533</c:v>
                </c:pt>
                <c:pt idx="438">
                  <c:v>38562</c:v>
                </c:pt>
                <c:pt idx="439">
                  <c:v>38595</c:v>
                </c:pt>
                <c:pt idx="440">
                  <c:v>38625</c:v>
                </c:pt>
                <c:pt idx="441">
                  <c:v>38656</c:v>
                </c:pt>
                <c:pt idx="442">
                  <c:v>38686</c:v>
                </c:pt>
                <c:pt idx="443">
                  <c:v>38716</c:v>
                </c:pt>
                <c:pt idx="444">
                  <c:v>38748</c:v>
                </c:pt>
                <c:pt idx="445">
                  <c:v>38776</c:v>
                </c:pt>
                <c:pt idx="446">
                  <c:v>38807</c:v>
                </c:pt>
                <c:pt idx="447">
                  <c:v>38835</c:v>
                </c:pt>
                <c:pt idx="448">
                  <c:v>38868</c:v>
                </c:pt>
                <c:pt idx="449">
                  <c:v>38898</c:v>
                </c:pt>
                <c:pt idx="450">
                  <c:v>38929</c:v>
                </c:pt>
                <c:pt idx="451">
                  <c:v>38960</c:v>
                </c:pt>
                <c:pt idx="452">
                  <c:v>38989</c:v>
                </c:pt>
                <c:pt idx="453">
                  <c:v>39021</c:v>
                </c:pt>
                <c:pt idx="454">
                  <c:v>39051</c:v>
                </c:pt>
                <c:pt idx="455">
                  <c:v>39080</c:v>
                </c:pt>
                <c:pt idx="456">
                  <c:v>39113</c:v>
                </c:pt>
                <c:pt idx="457">
                  <c:v>39141</c:v>
                </c:pt>
                <c:pt idx="458">
                  <c:v>39171</c:v>
                </c:pt>
                <c:pt idx="459">
                  <c:v>39202</c:v>
                </c:pt>
                <c:pt idx="460">
                  <c:v>39233</c:v>
                </c:pt>
                <c:pt idx="461">
                  <c:v>39262</c:v>
                </c:pt>
                <c:pt idx="462">
                  <c:v>39294</c:v>
                </c:pt>
                <c:pt idx="463">
                  <c:v>39325</c:v>
                </c:pt>
                <c:pt idx="464">
                  <c:v>39353</c:v>
                </c:pt>
                <c:pt idx="465">
                  <c:v>39386</c:v>
                </c:pt>
                <c:pt idx="466">
                  <c:v>39416</c:v>
                </c:pt>
                <c:pt idx="467">
                  <c:v>39447</c:v>
                </c:pt>
                <c:pt idx="468">
                  <c:v>39478</c:v>
                </c:pt>
                <c:pt idx="469">
                  <c:v>39507</c:v>
                </c:pt>
                <c:pt idx="470">
                  <c:v>39538</c:v>
                </c:pt>
                <c:pt idx="471">
                  <c:v>39568</c:v>
                </c:pt>
                <c:pt idx="472">
                  <c:v>39598</c:v>
                </c:pt>
                <c:pt idx="473">
                  <c:v>39629</c:v>
                </c:pt>
                <c:pt idx="474">
                  <c:v>39660</c:v>
                </c:pt>
                <c:pt idx="475">
                  <c:v>39689</c:v>
                </c:pt>
                <c:pt idx="476">
                  <c:v>39721</c:v>
                </c:pt>
                <c:pt idx="477">
                  <c:v>39752</c:v>
                </c:pt>
                <c:pt idx="478">
                  <c:v>39780</c:v>
                </c:pt>
                <c:pt idx="479">
                  <c:v>39813</c:v>
                </c:pt>
                <c:pt idx="480">
                  <c:v>39843</c:v>
                </c:pt>
                <c:pt idx="481">
                  <c:v>39871</c:v>
                </c:pt>
                <c:pt idx="482">
                  <c:v>39903</c:v>
                </c:pt>
                <c:pt idx="483">
                  <c:v>39933</c:v>
                </c:pt>
                <c:pt idx="484">
                  <c:v>39962</c:v>
                </c:pt>
                <c:pt idx="485">
                  <c:v>39994</c:v>
                </c:pt>
                <c:pt idx="486">
                  <c:v>40025</c:v>
                </c:pt>
                <c:pt idx="487">
                  <c:v>40056</c:v>
                </c:pt>
                <c:pt idx="488">
                  <c:v>40086</c:v>
                </c:pt>
                <c:pt idx="489">
                  <c:v>40116</c:v>
                </c:pt>
                <c:pt idx="490">
                  <c:v>40147</c:v>
                </c:pt>
                <c:pt idx="491">
                  <c:v>40178</c:v>
                </c:pt>
                <c:pt idx="492">
                  <c:v>40207</c:v>
                </c:pt>
                <c:pt idx="493">
                  <c:v>40235</c:v>
                </c:pt>
                <c:pt idx="494">
                  <c:v>40268</c:v>
                </c:pt>
                <c:pt idx="495">
                  <c:v>40298</c:v>
                </c:pt>
                <c:pt idx="496">
                  <c:v>40329</c:v>
                </c:pt>
                <c:pt idx="497">
                  <c:v>40359</c:v>
                </c:pt>
                <c:pt idx="498">
                  <c:v>40389</c:v>
                </c:pt>
                <c:pt idx="499">
                  <c:v>40421</c:v>
                </c:pt>
                <c:pt idx="500">
                  <c:v>40451</c:v>
                </c:pt>
                <c:pt idx="501">
                  <c:v>40480</c:v>
                </c:pt>
                <c:pt idx="502">
                  <c:v>40512</c:v>
                </c:pt>
                <c:pt idx="503">
                  <c:v>40543</c:v>
                </c:pt>
                <c:pt idx="504">
                  <c:v>40574</c:v>
                </c:pt>
                <c:pt idx="505">
                  <c:v>40602</c:v>
                </c:pt>
                <c:pt idx="506">
                  <c:v>40633</c:v>
                </c:pt>
                <c:pt idx="507">
                  <c:v>40662</c:v>
                </c:pt>
                <c:pt idx="508">
                  <c:v>40694</c:v>
                </c:pt>
                <c:pt idx="509">
                  <c:v>40724</c:v>
                </c:pt>
                <c:pt idx="510">
                  <c:v>40753</c:v>
                </c:pt>
                <c:pt idx="511">
                  <c:v>40786</c:v>
                </c:pt>
                <c:pt idx="512">
                  <c:v>40816</c:v>
                </c:pt>
                <c:pt idx="513">
                  <c:v>40847</c:v>
                </c:pt>
                <c:pt idx="514">
                  <c:v>40877</c:v>
                </c:pt>
                <c:pt idx="515">
                  <c:v>40907</c:v>
                </c:pt>
                <c:pt idx="516">
                  <c:v>40939</c:v>
                </c:pt>
                <c:pt idx="517">
                  <c:v>40968</c:v>
                </c:pt>
                <c:pt idx="518">
                  <c:v>40998</c:v>
                </c:pt>
                <c:pt idx="519">
                  <c:v>41029</c:v>
                </c:pt>
                <c:pt idx="520">
                  <c:v>41060</c:v>
                </c:pt>
                <c:pt idx="521">
                  <c:v>41089</c:v>
                </c:pt>
                <c:pt idx="522">
                  <c:v>41121</c:v>
                </c:pt>
                <c:pt idx="523">
                  <c:v>41152</c:v>
                </c:pt>
                <c:pt idx="524">
                  <c:v>41180</c:v>
                </c:pt>
                <c:pt idx="525">
                  <c:v>41213</c:v>
                </c:pt>
                <c:pt idx="526">
                  <c:v>41243</c:v>
                </c:pt>
                <c:pt idx="527">
                  <c:v>41274</c:v>
                </c:pt>
                <c:pt idx="528">
                  <c:v>41305</c:v>
                </c:pt>
                <c:pt idx="529">
                  <c:v>41333</c:v>
                </c:pt>
                <c:pt idx="530">
                  <c:v>41362</c:v>
                </c:pt>
                <c:pt idx="531">
                  <c:v>41394</c:v>
                </c:pt>
                <c:pt idx="532">
                  <c:v>41425</c:v>
                </c:pt>
                <c:pt idx="533">
                  <c:v>41453</c:v>
                </c:pt>
                <c:pt idx="534">
                  <c:v>41486</c:v>
                </c:pt>
                <c:pt idx="535">
                  <c:v>41516</c:v>
                </c:pt>
                <c:pt idx="536">
                  <c:v>41547</c:v>
                </c:pt>
                <c:pt idx="537">
                  <c:v>41578</c:v>
                </c:pt>
                <c:pt idx="538">
                  <c:v>41607</c:v>
                </c:pt>
                <c:pt idx="539">
                  <c:v>41639</c:v>
                </c:pt>
                <c:pt idx="540">
                  <c:v>41670</c:v>
                </c:pt>
                <c:pt idx="541">
                  <c:v>41698</c:v>
                </c:pt>
                <c:pt idx="542">
                  <c:v>41729</c:v>
                </c:pt>
                <c:pt idx="543">
                  <c:v>41759</c:v>
                </c:pt>
                <c:pt idx="544">
                  <c:v>41789</c:v>
                </c:pt>
                <c:pt idx="545">
                  <c:v>41820</c:v>
                </c:pt>
                <c:pt idx="546">
                  <c:v>41851</c:v>
                </c:pt>
                <c:pt idx="547">
                  <c:v>41880</c:v>
                </c:pt>
                <c:pt idx="548">
                  <c:v>41912</c:v>
                </c:pt>
                <c:pt idx="549">
                  <c:v>41943</c:v>
                </c:pt>
                <c:pt idx="550">
                  <c:v>41971</c:v>
                </c:pt>
                <c:pt idx="551">
                  <c:v>42004</c:v>
                </c:pt>
                <c:pt idx="552">
                  <c:v>42034</c:v>
                </c:pt>
                <c:pt idx="553">
                  <c:v>42062</c:v>
                </c:pt>
                <c:pt idx="554">
                  <c:v>42094</c:v>
                </c:pt>
                <c:pt idx="555">
                  <c:v>42124</c:v>
                </c:pt>
                <c:pt idx="556">
                  <c:v>42153</c:v>
                </c:pt>
                <c:pt idx="557">
                  <c:v>42185</c:v>
                </c:pt>
                <c:pt idx="558">
                  <c:v>42216</c:v>
                </c:pt>
                <c:pt idx="559">
                  <c:v>42247</c:v>
                </c:pt>
                <c:pt idx="560">
                  <c:v>42277</c:v>
                </c:pt>
                <c:pt idx="561">
                  <c:v>42307</c:v>
                </c:pt>
                <c:pt idx="562">
                  <c:v>42338</c:v>
                </c:pt>
                <c:pt idx="563">
                  <c:v>42369</c:v>
                </c:pt>
                <c:pt idx="564">
                  <c:v>42398</c:v>
                </c:pt>
                <c:pt idx="565">
                  <c:v>42429</c:v>
                </c:pt>
                <c:pt idx="566">
                  <c:v>42460</c:v>
                </c:pt>
                <c:pt idx="567">
                  <c:v>42489</c:v>
                </c:pt>
                <c:pt idx="568">
                  <c:v>42521</c:v>
                </c:pt>
                <c:pt idx="569">
                  <c:v>42551</c:v>
                </c:pt>
                <c:pt idx="570">
                  <c:v>42580</c:v>
                </c:pt>
                <c:pt idx="571">
                  <c:v>42613</c:v>
                </c:pt>
                <c:pt idx="572">
                  <c:v>42643</c:v>
                </c:pt>
                <c:pt idx="573">
                  <c:v>42674</c:v>
                </c:pt>
                <c:pt idx="574">
                  <c:v>42704</c:v>
                </c:pt>
                <c:pt idx="575">
                  <c:v>42734</c:v>
                </c:pt>
                <c:pt idx="576">
                  <c:v>42766</c:v>
                </c:pt>
                <c:pt idx="577">
                  <c:v>42794</c:v>
                </c:pt>
                <c:pt idx="578">
                  <c:v>42825</c:v>
                </c:pt>
                <c:pt idx="579">
                  <c:v>42853</c:v>
                </c:pt>
                <c:pt idx="580">
                  <c:v>42886</c:v>
                </c:pt>
                <c:pt idx="581">
                  <c:v>42916</c:v>
                </c:pt>
                <c:pt idx="582">
                  <c:v>42947</c:v>
                </c:pt>
                <c:pt idx="583">
                  <c:v>42978</c:v>
                </c:pt>
                <c:pt idx="584">
                  <c:v>43007</c:v>
                </c:pt>
                <c:pt idx="585">
                  <c:v>43039</c:v>
                </c:pt>
                <c:pt idx="586">
                  <c:v>43069</c:v>
                </c:pt>
                <c:pt idx="587">
                  <c:v>43098</c:v>
                </c:pt>
                <c:pt idx="588">
                  <c:v>43131</c:v>
                </c:pt>
                <c:pt idx="589">
                  <c:v>43159</c:v>
                </c:pt>
                <c:pt idx="590">
                  <c:v>43189</c:v>
                </c:pt>
                <c:pt idx="591">
                  <c:v>43220</c:v>
                </c:pt>
                <c:pt idx="592">
                  <c:v>43251</c:v>
                </c:pt>
                <c:pt idx="593">
                  <c:v>43280</c:v>
                </c:pt>
                <c:pt idx="594">
                  <c:v>43312</c:v>
                </c:pt>
                <c:pt idx="595">
                  <c:v>43343</c:v>
                </c:pt>
                <c:pt idx="596">
                  <c:v>43371</c:v>
                </c:pt>
                <c:pt idx="597">
                  <c:v>43404</c:v>
                </c:pt>
                <c:pt idx="598">
                  <c:v>43434</c:v>
                </c:pt>
                <c:pt idx="599">
                  <c:v>43465</c:v>
                </c:pt>
                <c:pt idx="600">
                  <c:v>43496</c:v>
                </c:pt>
              </c:numCache>
            </c:numRef>
          </c:cat>
          <c:val>
            <c:numRef>
              <c:f>Feuil1!$O$4:$O$605</c:f>
              <c:numCache>
                <c:formatCode>General</c:formatCode>
                <c:ptCount val="601"/>
                <c:pt idx="240">
                  <c:v>6.7240000000000002</c:v>
                </c:pt>
                <c:pt idx="241">
                  <c:v>6.9409999999999998</c:v>
                </c:pt>
                <c:pt idx="242">
                  <c:v>6.9790000000000001</c:v>
                </c:pt>
                <c:pt idx="243">
                  <c:v>6.8970000000000002</c:v>
                </c:pt>
                <c:pt idx="244">
                  <c:v>7.0049999999999999</c:v>
                </c:pt>
                <c:pt idx="245">
                  <c:v>6.718</c:v>
                </c:pt>
                <c:pt idx="246">
                  <c:v>6.61</c:v>
                </c:pt>
                <c:pt idx="247">
                  <c:v>6.8419999999999996</c:v>
                </c:pt>
                <c:pt idx="248">
                  <c:v>7.02</c:v>
                </c:pt>
                <c:pt idx="249">
                  <c:v>7.1280000000000001</c:v>
                </c:pt>
                <c:pt idx="250">
                  <c:v>7.3380000000000001</c:v>
                </c:pt>
                <c:pt idx="251">
                  <c:v>7.306</c:v>
                </c:pt>
                <c:pt idx="252">
                  <c:v>7.6479999999999997</c:v>
                </c:pt>
                <c:pt idx="253">
                  <c:v>8.625</c:v>
                </c:pt>
                <c:pt idx="254">
                  <c:v>8.4049999999999994</c:v>
                </c:pt>
                <c:pt idx="255">
                  <c:v>8.8130000000000006</c:v>
                </c:pt>
                <c:pt idx="256">
                  <c:v>8.7910000000000004</c:v>
                </c:pt>
                <c:pt idx="257">
                  <c:v>8.7149999999999999</c:v>
                </c:pt>
                <c:pt idx="258">
                  <c:v>8.5</c:v>
                </c:pt>
                <c:pt idx="259">
                  <c:v>8.9410000000000007</c:v>
                </c:pt>
                <c:pt idx="260">
                  <c:v>9.1289999999999996</c:v>
                </c:pt>
                <c:pt idx="261">
                  <c:v>8.9960000000000004</c:v>
                </c:pt>
                <c:pt idx="262">
                  <c:v>8.8179999999999996</c:v>
                </c:pt>
                <c:pt idx="263">
                  <c:v>8.9920000000000009</c:v>
                </c:pt>
                <c:pt idx="264">
                  <c:v>8.6150000000000002</c:v>
                </c:pt>
                <c:pt idx="265">
                  <c:v>8.3290000000000006</c:v>
                </c:pt>
                <c:pt idx="266">
                  <c:v>8.484</c:v>
                </c:pt>
                <c:pt idx="267">
                  <c:v>8.3409999999999993</c:v>
                </c:pt>
                <c:pt idx="268">
                  <c:v>8.266</c:v>
                </c:pt>
                <c:pt idx="269">
                  <c:v>8.4920000000000009</c:v>
                </c:pt>
                <c:pt idx="270">
                  <c:v>8.6690000000000005</c:v>
                </c:pt>
                <c:pt idx="271">
                  <c:v>8.4640000000000004</c:v>
                </c:pt>
                <c:pt idx="272">
                  <c:v>8.3970000000000002</c:v>
                </c:pt>
                <c:pt idx="273">
                  <c:v>8.36</c:v>
                </c:pt>
                <c:pt idx="274">
                  <c:v>8.3279999999999994</c:v>
                </c:pt>
                <c:pt idx="275">
                  <c:v>8.0090000000000003</c:v>
                </c:pt>
                <c:pt idx="276">
                  <c:v>7.8860000000000001</c:v>
                </c:pt>
                <c:pt idx="277">
                  <c:v>7.843</c:v>
                </c:pt>
                <c:pt idx="278">
                  <c:v>8.0009999999999994</c:v>
                </c:pt>
                <c:pt idx="279">
                  <c:v>7.9950000000000001</c:v>
                </c:pt>
                <c:pt idx="280">
                  <c:v>7.9290000000000003</c:v>
                </c:pt>
                <c:pt idx="281">
                  <c:v>8.0340000000000007</c:v>
                </c:pt>
                <c:pt idx="282">
                  <c:v>8.1560000000000006</c:v>
                </c:pt>
                <c:pt idx="283">
                  <c:v>7.89</c:v>
                </c:pt>
                <c:pt idx="284">
                  <c:v>7.4719999999999995</c:v>
                </c:pt>
                <c:pt idx="285">
                  <c:v>7.3520000000000003</c:v>
                </c:pt>
                <c:pt idx="286">
                  <c:v>7.3550000000000004</c:v>
                </c:pt>
                <c:pt idx="287">
                  <c:v>7.1980000000000004</c:v>
                </c:pt>
                <c:pt idx="288">
                  <c:v>7.069</c:v>
                </c:pt>
                <c:pt idx="289">
                  <c:v>6.71</c:v>
                </c:pt>
                <c:pt idx="290">
                  <c:v>6.673</c:v>
                </c:pt>
                <c:pt idx="291">
                  <c:v>6.7910000000000004</c:v>
                </c:pt>
                <c:pt idx="292">
                  <c:v>6.8609999999999998</c:v>
                </c:pt>
                <c:pt idx="293">
                  <c:v>6.617</c:v>
                </c:pt>
                <c:pt idx="294">
                  <c:v>6.5469999999999997</c:v>
                </c:pt>
                <c:pt idx="295">
                  <c:v>6.1749999999999998</c:v>
                </c:pt>
                <c:pt idx="296">
                  <c:v>6.0970000000000004</c:v>
                </c:pt>
                <c:pt idx="297">
                  <c:v>5.891</c:v>
                </c:pt>
                <c:pt idx="298">
                  <c:v>5.8780000000000001</c:v>
                </c:pt>
                <c:pt idx="299">
                  <c:v>5.532</c:v>
                </c:pt>
                <c:pt idx="300">
                  <c:v>5.694</c:v>
                </c:pt>
                <c:pt idx="301">
                  <c:v>6.1059999999999999</c:v>
                </c:pt>
                <c:pt idx="302">
                  <c:v>6.3280000000000003</c:v>
                </c:pt>
                <c:pt idx="303">
                  <c:v>6.5510000000000002</c:v>
                </c:pt>
                <c:pt idx="304">
                  <c:v>6.952</c:v>
                </c:pt>
                <c:pt idx="305">
                  <c:v>7.0819999999999999</c:v>
                </c:pt>
                <c:pt idx="306">
                  <c:v>6.8230000000000004</c:v>
                </c:pt>
                <c:pt idx="307">
                  <c:v>7.2249999999999996</c:v>
                </c:pt>
                <c:pt idx="308">
                  <c:v>7.5979999999999999</c:v>
                </c:pt>
                <c:pt idx="309">
                  <c:v>7.6319999999999997</c:v>
                </c:pt>
                <c:pt idx="310">
                  <c:v>7.319</c:v>
                </c:pt>
                <c:pt idx="311">
                  <c:v>7.6210000000000004</c:v>
                </c:pt>
                <c:pt idx="312">
                  <c:v>7.4379999999999997</c:v>
                </c:pt>
                <c:pt idx="313">
                  <c:v>7.3620000000000001</c:v>
                </c:pt>
                <c:pt idx="314">
                  <c:v>7.1890000000000001</c:v>
                </c:pt>
                <c:pt idx="315">
                  <c:v>7.0389999999999997</c:v>
                </c:pt>
                <c:pt idx="316">
                  <c:v>6.6470000000000002</c:v>
                </c:pt>
                <c:pt idx="317">
                  <c:v>6.9399999999999995</c:v>
                </c:pt>
                <c:pt idx="318">
                  <c:v>6.7850000000000001</c:v>
                </c:pt>
                <c:pt idx="319">
                  <c:v>6.7149999999999999</c:v>
                </c:pt>
                <c:pt idx="320">
                  <c:v>6.6029999999999998</c:v>
                </c:pt>
                <c:pt idx="321">
                  <c:v>6.44</c:v>
                </c:pt>
                <c:pt idx="322">
                  <c:v>6.1689999999999996</c:v>
                </c:pt>
                <c:pt idx="323">
                  <c:v>6.0309999999999997</c:v>
                </c:pt>
                <c:pt idx="324">
                  <c:v>5.8959999999999999</c:v>
                </c:pt>
                <c:pt idx="325">
                  <c:v>6.3879999999999999</c:v>
                </c:pt>
                <c:pt idx="326">
                  <c:v>6.4379999999999997</c:v>
                </c:pt>
                <c:pt idx="327">
                  <c:v>6.3390000000000004</c:v>
                </c:pt>
                <c:pt idx="328">
                  <c:v>6.4960000000000004</c:v>
                </c:pt>
                <c:pt idx="329">
                  <c:v>6.5049999999999999</c:v>
                </c:pt>
                <c:pt idx="330">
                  <c:v>6.3730000000000002</c:v>
                </c:pt>
                <c:pt idx="331">
                  <c:v>6.3860000000000001</c:v>
                </c:pt>
                <c:pt idx="332">
                  <c:v>6.0960000000000001</c:v>
                </c:pt>
                <c:pt idx="333">
                  <c:v>6</c:v>
                </c:pt>
                <c:pt idx="334">
                  <c:v>5.6440000000000001</c:v>
                </c:pt>
                <c:pt idx="335">
                  <c:v>5.7789999999999999</c:v>
                </c:pt>
                <c:pt idx="336">
                  <c:v>5.74</c:v>
                </c:pt>
                <c:pt idx="337">
                  <c:v>5.5179999999999998</c:v>
                </c:pt>
                <c:pt idx="338">
                  <c:v>5.931</c:v>
                </c:pt>
                <c:pt idx="339">
                  <c:v>5.8410000000000002</c:v>
                </c:pt>
                <c:pt idx="340">
                  <c:v>5.9279999999999999</c:v>
                </c:pt>
                <c:pt idx="341">
                  <c:v>5.7069999999999999</c:v>
                </c:pt>
                <c:pt idx="342">
                  <c:v>5.5350000000000001</c:v>
                </c:pt>
                <c:pt idx="343">
                  <c:v>5.6899999999999995</c:v>
                </c:pt>
                <c:pt idx="344">
                  <c:v>5.52</c:v>
                </c:pt>
                <c:pt idx="345">
                  <c:v>5.5750000000000002</c:v>
                </c:pt>
                <c:pt idx="346">
                  <c:v>5.4539999999999997</c:v>
                </c:pt>
                <c:pt idx="347">
                  <c:v>5.3680000000000003</c:v>
                </c:pt>
                <c:pt idx="348">
                  <c:v>5.0570000000000004</c:v>
                </c:pt>
                <c:pt idx="349">
                  <c:v>4.9559999999999995</c:v>
                </c:pt>
                <c:pt idx="350">
                  <c:v>4.915</c:v>
                </c:pt>
                <c:pt idx="351">
                  <c:v>4.9859999999999998</c:v>
                </c:pt>
                <c:pt idx="352">
                  <c:v>4.8650000000000002</c:v>
                </c:pt>
                <c:pt idx="353">
                  <c:v>4.7789999999999999</c:v>
                </c:pt>
                <c:pt idx="354">
                  <c:v>4.6310000000000002</c:v>
                </c:pt>
                <c:pt idx="355">
                  <c:v>4.2329999999999997</c:v>
                </c:pt>
                <c:pt idx="356">
                  <c:v>3.8980000000000001</c:v>
                </c:pt>
                <c:pt idx="357">
                  <c:v>4.133</c:v>
                </c:pt>
                <c:pt idx="358">
                  <c:v>3.9980000000000002</c:v>
                </c:pt>
                <c:pt idx="359">
                  <c:v>3.8660000000000001</c:v>
                </c:pt>
                <c:pt idx="360">
                  <c:v>3.6320000000000001</c:v>
                </c:pt>
                <c:pt idx="361">
                  <c:v>4.0110000000000001</c:v>
                </c:pt>
                <c:pt idx="362">
                  <c:v>4.0010000000000003</c:v>
                </c:pt>
                <c:pt idx="363">
                  <c:v>3.8679999999999999</c:v>
                </c:pt>
                <c:pt idx="364">
                  <c:v>4.1159999999999997</c:v>
                </c:pt>
                <c:pt idx="365">
                  <c:v>4.5110000000000001</c:v>
                </c:pt>
                <c:pt idx="366">
                  <c:v>4.8109999999999999</c:v>
                </c:pt>
                <c:pt idx="367">
                  <c:v>4.891</c:v>
                </c:pt>
                <c:pt idx="368">
                  <c:v>5.08</c:v>
                </c:pt>
                <c:pt idx="369">
                  <c:v>5.157</c:v>
                </c:pt>
                <c:pt idx="370">
                  <c:v>5.125</c:v>
                </c:pt>
                <c:pt idx="371">
                  <c:v>5.3579999999999997</c:v>
                </c:pt>
                <c:pt idx="372">
                  <c:v>5.5410000000000004</c:v>
                </c:pt>
                <c:pt idx="373">
                  <c:v>5.5</c:v>
                </c:pt>
                <c:pt idx="374">
                  <c:v>5.2160000000000002</c:v>
                </c:pt>
                <c:pt idx="375">
                  <c:v>5.298</c:v>
                </c:pt>
                <c:pt idx="376">
                  <c:v>5.1909999999999998</c:v>
                </c:pt>
                <c:pt idx="377">
                  <c:v>5.2210000000000001</c:v>
                </c:pt>
                <c:pt idx="378">
                  <c:v>5.2060000000000004</c:v>
                </c:pt>
                <c:pt idx="379">
                  <c:v>5.298</c:v>
                </c:pt>
                <c:pt idx="380">
                  <c:v>5.23</c:v>
                </c:pt>
                <c:pt idx="381">
                  <c:v>5.2149999999999999</c:v>
                </c:pt>
                <c:pt idx="382">
                  <c:v>5</c:v>
                </c:pt>
                <c:pt idx="383">
                  <c:v>4.851</c:v>
                </c:pt>
                <c:pt idx="384">
                  <c:v>4.7969999999999997</c:v>
                </c:pt>
                <c:pt idx="385">
                  <c:v>4.7539999999999996</c:v>
                </c:pt>
                <c:pt idx="386">
                  <c:v>4.7050000000000001</c:v>
                </c:pt>
                <c:pt idx="387">
                  <c:v>5.032</c:v>
                </c:pt>
                <c:pt idx="388">
                  <c:v>5.173</c:v>
                </c:pt>
                <c:pt idx="389">
                  <c:v>5.1029999999999998</c:v>
                </c:pt>
                <c:pt idx="390">
                  <c:v>4.88</c:v>
                </c:pt>
                <c:pt idx="391">
                  <c:v>4.7880000000000003</c:v>
                </c:pt>
                <c:pt idx="392">
                  <c:v>4.7910000000000004</c:v>
                </c:pt>
                <c:pt idx="393">
                  <c:v>4.3970000000000002</c:v>
                </c:pt>
                <c:pt idx="394">
                  <c:v>4.5549999999999997</c:v>
                </c:pt>
                <c:pt idx="395">
                  <c:v>4.9980000000000002</c:v>
                </c:pt>
                <c:pt idx="396">
                  <c:v>4.9050000000000002</c:v>
                </c:pt>
                <c:pt idx="397">
                  <c:v>4.9640000000000004</c:v>
                </c:pt>
                <c:pt idx="398">
                  <c:v>5.2549999999999999</c:v>
                </c:pt>
                <c:pt idx="399">
                  <c:v>5.1219999999999999</c:v>
                </c:pt>
                <c:pt idx="400">
                  <c:v>5.1680000000000001</c:v>
                </c:pt>
                <c:pt idx="401">
                  <c:v>4.9420000000000002</c:v>
                </c:pt>
                <c:pt idx="402">
                  <c:v>4.7519999999999998</c:v>
                </c:pt>
                <c:pt idx="403">
                  <c:v>4.5679999999999996</c:v>
                </c:pt>
                <c:pt idx="404">
                  <c:v>4.2720000000000002</c:v>
                </c:pt>
                <c:pt idx="405">
                  <c:v>4.5110000000000001</c:v>
                </c:pt>
                <c:pt idx="406">
                  <c:v>4.49</c:v>
                </c:pt>
                <c:pt idx="407">
                  <c:v>4.2039999999999997</c:v>
                </c:pt>
                <c:pt idx="408">
                  <c:v>4.0720000000000001</c:v>
                </c:pt>
                <c:pt idx="409">
                  <c:v>3.9180000000000001</c:v>
                </c:pt>
                <c:pt idx="410">
                  <c:v>4.0439999999999996</c:v>
                </c:pt>
                <c:pt idx="411">
                  <c:v>4.0919999999999996</c:v>
                </c:pt>
                <c:pt idx="412">
                  <c:v>3.7210000000000001</c:v>
                </c:pt>
                <c:pt idx="413">
                  <c:v>3.802</c:v>
                </c:pt>
                <c:pt idx="414">
                  <c:v>4.1900000000000004</c:v>
                </c:pt>
                <c:pt idx="415">
                  <c:v>4.1970000000000001</c:v>
                </c:pt>
                <c:pt idx="416">
                  <c:v>3.9950000000000001</c:v>
                </c:pt>
                <c:pt idx="417">
                  <c:v>4.3310000000000004</c:v>
                </c:pt>
                <c:pt idx="418">
                  <c:v>4.4569999999999999</c:v>
                </c:pt>
                <c:pt idx="419">
                  <c:v>4.2919999999999998</c:v>
                </c:pt>
                <c:pt idx="420">
                  <c:v>4.24</c:v>
                </c:pt>
                <c:pt idx="421">
                  <c:v>4.0510000000000002</c:v>
                </c:pt>
                <c:pt idx="422">
                  <c:v>3.931</c:v>
                </c:pt>
                <c:pt idx="423">
                  <c:v>4.1749999999999998</c:v>
                </c:pt>
                <c:pt idx="424">
                  <c:v>4.3739999999999997</c:v>
                </c:pt>
                <c:pt idx="425">
                  <c:v>4.3179999999999996</c:v>
                </c:pt>
                <c:pt idx="426">
                  <c:v>4.2160000000000002</c:v>
                </c:pt>
                <c:pt idx="427">
                  <c:v>4.0229999999999997</c:v>
                </c:pt>
                <c:pt idx="428">
                  <c:v>3.9910000000000001</c:v>
                </c:pt>
                <c:pt idx="429">
                  <c:v>3.8730000000000002</c:v>
                </c:pt>
                <c:pt idx="430">
                  <c:v>3.7930000000000001</c:v>
                </c:pt>
                <c:pt idx="431">
                  <c:v>3.6829999999999998</c:v>
                </c:pt>
                <c:pt idx="432">
                  <c:v>3.5470000000000002</c:v>
                </c:pt>
                <c:pt idx="433">
                  <c:v>3.7149999999999999</c:v>
                </c:pt>
                <c:pt idx="434">
                  <c:v>3.6219999999999999</c:v>
                </c:pt>
                <c:pt idx="435">
                  <c:v>3.3959999999999999</c:v>
                </c:pt>
                <c:pt idx="436">
                  <c:v>3.274</c:v>
                </c:pt>
                <c:pt idx="437">
                  <c:v>3.1339999999999999</c:v>
                </c:pt>
                <c:pt idx="438">
                  <c:v>3.2429999999999999</c:v>
                </c:pt>
                <c:pt idx="439">
                  <c:v>3.1019999999999999</c:v>
                </c:pt>
                <c:pt idx="440">
                  <c:v>3.1480000000000001</c:v>
                </c:pt>
                <c:pt idx="441">
                  <c:v>3.391</c:v>
                </c:pt>
                <c:pt idx="442">
                  <c:v>3.4550000000000001</c:v>
                </c:pt>
                <c:pt idx="443">
                  <c:v>3.3090000000000002</c:v>
                </c:pt>
                <c:pt idx="444">
                  <c:v>3.4670000000000001</c:v>
                </c:pt>
                <c:pt idx="445">
                  <c:v>3.4889999999999999</c:v>
                </c:pt>
                <c:pt idx="446">
                  <c:v>3.7709999999999999</c:v>
                </c:pt>
                <c:pt idx="447">
                  <c:v>3.9510000000000001</c:v>
                </c:pt>
                <c:pt idx="448">
                  <c:v>3.9820000000000002</c:v>
                </c:pt>
                <c:pt idx="449">
                  <c:v>4.0709999999999997</c:v>
                </c:pt>
                <c:pt idx="450">
                  <c:v>3.9210000000000003</c:v>
                </c:pt>
                <c:pt idx="451">
                  <c:v>3.76</c:v>
                </c:pt>
                <c:pt idx="452">
                  <c:v>3.7090000000000001</c:v>
                </c:pt>
                <c:pt idx="453">
                  <c:v>3.7410000000000001</c:v>
                </c:pt>
                <c:pt idx="454">
                  <c:v>3.6949999999999998</c:v>
                </c:pt>
                <c:pt idx="455">
                  <c:v>3.948</c:v>
                </c:pt>
                <c:pt idx="456">
                  <c:v>4.0999999999999996</c:v>
                </c:pt>
                <c:pt idx="457">
                  <c:v>3.9569999999999999</c:v>
                </c:pt>
                <c:pt idx="458">
                  <c:v>4.0570000000000004</c:v>
                </c:pt>
                <c:pt idx="459">
                  <c:v>4.1539999999999999</c:v>
                </c:pt>
                <c:pt idx="460">
                  <c:v>4.4219999999999997</c:v>
                </c:pt>
                <c:pt idx="461">
                  <c:v>4.5739999999999998</c:v>
                </c:pt>
                <c:pt idx="462">
                  <c:v>4.3469999999999995</c:v>
                </c:pt>
                <c:pt idx="463">
                  <c:v>4.242</c:v>
                </c:pt>
                <c:pt idx="464">
                  <c:v>4.3289999999999997</c:v>
                </c:pt>
                <c:pt idx="465">
                  <c:v>4.2389999999999999</c:v>
                </c:pt>
                <c:pt idx="466">
                  <c:v>4.1260000000000003</c:v>
                </c:pt>
                <c:pt idx="467">
                  <c:v>4.3070000000000004</c:v>
                </c:pt>
                <c:pt idx="468">
                  <c:v>3.93</c:v>
                </c:pt>
                <c:pt idx="469">
                  <c:v>3.891</c:v>
                </c:pt>
                <c:pt idx="470">
                  <c:v>3.899</c:v>
                </c:pt>
                <c:pt idx="471">
                  <c:v>4.1230000000000002</c:v>
                </c:pt>
                <c:pt idx="472">
                  <c:v>4.4050000000000002</c:v>
                </c:pt>
                <c:pt idx="473">
                  <c:v>4.6210000000000004</c:v>
                </c:pt>
                <c:pt idx="474">
                  <c:v>4.3550000000000004</c:v>
                </c:pt>
                <c:pt idx="475">
                  <c:v>4.1760000000000002</c:v>
                </c:pt>
                <c:pt idx="476">
                  <c:v>4.0149999999999997</c:v>
                </c:pt>
                <c:pt idx="477">
                  <c:v>3.9</c:v>
                </c:pt>
                <c:pt idx="478">
                  <c:v>3.258</c:v>
                </c:pt>
                <c:pt idx="479">
                  <c:v>2.9510000000000001</c:v>
                </c:pt>
                <c:pt idx="480">
                  <c:v>3.2959999999999998</c:v>
                </c:pt>
                <c:pt idx="481">
                  <c:v>3.1120000000000001</c:v>
                </c:pt>
                <c:pt idx="482">
                  <c:v>2.9939999999999998</c:v>
                </c:pt>
                <c:pt idx="483">
                  <c:v>3.1779999999999999</c:v>
                </c:pt>
                <c:pt idx="484">
                  <c:v>3.589</c:v>
                </c:pt>
                <c:pt idx="485">
                  <c:v>3.3860000000000001</c:v>
                </c:pt>
                <c:pt idx="486">
                  <c:v>3.3</c:v>
                </c:pt>
                <c:pt idx="487">
                  <c:v>3.2570000000000001</c:v>
                </c:pt>
                <c:pt idx="488">
                  <c:v>3.22</c:v>
                </c:pt>
                <c:pt idx="489">
                  <c:v>3.2309999999999999</c:v>
                </c:pt>
                <c:pt idx="490">
                  <c:v>3.1589999999999998</c:v>
                </c:pt>
                <c:pt idx="491">
                  <c:v>3.387</c:v>
                </c:pt>
                <c:pt idx="492">
                  <c:v>3.1960000000000002</c:v>
                </c:pt>
                <c:pt idx="493">
                  <c:v>3.101</c:v>
                </c:pt>
                <c:pt idx="494">
                  <c:v>3.0920000000000001</c:v>
                </c:pt>
                <c:pt idx="495">
                  <c:v>3.0169999999999999</c:v>
                </c:pt>
                <c:pt idx="496">
                  <c:v>2.66</c:v>
                </c:pt>
                <c:pt idx="497">
                  <c:v>2.577</c:v>
                </c:pt>
                <c:pt idx="498">
                  <c:v>2.669</c:v>
                </c:pt>
                <c:pt idx="499">
                  <c:v>2.1160000000000001</c:v>
                </c:pt>
                <c:pt idx="500">
                  <c:v>2.278</c:v>
                </c:pt>
                <c:pt idx="501">
                  <c:v>2.5179999999999998</c:v>
                </c:pt>
                <c:pt idx="502">
                  <c:v>2.67</c:v>
                </c:pt>
                <c:pt idx="503">
                  <c:v>2.9630000000000001</c:v>
                </c:pt>
                <c:pt idx="504">
                  <c:v>3.1549999999999998</c:v>
                </c:pt>
                <c:pt idx="505">
                  <c:v>3.17</c:v>
                </c:pt>
                <c:pt idx="506">
                  <c:v>3.3540000000000001</c:v>
                </c:pt>
                <c:pt idx="507">
                  <c:v>3.2389999999999999</c:v>
                </c:pt>
                <c:pt idx="508">
                  <c:v>3.02</c:v>
                </c:pt>
                <c:pt idx="509">
                  <c:v>3.0249999999999999</c:v>
                </c:pt>
                <c:pt idx="510">
                  <c:v>2.5380000000000003</c:v>
                </c:pt>
                <c:pt idx="511">
                  <c:v>2.2189999999999999</c:v>
                </c:pt>
                <c:pt idx="512">
                  <c:v>1.887</c:v>
                </c:pt>
                <c:pt idx="513">
                  <c:v>2.0249999999999999</c:v>
                </c:pt>
                <c:pt idx="514">
                  <c:v>2.2800000000000002</c:v>
                </c:pt>
                <c:pt idx="515">
                  <c:v>1.829</c:v>
                </c:pt>
                <c:pt idx="516">
                  <c:v>1.7869999999999999</c:v>
                </c:pt>
                <c:pt idx="517">
                  <c:v>1.8180000000000001</c:v>
                </c:pt>
                <c:pt idx="518">
                  <c:v>1.794</c:v>
                </c:pt>
                <c:pt idx="519">
                  <c:v>1.663</c:v>
                </c:pt>
                <c:pt idx="520">
                  <c:v>1.2</c:v>
                </c:pt>
                <c:pt idx="521">
                  <c:v>1.583</c:v>
                </c:pt>
                <c:pt idx="522">
                  <c:v>1.2849999999999999</c:v>
                </c:pt>
                <c:pt idx="523">
                  <c:v>1.3340000000000001</c:v>
                </c:pt>
                <c:pt idx="524">
                  <c:v>1.4419999999999999</c:v>
                </c:pt>
                <c:pt idx="525">
                  <c:v>1.462</c:v>
                </c:pt>
                <c:pt idx="526">
                  <c:v>1.3860000000000001</c:v>
                </c:pt>
                <c:pt idx="527">
                  <c:v>1.3160000000000001</c:v>
                </c:pt>
                <c:pt idx="528">
                  <c:v>1.6800000000000002</c:v>
                </c:pt>
                <c:pt idx="529">
                  <c:v>1.454</c:v>
                </c:pt>
                <c:pt idx="530">
                  <c:v>1.2889999999999999</c:v>
                </c:pt>
                <c:pt idx="531">
                  <c:v>1.216</c:v>
                </c:pt>
                <c:pt idx="532">
                  <c:v>1.5049999999999999</c:v>
                </c:pt>
                <c:pt idx="533">
                  <c:v>1.728</c:v>
                </c:pt>
                <c:pt idx="534">
                  <c:v>1.67</c:v>
                </c:pt>
                <c:pt idx="535">
                  <c:v>1.8559999999999999</c:v>
                </c:pt>
                <c:pt idx="536">
                  <c:v>1.7789999999999999</c:v>
                </c:pt>
                <c:pt idx="537">
                  <c:v>1.6739999999999999</c:v>
                </c:pt>
                <c:pt idx="538">
                  <c:v>1.6930000000000001</c:v>
                </c:pt>
                <c:pt idx="539">
                  <c:v>1.929</c:v>
                </c:pt>
                <c:pt idx="540">
                  <c:v>1.659</c:v>
                </c:pt>
                <c:pt idx="541">
                  <c:v>1.6240000000000001</c:v>
                </c:pt>
                <c:pt idx="542">
                  <c:v>1.5659999999999998</c:v>
                </c:pt>
                <c:pt idx="543">
                  <c:v>1.4689999999999999</c:v>
                </c:pt>
                <c:pt idx="544">
                  <c:v>1.3580000000000001</c:v>
                </c:pt>
                <c:pt idx="545">
                  <c:v>1.2450000000000001</c:v>
                </c:pt>
                <c:pt idx="546">
                  <c:v>1.155</c:v>
                </c:pt>
                <c:pt idx="547">
                  <c:v>0.89</c:v>
                </c:pt>
                <c:pt idx="548">
                  <c:v>0.94699999999999995</c:v>
                </c:pt>
                <c:pt idx="549">
                  <c:v>0.84099999999999997</c:v>
                </c:pt>
                <c:pt idx="550">
                  <c:v>0.7</c:v>
                </c:pt>
                <c:pt idx="551">
                  <c:v>0.54100000000000004</c:v>
                </c:pt>
                <c:pt idx="552">
                  <c:v>0.30199999999999999</c:v>
                </c:pt>
                <c:pt idx="553">
                  <c:v>0.32800000000000001</c:v>
                </c:pt>
                <c:pt idx="554">
                  <c:v>0.18</c:v>
                </c:pt>
                <c:pt idx="555">
                  <c:v>0.36599999999999999</c:v>
                </c:pt>
                <c:pt idx="556">
                  <c:v>0.48699999999999999</c:v>
                </c:pt>
                <c:pt idx="557">
                  <c:v>0.76400000000000001</c:v>
                </c:pt>
                <c:pt idx="558">
                  <c:v>0.64400000000000002</c:v>
                </c:pt>
                <c:pt idx="559">
                  <c:v>0.79800000000000004</c:v>
                </c:pt>
                <c:pt idx="560">
                  <c:v>0.58699999999999997</c:v>
                </c:pt>
                <c:pt idx="561">
                  <c:v>0.51700000000000002</c:v>
                </c:pt>
                <c:pt idx="562">
                  <c:v>0.47299999999999998</c:v>
                </c:pt>
                <c:pt idx="563">
                  <c:v>0.629</c:v>
                </c:pt>
                <c:pt idx="564">
                  <c:v>0.32500000000000001</c:v>
                </c:pt>
                <c:pt idx="565">
                  <c:v>0.107</c:v>
                </c:pt>
                <c:pt idx="566">
                  <c:v>0.153</c:v>
                </c:pt>
                <c:pt idx="567">
                  <c:v>0.27100000000000002</c:v>
                </c:pt>
                <c:pt idx="568">
                  <c:v>0.13900000000000001</c:v>
                </c:pt>
                <c:pt idx="569">
                  <c:v>-0.13</c:v>
                </c:pt>
                <c:pt idx="570">
                  <c:v>-0.11899999999999999</c:v>
                </c:pt>
                <c:pt idx="571">
                  <c:v>-6.5000000000000002E-2</c:v>
                </c:pt>
                <c:pt idx="572">
                  <c:v>-0.11899999999999999</c:v>
                </c:pt>
                <c:pt idx="573">
                  <c:v>0.16300000000000001</c:v>
                </c:pt>
                <c:pt idx="574">
                  <c:v>0.27500000000000002</c:v>
                </c:pt>
                <c:pt idx="575">
                  <c:v>0.20799999999999999</c:v>
                </c:pt>
                <c:pt idx="576">
                  <c:v>0.436</c:v>
                </c:pt>
                <c:pt idx="577">
                  <c:v>0.20799999999999999</c:v>
                </c:pt>
                <c:pt idx="578">
                  <c:v>0.32800000000000001</c:v>
                </c:pt>
                <c:pt idx="579">
                  <c:v>0.317</c:v>
                </c:pt>
                <c:pt idx="580">
                  <c:v>0.30399999999999999</c:v>
                </c:pt>
                <c:pt idx="581">
                  <c:v>0.46600000000000003</c:v>
                </c:pt>
                <c:pt idx="582">
                  <c:v>0.54300000000000004</c:v>
                </c:pt>
                <c:pt idx="583">
                  <c:v>0.36099999999999999</c:v>
                </c:pt>
                <c:pt idx="584">
                  <c:v>0.46400000000000002</c:v>
                </c:pt>
                <c:pt idx="585">
                  <c:v>0.36299999999999999</c:v>
                </c:pt>
                <c:pt idx="586">
                  <c:v>0.36699999999999999</c:v>
                </c:pt>
                <c:pt idx="587">
                  <c:v>0.42699999999999999</c:v>
                </c:pt>
                <c:pt idx="588">
                  <c:v>0.69699999999999995</c:v>
                </c:pt>
                <c:pt idx="589">
                  <c:v>0.65600000000000003</c:v>
                </c:pt>
                <c:pt idx="590">
                  <c:v>0.497</c:v>
                </c:pt>
                <c:pt idx="591">
                  <c:v>0.55900000000000005</c:v>
                </c:pt>
                <c:pt idx="592">
                  <c:v>0.34100000000000003</c:v>
                </c:pt>
                <c:pt idx="593">
                  <c:v>0.30199999999999999</c:v>
                </c:pt>
                <c:pt idx="594">
                  <c:v>0.443</c:v>
                </c:pt>
                <c:pt idx="595">
                  <c:v>0.32600000000000001</c:v>
                </c:pt>
                <c:pt idx="596">
                  <c:v>0.47</c:v>
                </c:pt>
                <c:pt idx="597">
                  <c:v>0.38500000000000001</c:v>
                </c:pt>
                <c:pt idx="598">
                  <c:v>0.313</c:v>
                </c:pt>
                <c:pt idx="599">
                  <c:v>0.24199999999999999</c:v>
                </c:pt>
                <c:pt idx="600">
                  <c:v>0.14899999999999999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83C-44E9-866F-0C9725F32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665920"/>
        <c:axId val="73684096"/>
      </c:lineChart>
      <c:dateAx>
        <c:axId val="7366592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684096"/>
        <c:crosses val="autoZero"/>
        <c:auto val="1"/>
        <c:lblOffset val="100"/>
        <c:baseTimeUnit val="months"/>
        <c:majorUnit val="24"/>
        <c:majorTimeUnit val="months"/>
      </c:dateAx>
      <c:valAx>
        <c:axId val="73684096"/>
        <c:scaling>
          <c:orientation val="minMax"/>
          <c:max val="16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66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549945653933015E-2"/>
          <c:y val="0.6373019107483967"/>
          <c:w val="0.61152152728876374"/>
          <c:h val="6.8080708661417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200" dirty="0">
                <a:solidFill>
                  <a:schemeClr val="accent3"/>
                </a:solidFill>
              </a:rPr>
              <a:t>Purchase Actuarial Rate Evolution Comparison</a:t>
            </a:r>
          </a:p>
        </c:rich>
      </c:tx>
      <c:layout>
        <c:manualLayout>
          <c:xMode val="edge"/>
          <c:yMode val="edge"/>
          <c:x val="0.1402549995028368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78894855654994"/>
          <c:y val="7.3519208109406375E-2"/>
          <c:w val="0.71985910732935932"/>
          <c:h val="0.68813395793389143"/>
        </c:manualLayout>
      </c:layout>
      <c:lineChart>
        <c:grouping val="standard"/>
        <c:varyColors val="0"/>
        <c:ser>
          <c:idx val="0"/>
          <c:order val="0"/>
          <c:tx>
            <c:v>Ostrum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'Comparaison All'!$A$2:$A$28</c:f>
              <c:numCache>
                <c:formatCode>m\/d\/yyyy</c:formatCode>
                <c:ptCount val="27"/>
                <c:pt idx="0">
                  <c:v>42760</c:v>
                </c:pt>
                <c:pt idx="1">
                  <c:v>42788</c:v>
                </c:pt>
                <c:pt idx="2">
                  <c:v>42823</c:v>
                </c:pt>
                <c:pt idx="3">
                  <c:v>42851</c:v>
                </c:pt>
                <c:pt idx="4">
                  <c:v>42886</c:v>
                </c:pt>
                <c:pt idx="5">
                  <c:v>42914</c:v>
                </c:pt>
                <c:pt idx="6">
                  <c:v>42942</c:v>
                </c:pt>
                <c:pt idx="7">
                  <c:v>42977</c:v>
                </c:pt>
                <c:pt idx="8">
                  <c:v>43005</c:v>
                </c:pt>
                <c:pt idx="9">
                  <c:v>43033</c:v>
                </c:pt>
                <c:pt idx="10">
                  <c:v>43068</c:v>
                </c:pt>
                <c:pt idx="11">
                  <c:v>43096</c:v>
                </c:pt>
                <c:pt idx="12">
                  <c:v>43131</c:v>
                </c:pt>
                <c:pt idx="13">
                  <c:v>43159</c:v>
                </c:pt>
                <c:pt idx="14">
                  <c:v>43187</c:v>
                </c:pt>
                <c:pt idx="15">
                  <c:v>43215</c:v>
                </c:pt>
                <c:pt idx="16">
                  <c:v>43250</c:v>
                </c:pt>
                <c:pt idx="17">
                  <c:v>43278</c:v>
                </c:pt>
                <c:pt idx="18">
                  <c:v>43306</c:v>
                </c:pt>
                <c:pt idx="19">
                  <c:v>43341</c:v>
                </c:pt>
                <c:pt idx="20">
                  <c:v>43369</c:v>
                </c:pt>
                <c:pt idx="21">
                  <c:v>43404</c:v>
                </c:pt>
                <c:pt idx="22">
                  <c:v>43432</c:v>
                </c:pt>
                <c:pt idx="23">
                  <c:v>43439</c:v>
                </c:pt>
                <c:pt idx="24">
                  <c:v>43446</c:v>
                </c:pt>
                <c:pt idx="25">
                  <c:v>43453</c:v>
                </c:pt>
                <c:pt idx="26">
                  <c:v>43460</c:v>
                </c:pt>
              </c:numCache>
            </c:numRef>
          </c:cat>
          <c:val>
            <c:numRef>
              <c:f>'Comparaison All'!$B$2:$B$28</c:f>
              <c:numCache>
                <c:formatCode>0.00%</c:formatCode>
                <c:ptCount val="27"/>
                <c:pt idx="0">
                  <c:v>1.1804608735858079E-2</c:v>
                </c:pt>
                <c:pt idx="1">
                  <c:v>1.3327440172697009E-2</c:v>
                </c:pt>
                <c:pt idx="2">
                  <c:v>1.3499975426681944E-2</c:v>
                </c:pt>
                <c:pt idx="3">
                  <c:v>1.3593675850970266E-2</c:v>
                </c:pt>
                <c:pt idx="4">
                  <c:v>1.3538559790436548E-2</c:v>
                </c:pt>
                <c:pt idx="5">
                  <c:v>1.3218755293047583E-2</c:v>
                </c:pt>
                <c:pt idx="6">
                  <c:v>1.3091365482938709E-2</c:v>
                </c:pt>
                <c:pt idx="7">
                  <c:v>1.2987437854519697E-2</c:v>
                </c:pt>
                <c:pt idx="8">
                  <c:v>1.2842103076587496E-2</c:v>
                </c:pt>
                <c:pt idx="9">
                  <c:v>1.2789600137760794E-2</c:v>
                </c:pt>
                <c:pt idx="10">
                  <c:v>1.2591988447137572E-2</c:v>
                </c:pt>
                <c:pt idx="11">
                  <c:v>1.2380167437738005E-2</c:v>
                </c:pt>
                <c:pt idx="12">
                  <c:v>1.217994127058253E-2</c:v>
                </c:pt>
                <c:pt idx="13">
                  <c:v>1.2157624847980773E-2</c:v>
                </c:pt>
                <c:pt idx="14">
                  <c:v>1.2045180648920481E-2</c:v>
                </c:pt>
                <c:pt idx="15">
                  <c:v>1.1939919190121924E-2</c:v>
                </c:pt>
                <c:pt idx="16">
                  <c:v>1.1838535940009534E-2</c:v>
                </c:pt>
                <c:pt idx="17">
                  <c:v>1.1937618403193422E-2</c:v>
                </c:pt>
                <c:pt idx="18">
                  <c:v>1.1882317705893448E-2</c:v>
                </c:pt>
                <c:pt idx="19">
                  <c:v>1.17727972573864E-2</c:v>
                </c:pt>
                <c:pt idx="20">
                  <c:v>1.1606370359129831E-2</c:v>
                </c:pt>
                <c:pt idx="21">
                  <c:v>1.1663331309610293E-2</c:v>
                </c:pt>
                <c:pt idx="22">
                  <c:v>1.1715565092381218E-2</c:v>
                </c:pt>
                <c:pt idx="23">
                  <c:v>1.1715685287958341E-2</c:v>
                </c:pt>
                <c:pt idx="24">
                  <c:v>1.1646842112340093E-2</c:v>
                </c:pt>
                <c:pt idx="25">
                  <c:v>1.1610469271876124E-2</c:v>
                </c:pt>
                <c:pt idx="26">
                  <c:v>1.1610510965363405E-2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26-4FF3-B018-821FE93D0863}"/>
            </c:ext>
          </c:extLst>
        </c:ser>
        <c:ser>
          <c:idx val="1"/>
          <c:order val="1"/>
          <c:tx>
            <c:v>Algorithm</c:v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'Comparaison All'!$A$2:$A$28</c:f>
              <c:numCache>
                <c:formatCode>m\/d\/yyyy</c:formatCode>
                <c:ptCount val="27"/>
                <c:pt idx="0">
                  <c:v>42760</c:v>
                </c:pt>
                <c:pt idx="1">
                  <c:v>42788</c:v>
                </c:pt>
                <c:pt idx="2">
                  <c:v>42823</c:v>
                </c:pt>
                <c:pt idx="3">
                  <c:v>42851</c:v>
                </c:pt>
                <c:pt idx="4">
                  <c:v>42886</c:v>
                </c:pt>
                <c:pt idx="5">
                  <c:v>42914</c:v>
                </c:pt>
                <c:pt idx="6">
                  <c:v>42942</c:v>
                </c:pt>
                <c:pt idx="7">
                  <c:v>42977</c:v>
                </c:pt>
                <c:pt idx="8">
                  <c:v>43005</c:v>
                </c:pt>
                <c:pt idx="9">
                  <c:v>43033</c:v>
                </c:pt>
                <c:pt idx="10">
                  <c:v>43068</c:v>
                </c:pt>
                <c:pt idx="11">
                  <c:v>43096</c:v>
                </c:pt>
                <c:pt idx="12">
                  <c:v>43131</c:v>
                </c:pt>
                <c:pt idx="13">
                  <c:v>43159</c:v>
                </c:pt>
                <c:pt idx="14">
                  <c:v>43187</c:v>
                </c:pt>
                <c:pt idx="15">
                  <c:v>43215</c:v>
                </c:pt>
                <c:pt idx="16">
                  <c:v>43250</c:v>
                </c:pt>
                <c:pt idx="17">
                  <c:v>43278</c:v>
                </c:pt>
                <c:pt idx="18">
                  <c:v>43306</c:v>
                </c:pt>
                <c:pt idx="19">
                  <c:v>43341</c:v>
                </c:pt>
                <c:pt idx="20">
                  <c:v>43369</c:v>
                </c:pt>
                <c:pt idx="21">
                  <c:v>43404</c:v>
                </c:pt>
                <c:pt idx="22">
                  <c:v>43432</c:v>
                </c:pt>
                <c:pt idx="23">
                  <c:v>43439</c:v>
                </c:pt>
                <c:pt idx="24">
                  <c:v>43446</c:v>
                </c:pt>
                <c:pt idx="25">
                  <c:v>43453</c:v>
                </c:pt>
                <c:pt idx="26">
                  <c:v>43460</c:v>
                </c:pt>
              </c:numCache>
            </c:numRef>
          </c:cat>
          <c:val>
            <c:numRef>
              <c:f>'Comparaison All'!$C$2:$C$28</c:f>
              <c:numCache>
                <c:formatCode>0.00%</c:formatCode>
                <c:ptCount val="27"/>
                <c:pt idx="0">
                  <c:v>1.1993070877677654E-2</c:v>
                </c:pt>
                <c:pt idx="1">
                  <c:v>1.2979065905211907E-2</c:v>
                </c:pt>
                <c:pt idx="2">
                  <c:v>1.3217188258176124E-2</c:v>
                </c:pt>
                <c:pt idx="3">
                  <c:v>1.3119501668233519E-2</c:v>
                </c:pt>
                <c:pt idx="4">
                  <c:v>1.2812912899231451E-2</c:v>
                </c:pt>
                <c:pt idx="5">
                  <c:v>1.2437911107057376E-2</c:v>
                </c:pt>
                <c:pt idx="6">
                  <c:v>1.1833062630149882E-2</c:v>
                </c:pt>
                <c:pt idx="7">
                  <c:v>1.1456978035418123E-2</c:v>
                </c:pt>
                <c:pt idx="8">
                  <c:v>1.0990724548948803E-2</c:v>
                </c:pt>
                <c:pt idx="9">
                  <c:v>1.0874523685608662E-2</c:v>
                </c:pt>
                <c:pt idx="10">
                  <c:v>1.0489943709308889E-2</c:v>
                </c:pt>
                <c:pt idx="11">
                  <c:v>1.0470482711925442E-2</c:v>
                </c:pt>
                <c:pt idx="12">
                  <c:v>1.0335936225832921E-2</c:v>
                </c:pt>
                <c:pt idx="13">
                  <c:v>1.0386364334787793E-2</c:v>
                </c:pt>
                <c:pt idx="14">
                  <c:v>1.037914972046081E-2</c:v>
                </c:pt>
                <c:pt idx="15">
                  <c:v>1.0369134343047136E-2</c:v>
                </c:pt>
                <c:pt idx="16">
                  <c:v>1.0366707353517484E-2</c:v>
                </c:pt>
                <c:pt idx="17">
                  <c:v>1.0377840267645195E-2</c:v>
                </c:pt>
                <c:pt idx="18">
                  <c:v>1.0143475361064211E-2</c:v>
                </c:pt>
                <c:pt idx="19">
                  <c:v>1.0093082730165017E-2</c:v>
                </c:pt>
                <c:pt idx="20">
                  <c:v>1.0034843011100334E-2</c:v>
                </c:pt>
                <c:pt idx="21">
                  <c:v>9.9219695104182642E-3</c:v>
                </c:pt>
                <c:pt idx="22">
                  <c:v>9.6459109071247318E-3</c:v>
                </c:pt>
                <c:pt idx="23">
                  <c:v>9.6244684546347575E-3</c:v>
                </c:pt>
                <c:pt idx="24">
                  <c:v>9.6094536028872822E-3</c:v>
                </c:pt>
                <c:pt idx="25">
                  <c:v>9.5911574346202733E-3</c:v>
                </c:pt>
                <c:pt idx="26">
                  <c:v>9.5731684443416155E-3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26-4FF3-B018-821FE93D0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65888"/>
        <c:axId val="80581376"/>
      </c:lineChart>
      <c:dateAx>
        <c:axId val="80165888"/>
        <c:scaling>
          <c:orientation val="minMax"/>
        </c:scaling>
        <c:delete val="1"/>
        <c:axPos val="b"/>
        <c:numFmt formatCode="m\/d\/yyyy" sourceLinked="1"/>
        <c:majorTickMark val="none"/>
        <c:minorTickMark val="none"/>
        <c:tickLblPos val="nextTo"/>
        <c:crossAx val="80581376"/>
        <c:crosses val="autoZero"/>
        <c:auto val="1"/>
        <c:lblOffset val="100"/>
        <c:baseTimeUnit val="days"/>
        <c:majorUnit val="4"/>
        <c:majorTimeUnit val="months"/>
      </c:dateAx>
      <c:valAx>
        <c:axId val="80581376"/>
        <c:scaling>
          <c:orientation val="minMax"/>
          <c:min val="9.5000000000000032E-3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0%" sourceLinked="1"/>
        <c:majorTickMark val="none"/>
        <c:minorTickMark val="none"/>
        <c:tickLblPos val="nextTo"/>
        <c:crossAx val="801658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200" dirty="0">
                <a:solidFill>
                  <a:schemeClr val="accent3"/>
                </a:solidFill>
              </a:rPr>
              <a:t>Duration Evolution Comparison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Ostrum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'Comparaison All'!$A$2:$A$28</c:f>
              <c:numCache>
                <c:formatCode>m\/d\/yyyy</c:formatCode>
                <c:ptCount val="27"/>
                <c:pt idx="0">
                  <c:v>42760</c:v>
                </c:pt>
                <c:pt idx="1">
                  <c:v>42788</c:v>
                </c:pt>
                <c:pt idx="2">
                  <c:v>42823</c:v>
                </c:pt>
                <c:pt idx="3">
                  <c:v>42851</c:v>
                </c:pt>
                <c:pt idx="4">
                  <c:v>42886</c:v>
                </c:pt>
                <c:pt idx="5">
                  <c:v>42914</c:v>
                </c:pt>
                <c:pt idx="6">
                  <c:v>42942</c:v>
                </c:pt>
                <c:pt idx="7">
                  <c:v>42977</c:v>
                </c:pt>
                <c:pt idx="8">
                  <c:v>43005</c:v>
                </c:pt>
                <c:pt idx="9">
                  <c:v>43033</c:v>
                </c:pt>
                <c:pt idx="10">
                  <c:v>43068</c:v>
                </c:pt>
                <c:pt idx="11">
                  <c:v>43096</c:v>
                </c:pt>
                <c:pt idx="12">
                  <c:v>43131</c:v>
                </c:pt>
                <c:pt idx="13">
                  <c:v>43159</c:v>
                </c:pt>
                <c:pt idx="14">
                  <c:v>43187</c:v>
                </c:pt>
                <c:pt idx="15">
                  <c:v>43215</c:v>
                </c:pt>
                <c:pt idx="16">
                  <c:v>43250</c:v>
                </c:pt>
                <c:pt idx="17">
                  <c:v>43278</c:v>
                </c:pt>
                <c:pt idx="18">
                  <c:v>43306</c:v>
                </c:pt>
                <c:pt idx="19">
                  <c:v>43341</c:v>
                </c:pt>
                <c:pt idx="20">
                  <c:v>43369</c:v>
                </c:pt>
                <c:pt idx="21">
                  <c:v>43404</c:v>
                </c:pt>
                <c:pt idx="22">
                  <c:v>43432</c:v>
                </c:pt>
                <c:pt idx="23">
                  <c:v>43439</c:v>
                </c:pt>
                <c:pt idx="24">
                  <c:v>43446</c:v>
                </c:pt>
                <c:pt idx="25">
                  <c:v>43453</c:v>
                </c:pt>
                <c:pt idx="26">
                  <c:v>43460</c:v>
                </c:pt>
              </c:numCache>
            </c:numRef>
          </c:cat>
          <c:val>
            <c:numRef>
              <c:f>'Comparaison All'!$D$2:$D$28</c:f>
              <c:numCache>
                <c:formatCode>General</c:formatCode>
                <c:ptCount val="27"/>
                <c:pt idx="0">
                  <c:v>11.961443813788065</c:v>
                </c:pt>
                <c:pt idx="1">
                  <c:v>11.612543123157455</c:v>
                </c:pt>
                <c:pt idx="2">
                  <c:v>11.223998214673856</c:v>
                </c:pt>
                <c:pt idx="3">
                  <c:v>11.139946374528215</c:v>
                </c:pt>
                <c:pt idx="4">
                  <c:v>11.05007162347138</c:v>
                </c:pt>
                <c:pt idx="5">
                  <c:v>10.835519678355</c:v>
                </c:pt>
                <c:pt idx="6">
                  <c:v>10.717554793092088</c:v>
                </c:pt>
                <c:pt idx="7">
                  <c:v>10.603866240200301</c:v>
                </c:pt>
                <c:pt idx="8">
                  <c:v>10.488337226190705</c:v>
                </c:pt>
                <c:pt idx="9">
                  <c:v>10.291304993905319</c:v>
                </c:pt>
                <c:pt idx="10">
                  <c:v>10.152141599942098</c:v>
                </c:pt>
                <c:pt idx="11">
                  <c:v>10.081709524113153</c:v>
                </c:pt>
                <c:pt idx="12">
                  <c:v>9.8458901971305188</c:v>
                </c:pt>
                <c:pt idx="13">
                  <c:v>9.7771829786021858</c:v>
                </c:pt>
                <c:pt idx="14">
                  <c:v>9.5984745858783391</c:v>
                </c:pt>
                <c:pt idx="15">
                  <c:v>9.4849111914266562</c:v>
                </c:pt>
                <c:pt idx="16">
                  <c:v>9.3026080124973483</c:v>
                </c:pt>
                <c:pt idx="17">
                  <c:v>9.2754618394635724</c:v>
                </c:pt>
                <c:pt idx="18">
                  <c:v>9.164920747136172</c:v>
                </c:pt>
                <c:pt idx="19">
                  <c:v>9.1122079042793462</c:v>
                </c:pt>
                <c:pt idx="20">
                  <c:v>9.0394303984903832</c:v>
                </c:pt>
                <c:pt idx="21">
                  <c:v>9.0253722246126049</c:v>
                </c:pt>
                <c:pt idx="22">
                  <c:v>8.9703598527592341</c:v>
                </c:pt>
                <c:pt idx="23">
                  <c:v>8.9626966835380149</c:v>
                </c:pt>
                <c:pt idx="24">
                  <c:v>8.9606996330986597</c:v>
                </c:pt>
                <c:pt idx="25">
                  <c:v>8.9479086538522417</c:v>
                </c:pt>
                <c:pt idx="26">
                  <c:v>8.9289199952378944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7E-47CF-A1F3-26A1C0A1BD05}"/>
            </c:ext>
          </c:extLst>
        </c:ser>
        <c:ser>
          <c:idx val="1"/>
          <c:order val="1"/>
          <c:tx>
            <c:v>Algorithm</c:v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'Comparaison All'!$A$2:$A$28</c:f>
              <c:numCache>
                <c:formatCode>m\/d\/yyyy</c:formatCode>
                <c:ptCount val="27"/>
                <c:pt idx="0">
                  <c:v>42760</c:v>
                </c:pt>
                <c:pt idx="1">
                  <c:v>42788</c:v>
                </c:pt>
                <c:pt idx="2">
                  <c:v>42823</c:v>
                </c:pt>
                <c:pt idx="3">
                  <c:v>42851</c:v>
                </c:pt>
                <c:pt idx="4">
                  <c:v>42886</c:v>
                </c:pt>
                <c:pt idx="5">
                  <c:v>42914</c:v>
                </c:pt>
                <c:pt idx="6">
                  <c:v>42942</c:v>
                </c:pt>
                <c:pt idx="7">
                  <c:v>42977</c:v>
                </c:pt>
                <c:pt idx="8">
                  <c:v>43005</c:v>
                </c:pt>
                <c:pt idx="9">
                  <c:v>43033</c:v>
                </c:pt>
                <c:pt idx="10">
                  <c:v>43068</c:v>
                </c:pt>
                <c:pt idx="11">
                  <c:v>43096</c:v>
                </c:pt>
                <c:pt idx="12">
                  <c:v>43131</c:v>
                </c:pt>
                <c:pt idx="13">
                  <c:v>43159</c:v>
                </c:pt>
                <c:pt idx="14">
                  <c:v>43187</c:v>
                </c:pt>
                <c:pt idx="15">
                  <c:v>43215</c:v>
                </c:pt>
                <c:pt idx="16">
                  <c:v>43250</c:v>
                </c:pt>
                <c:pt idx="17">
                  <c:v>43278</c:v>
                </c:pt>
                <c:pt idx="18">
                  <c:v>43306</c:v>
                </c:pt>
                <c:pt idx="19">
                  <c:v>43341</c:v>
                </c:pt>
                <c:pt idx="20">
                  <c:v>43369</c:v>
                </c:pt>
                <c:pt idx="21">
                  <c:v>43404</c:v>
                </c:pt>
                <c:pt idx="22">
                  <c:v>43432</c:v>
                </c:pt>
                <c:pt idx="23">
                  <c:v>43439</c:v>
                </c:pt>
                <c:pt idx="24">
                  <c:v>43446</c:v>
                </c:pt>
                <c:pt idx="25">
                  <c:v>43453</c:v>
                </c:pt>
                <c:pt idx="26">
                  <c:v>43460</c:v>
                </c:pt>
              </c:numCache>
            </c:numRef>
          </c:cat>
          <c:val>
            <c:numRef>
              <c:f>'Comparaison All'!$E$2:$E$28</c:f>
              <c:numCache>
                <c:formatCode>General</c:formatCode>
                <c:ptCount val="27"/>
                <c:pt idx="0">
                  <c:v>12.102989429707478</c:v>
                </c:pt>
                <c:pt idx="1">
                  <c:v>11.994822349886647</c:v>
                </c:pt>
                <c:pt idx="2">
                  <c:v>11.90521182670806</c:v>
                </c:pt>
                <c:pt idx="3">
                  <c:v>11.850259920423806</c:v>
                </c:pt>
                <c:pt idx="4">
                  <c:v>11.91474637829468</c:v>
                </c:pt>
                <c:pt idx="5">
                  <c:v>11.880231319782997</c:v>
                </c:pt>
                <c:pt idx="6">
                  <c:v>11.148169651672216</c:v>
                </c:pt>
                <c:pt idx="7">
                  <c:v>10.804151508829269</c:v>
                </c:pt>
                <c:pt idx="8">
                  <c:v>10.360101298973712</c:v>
                </c:pt>
                <c:pt idx="9">
                  <c:v>10.20547474396437</c:v>
                </c:pt>
                <c:pt idx="10">
                  <c:v>9.9093757540628609</c:v>
                </c:pt>
                <c:pt idx="11">
                  <c:v>9.8867310088163389</c:v>
                </c:pt>
                <c:pt idx="12">
                  <c:v>9.7384795758560703</c:v>
                </c:pt>
                <c:pt idx="13">
                  <c:v>9.7470270266643055</c:v>
                </c:pt>
                <c:pt idx="14">
                  <c:v>9.7048279066536001</c:v>
                </c:pt>
                <c:pt idx="15">
                  <c:v>9.6989789022676778</c:v>
                </c:pt>
                <c:pt idx="16">
                  <c:v>9.5911833558625403</c:v>
                </c:pt>
                <c:pt idx="17">
                  <c:v>9.5560540858310681</c:v>
                </c:pt>
                <c:pt idx="18">
                  <c:v>9.4917792402996604</c:v>
                </c:pt>
                <c:pt idx="19">
                  <c:v>9.4387004667948311</c:v>
                </c:pt>
                <c:pt idx="20">
                  <c:v>9.3687434623463997</c:v>
                </c:pt>
                <c:pt idx="21">
                  <c:v>9.2485604649808337</c:v>
                </c:pt>
                <c:pt idx="22">
                  <c:v>9.1021663307274761</c:v>
                </c:pt>
                <c:pt idx="23">
                  <c:v>9.0963977303527415</c:v>
                </c:pt>
                <c:pt idx="24">
                  <c:v>9.0932874886740311</c:v>
                </c:pt>
                <c:pt idx="25">
                  <c:v>9.0874438230679253</c:v>
                </c:pt>
                <c:pt idx="26">
                  <c:v>9.0818307147687563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7E-47CF-A1F3-26A1C0A1B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942976"/>
        <c:axId val="80944512"/>
      </c:lineChart>
      <c:dateAx>
        <c:axId val="80942976"/>
        <c:scaling>
          <c:orientation val="minMax"/>
        </c:scaling>
        <c:delete val="1"/>
        <c:axPos val="b"/>
        <c:numFmt formatCode="m\/d\/yyyy" sourceLinked="1"/>
        <c:majorTickMark val="none"/>
        <c:minorTickMark val="none"/>
        <c:tickLblPos val="nextTo"/>
        <c:crossAx val="80944512"/>
        <c:crosses val="autoZero"/>
        <c:auto val="1"/>
        <c:lblOffset val="100"/>
        <c:baseTimeUnit val="days"/>
        <c:majorUnit val="4"/>
        <c:majorTimeUnit val="months"/>
      </c:dateAx>
      <c:valAx>
        <c:axId val="80944512"/>
        <c:scaling>
          <c:orientation val="minMax"/>
          <c:min val="8.5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crossAx val="80942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Excess spread versus domestic corporate bonds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Feuil2!$D$7</c:f>
              <c:strCache>
                <c:ptCount val="1"/>
                <c:pt idx="0">
                  <c:v>Euro Infra debt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Feuil2!$C$8:$C$16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Feuil2!$D$8:$D$16</c:f>
              <c:numCache>
                <c:formatCode>General</c:formatCode>
                <c:ptCount val="9"/>
                <c:pt idx="0">
                  <c:v>178</c:v>
                </c:pt>
                <c:pt idx="1">
                  <c:v>98</c:v>
                </c:pt>
                <c:pt idx="2">
                  <c:v>124</c:v>
                </c:pt>
                <c:pt idx="3">
                  <c:v>176</c:v>
                </c:pt>
                <c:pt idx="4">
                  <c:v>171</c:v>
                </c:pt>
                <c:pt idx="5">
                  <c:v>140</c:v>
                </c:pt>
                <c:pt idx="6">
                  <c:v>144</c:v>
                </c:pt>
                <c:pt idx="7">
                  <c:v>167</c:v>
                </c:pt>
                <c:pt idx="8">
                  <c:v>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69-4C0B-A7B7-1FB299D5B61B}"/>
            </c:ext>
          </c:extLst>
        </c:ser>
        <c:ser>
          <c:idx val="1"/>
          <c:order val="1"/>
          <c:tx>
            <c:strRef>
              <c:f>Feuil2!$E$7</c:f>
              <c:strCache>
                <c:ptCount val="1"/>
                <c:pt idx="0">
                  <c:v>Euro Aero debt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Feuil2!$C$8:$C$16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Feuil2!$E$8:$E$16</c:f>
              <c:numCache>
                <c:formatCode>General</c:formatCode>
                <c:ptCount val="9"/>
                <c:pt idx="0">
                  <c:v>275</c:v>
                </c:pt>
                <c:pt idx="1">
                  <c:v>251</c:v>
                </c:pt>
                <c:pt idx="2">
                  <c:v>250</c:v>
                </c:pt>
                <c:pt idx="3">
                  <c:v>191</c:v>
                </c:pt>
                <c:pt idx="4">
                  <c:v>117</c:v>
                </c:pt>
                <c:pt idx="5">
                  <c:v>129</c:v>
                </c:pt>
                <c:pt idx="6">
                  <c:v>133</c:v>
                </c:pt>
                <c:pt idx="7">
                  <c:v>96</c:v>
                </c:pt>
                <c:pt idx="8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69-4C0B-A7B7-1FB299D5B61B}"/>
            </c:ext>
          </c:extLst>
        </c:ser>
        <c:ser>
          <c:idx val="2"/>
          <c:order val="2"/>
          <c:tx>
            <c:strRef>
              <c:f>Feuil2!$F$7</c:f>
              <c:strCache>
                <c:ptCount val="1"/>
                <c:pt idx="0">
                  <c:v>US Infra debt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Feuil2!$C$8:$C$16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Feuil2!$F$8:$F$16</c:f>
              <c:numCache>
                <c:formatCode>General</c:formatCode>
                <c:ptCount val="9"/>
                <c:pt idx="0">
                  <c:v>177</c:v>
                </c:pt>
                <c:pt idx="1">
                  <c:v>128</c:v>
                </c:pt>
                <c:pt idx="2">
                  <c:v>131</c:v>
                </c:pt>
                <c:pt idx="3">
                  <c:v>162</c:v>
                </c:pt>
                <c:pt idx="4">
                  <c:v>154</c:v>
                </c:pt>
                <c:pt idx="5">
                  <c:v>85</c:v>
                </c:pt>
                <c:pt idx="6">
                  <c:v>76</c:v>
                </c:pt>
                <c:pt idx="7">
                  <c:v>121</c:v>
                </c:pt>
                <c:pt idx="8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69-4C0B-A7B7-1FB299D5B61B}"/>
            </c:ext>
          </c:extLst>
        </c:ser>
        <c:ser>
          <c:idx val="3"/>
          <c:order val="3"/>
          <c:tx>
            <c:strRef>
              <c:f>Feuil2!$G$7</c:f>
              <c:strCache>
                <c:ptCount val="1"/>
                <c:pt idx="0">
                  <c:v>US Aero debt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Feuil2!$C$8:$C$16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Feuil2!$G$8:$G$16</c:f>
              <c:numCache>
                <c:formatCode>General</c:formatCode>
                <c:ptCount val="9"/>
                <c:pt idx="0">
                  <c:v>274</c:v>
                </c:pt>
                <c:pt idx="1">
                  <c:v>281</c:v>
                </c:pt>
                <c:pt idx="2">
                  <c:v>257</c:v>
                </c:pt>
                <c:pt idx="3">
                  <c:v>178</c:v>
                </c:pt>
                <c:pt idx="4">
                  <c:v>99</c:v>
                </c:pt>
                <c:pt idx="5">
                  <c:v>75</c:v>
                </c:pt>
                <c:pt idx="6">
                  <c:v>65</c:v>
                </c:pt>
                <c:pt idx="7">
                  <c:v>49</c:v>
                </c:pt>
                <c:pt idx="8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69-4C0B-A7B7-1FB299D5B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93664"/>
        <c:axId val="47795200"/>
      </c:lineChart>
      <c:catAx>
        <c:axId val="4779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795200"/>
        <c:crosses val="autoZero"/>
        <c:auto val="1"/>
        <c:lblAlgn val="ctr"/>
        <c:lblOffset val="100"/>
        <c:noMultiLvlLbl val="0"/>
      </c:catAx>
      <c:valAx>
        <c:axId val="4779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79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Investment dynamics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25596540547804"/>
          <c:y val="0.23452159956563323"/>
          <c:w val="0.51540293905296508"/>
          <c:h val="0.64282844482205748"/>
        </c:manualLayout>
      </c:layout>
      <c:scatterChart>
        <c:scatterStyle val="lineMarker"/>
        <c:varyColors val="0"/>
        <c:ser>
          <c:idx val="1"/>
          <c:order val="0"/>
          <c:tx>
            <c:strRef>
              <c:f>Calculs!$B$2</c:f>
              <c:strCache>
                <c:ptCount val="1"/>
                <c:pt idx="0">
                  <c:v>Euro Corp BBB (6y)</c:v>
                </c:pt>
              </c:strCache>
            </c:strRef>
          </c:tx>
          <c:xVal>
            <c:numRef>
              <c:f>Calculs!$J$1:$P$1</c:f>
              <c:numCache>
                <c:formatCode>#,##0_ ;[Red]\-#,##0\ 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Calculs!$J$2:$P$2</c:f>
              <c:numCache>
                <c:formatCode>#,##0.0_ ;[Red]\-#,##0.0\ </c:formatCode>
                <c:ptCount val="7"/>
                <c:pt idx="0">
                  <c:v>100</c:v>
                </c:pt>
                <c:pt idx="1">
                  <c:v>101.4</c:v>
                </c:pt>
                <c:pt idx="2">
                  <c:v>102.81960000000001</c:v>
                </c:pt>
                <c:pt idx="3">
                  <c:v>104.2590744</c:v>
                </c:pt>
                <c:pt idx="4">
                  <c:v>105.7187014416</c:v>
                </c:pt>
                <c:pt idx="5">
                  <c:v>107.1987632617824</c:v>
                </c:pt>
                <c:pt idx="6">
                  <c:v>108.69954594744736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14-484E-A8DD-A0250AF06C26}"/>
            </c:ext>
          </c:extLst>
        </c:ser>
        <c:ser>
          <c:idx val="2"/>
          <c:order val="1"/>
          <c:tx>
            <c:strRef>
              <c:f>Calculs!$B$3</c:f>
              <c:strCache>
                <c:ptCount val="1"/>
                <c:pt idx="0">
                  <c:v>Euro Corp 1y BBB after yield widening (6 times)</c:v>
                </c:pt>
              </c:strCache>
            </c:strRef>
          </c:tx>
          <c:xVal>
            <c:numRef>
              <c:f>Calculs!$J$1:$P$1</c:f>
              <c:numCache>
                <c:formatCode>#,##0_ ;[Red]\-#,##0\ 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Calculs!$J$3:$P$3</c:f>
              <c:numCache>
                <c:formatCode>#,##0.0_ ;[Red]\-#,##0.0\ </c:formatCode>
                <c:ptCount val="7"/>
                <c:pt idx="0">
                  <c:v>100</c:v>
                </c:pt>
                <c:pt idx="1">
                  <c:v>100.2</c:v>
                </c:pt>
                <c:pt idx="2">
                  <c:v>101.22705000000001</c:v>
                </c:pt>
                <c:pt idx="3">
                  <c:v>103.099750425</c:v>
                </c:pt>
                <c:pt idx="4">
                  <c:v>105.85766874886875</c:v>
                </c:pt>
                <c:pt idx="5">
                  <c:v>109.56268715507915</c:v>
                </c:pt>
                <c:pt idx="6">
                  <c:v>114.30127337453632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14-484E-A8DD-A0250AF06C26}"/>
            </c:ext>
          </c:extLst>
        </c:ser>
        <c:ser>
          <c:idx val="3"/>
          <c:order val="2"/>
          <c:tx>
            <c:strRef>
              <c:f>Calculs!$B$4</c:f>
              <c:strCache>
                <c:ptCount val="1"/>
                <c:pt idx="0">
                  <c:v>European Real Estate Debt </c:v>
                </c:pt>
              </c:strCache>
            </c:strRef>
          </c:tx>
          <c:marker>
            <c:symbol val="circle"/>
            <c:size val="7"/>
          </c:marker>
          <c:xVal>
            <c:numRef>
              <c:f>Calculs!$J$1:$P$1</c:f>
              <c:numCache>
                <c:formatCode>#,##0_ ;[Red]\-#,##0\ 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Calculs!$J$4:$P$4</c:f>
              <c:numCache>
                <c:formatCode>#,##0.0_ ;[Red]\-#,##0.0\ </c:formatCode>
                <c:ptCount val="7"/>
                <c:pt idx="0">
                  <c:v>100</c:v>
                </c:pt>
                <c:pt idx="1">
                  <c:v>102.25</c:v>
                </c:pt>
                <c:pt idx="2">
                  <c:v>104.550625</c:v>
                </c:pt>
                <c:pt idx="3">
                  <c:v>106.90301406249999</c:v>
                </c:pt>
                <c:pt idx="4">
                  <c:v>109.30833187890624</c:v>
                </c:pt>
                <c:pt idx="5">
                  <c:v>111.76776934618164</c:v>
                </c:pt>
                <c:pt idx="6">
                  <c:v>114.28254415647072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C14-484E-A8DD-A0250AF06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56352"/>
        <c:axId val="49957888"/>
      </c:scatterChart>
      <c:valAx>
        <c:axId val="49956352"/>
        <c:scaling>
          <c:orientation val="minMax"/>
        </c:scaling>
        <c:delete val="0"/>
        <c:axPos val="b"/>
        <c:numFmt formatCode="#,##0_ ;[Red]\-#,##0\ " sourceLinked="1"/>
        <c:majorTickMark val="out"/>
        <c:minorTickMark val="none"/>
        <c:tickLblPos val="nextTo"/>
        <c:crossAx val="49957888"/>
        <c:crosses val="autoZero"/>
        <c:crossBetween val="midCat"/>
      </c:valAx>
      <c:valAx>
        <c:axId val="49957888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4995635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51124838857677"/>
          <c:y val="0.17820771898073867"/>
          <c:w val="0.81930291564039559"/>
          <c:h val="0.70076450303025695"/>
        </c:manualLayout>
      </c:layout>
      <c:scatterChart>
        <c:scatterStyle val="lineMarker"/>
        <c:varyColors val="0"/>
        <c:ser>
          <c:idx val="1"/>
          <c:order val="0"/>
          <c:tx>
            <c:strRef>
              <c:f>Calculs!$B$2</c:f>
              <c:strCache>
                <c:ptCount val="1"/>
                <c:pt idx="0">
                  <c:v>Euro Corp BBB (6y)</c:v>
                </c:pt>
              </c:strCache>
            </c:strRef>
          </c:tx>
          <c:xVal>
            <c:numRef>
              <c:f>Calculs!$C$1:$I$1</c:f>
              <c:numCache>
                <c:formatCode>#,##0_ ;[Red]\-#,##0\ 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Calculs!$C$2:$I$2</c:f>
              <c:numCache>
                <c:formatCode>0.00%</c:formatCode>
                <c:ptCount val="7"/>
                <c:pt idx="0">
                  <c:v>1.4E-2</c:v>
                </c:pt>
                <c:pt idx="1">
                  <c:v>1.4E-2</c:v>
                </c:pt>
                <c:pt idx="2">
                  <c:v>1.4E-2</c:v>
                </c:pt>
                <c:pt idx="3">
                  <c:v>1.4E-2</c:v>
                </c:pt>
                <c:pt idx="4">
                  <c:v>1.4E-2</c:v>
                </c:pt>
                <c:pt idx="5">
                  <c:v>1.4E-2</c:v>
                </c:pt>
                <c:pt idx="6">
                  <c:v>1.4E-2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83-4FE8-98ED-0EAFBE2EFEA9}"/>
            </c:ext>
          </c:extLst>
        </c:ser>
        <c:ser>
          <c:idx val="2"/>
          <c:order val="1"/>
          <c:tx>
            <c:strRef>
              <c:f>Calculs!$B$3</c:f>
              <c:strCache>
                <c:ptCount val="1"/>
                <c:pt idx="0">
                  <c:v>Euro Corp 1y BBB after yield widening (6 times)</c:v>
                </c:pt>
              </c:strCache>
            </c:strRef>
          </c:tx>
          <c:xVal>
            <c:numRef>
              <c:f>Calculs!$C$1:$I$1</c:f>
              <c:numCache>
                <c:formatCode>#,##0_ ;[Red]\-#,##0\ 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Calculs!$C$3:$I$3</c:f>
              <c:numCache>
                <c:formatCode>0.00%</c:formatCode>
                <c:ptCount val="7"/>
                <c:pt idx="0">
                  <c:v>2E-3</c:v>
                </c:pt>
                <c:pt idx="1">
                  <c:v>1.025E-2</c:v>
                </c:pt>
                <c:pt idx="2">
                  <c:v>1.8500000000000003E-2</c:v>
                </c:pt>
                <c:pt idx="3">
                  <c:v>2.6750000000000003E-2</c:v>
                </c:pt>
                <c:pt idx="4">
                  <c:v>3.5000000000000003E-2</c:v>
                </c:pt>
                <c:pt idx="5">
                  <c:v>4.3250000000000004E-2</c:v>
                </c:pt>
                <c:pt idx="6">
                  <c:v>5.1500000000000004E-2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83-4FE8-98ED-0EAFBE2EFEA9}"/>
            </c:ext>
          </c:extLst>
        </c:ser>
        <c:ser>
          <c:idx val="3"/>
          <c:order val="2"/>
          <c:tx>
            <c:strRef>
              <c:f>Calculs!$B$4</c:f>
              <c:strCache>
                <c:ptCount val="1"/>
                <c:pt idx="0">
                  <c:v>European Real Estate Debt </c:v>
                </c:pt>
              </c:strCache>
            </c:strRef>
          </c:tx>
          <c:marker>
            <c:symbol val="circle"/>
            <c:size val="7"/>
          </c:marker>
          <c:xVal>
            <c:numRef>
              <c:f>Calculs!$C$1:$I$1</c:f>
              <c:numCache>
                <c:formatCode>#,##0_ ;[Red]\-#,##0\ 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Calculs!$C$4:$I$4</c:f>
              <c:numCache>
                <c:formatCode>0.00%</c:formatCode>
                <c:ptCount val="7"/>
                <c:pt idx="0">
                  <c:v>2.2499999999999999E-2</c:v>
                </c:pt>
                <c:pt idx="1">
                  <c:v>2.2499999999999999E-2</c:v>
                </c:pt>
                <c:pt idx="2">
                  <c:v>2.2499999999999999E-2</c:v>
                </c:pt>
                <c:pt idx="3">
                  <c:v>2.2499999999999999E-2</c:v>
                </c:pt>
                <c:pt idx="4">
                  <c:v>2.2499999999999999E-2</c:v>
                </c:pt>
                <c:pt idx="5">
                  <c:v>2.2499999999999999E-2</c:v>
                </c:pt>
                <c:pt idx="6">
                  <c:v>2.2499999999999999E-2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983-4FE8-98ED-0EAFBE2EF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56352"/>
        <c:axId val="49957888"/>
      </c:scatterChart>
      <c:valAx>
        <c:axId val="49956352"/>
        <c:scaling>
          <c:orientation val="minMax"/>
        </c:scaling>
        <c:delete val="0"/>
        <c:axPos val="b"/>
        <c:numFmt formatCode="#,##0_ ;[Red]\-#,##0\ " sourceLinked="1"/>
        <c:majorTickMark val="out"/>
        <c:minorTickMark val="none"/>
        <c:tickLblPos val="nextTo"/>
        <c:crossAx val="49957888"/>
        <c:crosses val="autoZero"/>
        <c:crossBetween val="midCat"/>
      </c:valAx>
      <c:valAx>
        <c:axId val="49957888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499563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en-GB" smtClean="0"/>
              <a:pPr/>
              <a:t>15/03/2019</a:t>
            </a:fld>
            <a:endParaRPr lang="en-GB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35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2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67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hyperlink" Target="http://www.ostrum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UDy4xHvASFdK8uxE-KyZZg" TargetMode="External"/><Relationship Id="rId5" Type="http://schemas.openxmlformats.org/officeDocument/2006/relationships/hyperlink" Target="https://twitter.com/natixisam" TargetMode="External"/><Relationship Id="rId4" Type="http://schemas.openxmlformats.org/officeDocument/2006/relationships/hyperlink" Target="https://www.linkedin.com/company/natixis-asset-management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hyperlink" Target="http://www.ostrum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UDy4xHvASFdK8uxE-KyZZg" TargetMode="External"/><Relationship Id="rId5" Type="http://schemas.openxmlformats.org/officeDocument/2006/relationships/hyperlink" Target="https://twitter.com/natixisam" TargetMode="External"/><Relationship Id="rId4" Type="http://schemas.openxmlformats.org/officeDocument/2006/relationships/hyperlink" Target="https://www.linkedin.com/company/natixis-asset-management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natixis-asset-management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ostrum.com/" TargetMode="External"/><Relationship Id="rId5" Type="http://schemas.openxmlformats.org/officeDocument/2006/relationships/hyperlink" Target="https://www.youtube.com/channel/UCUDy4xHvASFdK8uxE-KyZZg" TargetMode="External"/><Relationship Id="rId4" Type="http://schemas.openxmlformats.org/officeDocument/2006/relationships/hyperlink" Target="https://twitter.com/natixisam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strum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UDy4xHvASFdK8uxE-KyZZg" TargetMode="External"/><Relationship Id="rId5" Type="http://schemas.openxmlformats.org/officeDocument/2006/relationships/hyperlink" Target="https://twitter.com/natixisam" TargetMode="External"/><Relationship Id="rId4" Type="http://schemas.openxmlformats.org/officeDocument/2006/relationships/hyperlink" Target="https://www.linkedin.com/company/natixis-asset-management/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7B6B04F6-1BA1-4616-86D7-066B343EE65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0" bIns="36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 then place the visual into background position </a:t>
            </a:r>
            <a:br>
              <a:rPr lang="en-GB" noProof="0" dirty="0"/>
            </a:br>
            <a:r>
              <a:rPr lang="en-GB" noProof="0" dirty="0"/>
              <a:t>(Right click with the mouse / Send to back)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139C98-6EF8-413D-B88E-24FA7A16E0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4000" y="0"/>
            <a:ext cx="7920000" cy="563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83867" y="1835680"/>
            <a:ext cx="5364845" cy="2961472"/>
          </a:xfrm>
        </p:spPr>
        <p:txBody>
          <a:bodyPr anchor="t" anchorCtr="0"/>
          <a:lstStyle>
            <a:lvl1pPr marL="0" indent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algn="l">
              <a:lnSpc>
                <a:spcPct val="95000"/>
              </a:lnSpc>
              <a:spcBef>
                <a:spcPts val="0"/>
              </a:spcBef>
              <a:defRPr sz="2200" b="0">
                <a:solidFill>
                  <a:schemeClr val="bg1"/>
                </a:solidFill>
              </a:defRPr>
            </a:lvl2pPr>
            <a:lvl3pPr>
              <a:spcBef>
                <a:spcPts val="1800"/>
              </a:spcBef>
              <a:defRPr sz="1100">
                <a:solidFill>
                  <a:schemeClr val="bg1"/>
                </a:solidFill>
              </a:defRPr>
            </a:lvl3pPr>
            <a:lvl4pPr marL="21600" indent="0">
              <a:buNone/>
              <a:defRPr sz="800">
                <a:solidFill>
                  <a:schemeClr val="bg1"/>
                </a:solidFill>
              </a:defRPr>
            </a:lvl4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Sub-title</a:t>
            </a:r>
          </a:p>
          <a:p>
            <a:pPr lvl="2"/>
            <a:r>
              <a:rPr lang="en-GB" noProof="0" dirty="0"/>
              <a:t>00.00.2018</a:t>
            </a:r>
          </a:p>
          <a:p>
            <a:pPr lvl="3"/>
            <a:r>
              <a:rPr lang="en-GB" noProof="0" dirty="0"/>
              <a:t>Text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5"/>
          </p:nvPr>
        </p:nvSpPr>
        <p:spPr bwMode="gray">
          <a:xfrm>
            <a:off x="0" y="6677999"/>
            <a:ext cx="180000" cy="180000"/>
          </a:xfrm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AE633DA0-5D88-48D2-B4CB-70F70AE7BC47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7999"/>
            <a:ext cx="180000" cy="180000"/>
          </a:xfrm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 bwMode="gray">
          <a:xfrm>
            <a:off x="0" y="6677999"/>
            <a:ext cx="180000" cy="180000"/>
          </a:xfrm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71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9D990133-1646-46ED-8B52-044B818FF7CD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220788" y="2051305"/>
            <a:ext cx="1605304" cy="873640"/>
          </a:xfrm>
        </p:spPr>
        <p:txBody>
          <a:bodyPr/>
          <a:lstStyle>
            <a:lvl1pPr algn="r">
              <a:lnSpc>
                <a:spcPct val="9500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1.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3059113" y="2051304"/>
            <a:ext cx="5689600" cy="4520946"/>
          </a:xfrm>
        </p:spPr>
        <p:txBody>
          <a:bodyPr/>
          <a:lstStyle>
            <a:lvl1pPr>
              <a:lnSpc>
                <a:spcPct val="95000"/>
              </a:lnSpc>
              <a:spcAft>
                <a:spcPts val="700"/>
              </a:spcAft>
              <a:defRPr sz="4500" cap="all" baseline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of chapter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432000" y="5976000"/>
            <a:ext cx="252000" cy="594000"/>
          </a:xfrm>
          <a:custGeom>
            <a:avLst/>
            <a:gdLst>
              <a:gd name="T0" fmla="*/ 201 w 264"/>
              <a:gd name="T1" fmla="*/ 311 h 623"/>
              <a:gd name="T2" fmla="*/ 201 w 264"/>
              <a:gd name="T3" fmla="*/ 311 h 623"/>
              <a:gd name="T4" fmla="*/ 234 w 264"/>
              <a:gd name="T5" fmla="*/ 221 h 623"/>
              <a:gd name="T6" fmla="*/ 264 w 264"/>
              <a:gd name="T7" fmla="*/ 135 h 623"/>
              <a:gd name="T8" fmla="*/ 132 w 264"/>
              <a:gd name="T9" fmla="*/ 0 h 623"/>
              <a:gd name="T10" fmla="*/ 0 w 264"/>
              <a:gd name="T11" fmla="*/ 135 h 623"/>
              <a:gd name="T12" fmla="*/ 31 w 264"/>
              <a:gd name="T13" fmla="*/ 222 h 623"/>
              <a:gd name="T14" fmla="*/ 31 w 264"/>
              <a:gd name="T15" fmla="*/ 222 h 623"/>
              <a:gd name="T16" fmla="*/ 63 w 264"/>
              <a:gd name="T17" fmla="*/ 311 h 623"/>
              <a:gd name="T18" fmla="*/ 30 w 264"/>
              <a:gd name="T19" fmla="*/ 399 h 623"/>
              <a:gd name="T20" fmla="*/ 30 w 264"/>
              <a:gd name="T21" fmla="*/ 399 h 623"/>
              <a:gd name="T22" fmla="*/ 0 w 264"/>
              <a:gd name="T23" fmla="*/ 487 h 623"/>
              <a:gd name="T24" fmla="*/ 132 w 264"/>
              <a:gd name="T25" fmla="*/ 623 h 623"/>
              <a:gd name="T26" fmla="*/ 264 w 264"/>
              <a:gd name="T27" fmla="*/ 487 h 623"/>
              <a:gd name="T28" fmla="*/ 234 w 264"/>
              <a:gd name="T29" fmla="*/ 401 h 623"/>
              <a:gd name="T30" fmla="*/ 201 w 264"/>
              <a:gd name="T31" fmla="*/ 311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4" h="623">
                <a:moveTo>
                  <a:pt x="201" y="311"/>
                </a:moveTo>
                <a:lnTo>
                  <a:pt x="201" y="311"/>
                </a:lnTo>
                <a:cubicBezTo>
                  <a:pt x="201" y="276"/>
                  <a:pt x="213" y="245"/>
                  <a:pt x="234" y="221"/>
                </a:cubicBezTo>
                <a:cubicBezTo>
                  <a:pt x="253" y="198"/>
                  <a:pt x="264" y="168"/>
                  <a:pt x="264" y="135"/>
                </a:cubicBezTo>
                <a:cubicBezTo>
                  <a:pt x="264" y="60"/>
                  <a:pt x="205" y="0"/>
                  <a:pt x="132" y="0"/>
                </a:cubicBezTo>
                <a:cubicBezTo>
                  <a:pt x="59" y="0"/>
                  <a:pt x="0" y="60"/>
                  <a:pt x="0" y="135"/>
                </a:cubicBezTo>
                <a:cubicBezTo>
                  <a:pt x="0" y="168"/>
                  <a:pt x="11" y="198"/>
                  <a:pt x="31" y="222"/>
                </a:cubicBezTo>
                <a:lnTo>
                  <a:pt x="31" y="222"/>
                </a:lnTo>
                <a:cubicBezTo>
                  <a:pt x="51" y="246"/>
                  <a:pt x="63" y="277"/>
                  <a:pt x="63" y="311"/>
                </a:cubicBezTo>
                <a:cubicBezTo>
                  <a:pt x="63" y="345"/>
                  <a:pt x="51" y="376"/>
                  <a:pt x="30" y="399"/>
                </a:cubicBezTo>
                <a:lnTo>
                  <a:pt x="30" y="399"/>
                </a:lnTo>
                <a:cubicBezTo>
                  <a:pt x="11" y="423"/>
                  <a:pt x="0" y="454"/>
                  <a:pt x="0" y="487"/>
                </a:cubicBezTo>
                <a:cubicBezTo>
                  <a:pt x="0" y="562"/>
                  <a:pt x="59" y="623"/>
                  <a:pt x="132" y="623"/>
                </a:cubicBezTo>
                <a:cubicBezTo>
                  <a:pt x="205" y="623"/>
                  <a:pt x="264" y="562"/>
                  <a:pt x="264" y="487"/>
                </a:cubicBezTo>
                <a:cubicBezTo>
                  <a:pt x="264" y="454"/>
                  <a:pt x="253" y="424"/>
                  <a:pt x="234" y="401"/>
                </a:cubicBezTo>
                <a:cubicBezTo>
                  <a:pt x="213" y="377"/>
                  <a:pt x="201" y="345"/>
                  <a:pt x="201" y="31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93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6000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4357006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832000" y="844550"/>
            <a:ext cx="3312000" cy="536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450000" y="1566000"/>
            <a:ext cx="5058000" cy="4644000"/>
          </a:xfrm>
        </p:spPr>
        <p:txBody>
          <a:bodyPr/>
          <a:lstStyle>
            <a:lvl1pPr>
              <a:defRPr sz="1500" b="0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  <a:p>
            <a:pPr lvl="5"/>
            <a:r>
              <a:rPr lang="en-GB" noProof="0" dirty="0" err="1"/>
              <a:t>Sisth</a:t>
            </a:r>
            <a:r>
              <a:rPr lang="en-GB" noProof="0" dirty="0"/>
              <a:t> level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820F0CC-07A6-4858-8660-4BE20CC8990F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23"/>
          </p:nvPr>
        </p:nvSpPr>
        <p:spPr>
          <a:xfrm>
            <a:off x="8487417" y="6310312"/>
            <a:ext cx="656583" cy="280987"/>
          </a:xfrm>
        </p:spPr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72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epi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8C12AC1-80AB-4AD3-9C28-0DEE8FDE66BD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59" y="1546689"/>
            <a:ext cx="2736553" cy="4668373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49998" y="4103932"/>
            <a:ext cx="5056187" cy="2111131"/>
          </a:xfrm>
        </p:spPr>
        <p:txBody>
          <a:bodyPr/>
          <a:lstStyle>
            <a:lvl1pPr>
              <a:spcAft>
                <a:spcPts val="1200"/>
              </a:spcAft>
              <a:defRPr sz="1200"/>
            </a:lvl1pPr>
            <a:lvl2pPr>
              <a:defRPr sz="1000"/>
            </a:lvl2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1" hasCustomPrompt="1"/>
          </p:nvPr>
        </p:nvSpPr>
        <p:spPr>
          <a:xfrm>
            <a:off x="450000" y="1566000"/>
            <a:ext cx="5058000" cy="2484000"/>
          </a:xfrm>
        </p:spPr>
        <p:txBody>
          <a:bodyPr/>
          <a:lstStyle>
            <a:lvl1pPr>
              <a:defRPr sz="1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25" y="1448780"/>
            <a:ext cx="499301" cy="519550"/>
          </a:xfrm>
        </p:spPr>
        <p:txBody>
          <a:bodyPr anchor="b" anchorCtr="0"/>
          <a:lstStyle>
            <a:lvl1pPr algn="r"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8402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49998" y="1564978"/>
            <a:ext cx="8280000" cy="378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  <a:p>
            <a:pPr lvl="5"/>
            <a:r>
              <a:rPr lang="en-GB" noProof="0" dirty="0" err="1"/>
              <a:t>Sisth</a:t>
            </a:r>
            <a:r>
              <a:rPr lang="en-GB" noProof="0" dirty="0"/>
              <a:t> level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9998" y="5561103"/>
            <a:ext cx="8298715" cy="541337"/>
          </a:xfrm>
        </p:spPr>
        <p:txBody>
          <a:bodyPr anchor="b" anchorCtr="0"/>
          <a:lstStyle>
            <a:lvl1pPr>
              <a:defRPr sz="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C9B8EB-3935-4457-BAE2-3D50E51E3501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97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pic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685CF53-18FD-4A56-96D9-2C8496914B2F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1" name="Espace réservé pour une image  10"/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1188944" y="2384884"/>
            <a:ext cx="1800200" cy="1800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1188944" y="4499789"/>
            <a:ext cx="1800000" cy="935038"/>
          </a:xfrm>
        </p:spPr>
        <p:txBody>
          <a:bodyPr/>
          <a:lstStyle>
            <a:lvl1pPr>
              <a:buNone/>
              <a:defRPr sz="1200" baseline="0"/>
            </a:lvl1pPr>
            <a:lvl2pPr>
              <a:spcAft>
                <a:spcPts val="300"/>
              </a:spcAft>
              <a:defRPr sz="800" b="1" cap="all" baseline="0"/>
            </a:lvl2pPr>
            <a:lvl3pPr>
              <a:defRPr sz="8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18" name="Espace réservé pour une image  10"/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3677225" y="2384884"/>
            <a:ext cx="1800200" cy="1800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3677225" y="4499789"/>
            <a:ext cx="1800000" cy="935038"/>
          </a:xfrm>
        </p:spPr>
        <p:txBody>
          <a:bodyPr/>
          <a:lstStyle>
            <a:lvl1pPr>
              <a:defRPr sz="1200" baseline="0"/>
            </a:lvl1pPr>
            <a:lvl2pPr>
              <a:spcAft>
                <a:spcPts val="300"/>
              </a:spcAft>
              <a:defRPr sz="800" b="1" cap="all" baseline="0"/>
            </a:lvl2pPr>
            <a:lvl3pPr>
              <a:defRPr sz="8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20" name="Espace réservé pour une image  10"/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6165507" y="2384884"/>
            <a:ext cx="1800200" cy="1800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>
          <a:xfrm>
            <a:off x="6165507" y="4499789"/>
            <a:ext cx="1800000" cy="935038"/>
          </a:xfrm>
        </p:spPr>
        <p:txBody>
          <a:bodyPr/>
          <a:lstStyle>
            <a:lvl1pPr>
              <a:defRPr sz="1200" baseline="0"/>
            </a:lvl1pPr>
            <a:lvl2pPr>
              <a:spcAft>
                <a:spcPts val="300"/>
              </a:spcAft>
              <a:defRPr sz="800" b="1" cap="all" baseline="0"/>
            </a:lvl2pPr>
            <a:lvl3pPr>
              <a:defRPr sz="8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1584000"/>
            <a:ext cx="8280000" cy="648000"/>
          </a:xfrm>
        </p:spPr>
        <p:txBody>
          <a:bodyPr/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8090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pic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39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719F206-8793-4CE8-ACF8-65058576E727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1" name="Espace réservé pour une image  10"/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3973648" y="1250472"/>
            <a:ext cx="1152000" cy="115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5220072" y="1376772"/>
            <a:ext cx="1800000" cy="935038"/>
          </a:xfrm>
        </p:spPr>
        <p:txBody>
          <a:bodyPr/>
          <a:lstStyle>
            <a:lvl1pPr>
              <a:defRPr sz="1200" baseline="0"/>
            </a:lvl1pPr>
            <a:lvl2pPr>
              <a:spcAft>
                <a:spcPts val="300"/>
              </a:spcAft>
              <a:defRPr sz="800" b="1" cap="all" baseline="0"/>
            </a:lvl2pPr>
            <a:lvl3pPr>
              <a:defRPr sz="8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22" name="Espace réservé pour une image  10"/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1655676" y="2754068"/>
            <a:ext cx="1152000" cy="115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1655676" y="3969632"/>
            <a:ext cx="1800000" cy="935038"/>
          </a:xfrm>
        </p:spPr>
        <p:txBody>
          <a:bodyPr/>
          <a:lstStyle>
            <a:lvl1pPr>
              <a:defRPr sz="1200" baseline="0"/>
            </a:lvl1pPr>
            <a:lvl2pPr>
              <a:spcAft>
                <a:spcPts val="300"/>
              </a:spcAft>
              <a:defRPr sz="800" b="1" cap="all" baseline="0"/>
            </a:lvl2pPr>
            <a:lvl3pPr>
              <a:defRPr sz="8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24" name="Espace réservé pour une image  10"/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3973648" y="2754068"/>
            <a:ext cx="1152000" cy="115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24" hasCustomPrompt="1"/>
          </p:nvPr>
        </p:nvSpPr>
        <p:spPr>
          <a:xfrm>
            <a:off x="3973648" y="3969632"/>
            <a:ext cx="1800000" cy="935038"/>
          </a:xfrm>
        </p:spPr>
        <p:txBody>
          <a:bodyPr/>
          <a:lstStyle>
            <a:lvl1pPr>
              <a:defRPr sz="1200" baseline="0"/>
            </a:lvl1pPr>
            <a:lvl2pPr>
              <a:spcAft>
                <a:spcPts val="300"/>
              </a:spcAft>
              <a:defRPr sz="800" b="1" cap="all" baseline="0"/>
            </a:lvl2pPr>
            <a:lvl3pPr>
              <a:defRPr sz="8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26" name="Espace réservé pour une image  10"/>
          <p:cNvSpPr>
            <a:spLocks noGrp="1" noChangeAspect="1"/>
          </p:cNvSpPr>
          <p:nvPr>
            <p:ph type="pic" sz="quarter" idx="25" hasCustomPrompt="1"/>
          </p:nvPr>
        </p:nvSpPr>
        <p:spPr bwMode="gray">
          <a:xfrm>
            <a:off x="6291620" y="2754068"/>
            <a:ext cx="1152000" cy="115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6" hasCustomPrompt="1"/>
          </p:nvPr>
        </p:nvSpPr>
        <p:spPr>
          <a:xfrm>
            <a:off x="6291620" y="3969632"/>
            <a:ext cx="1800000" cy="935038"/>
          </a:xfrm>
        </p:spPr>
        <p:txBody>
          <a:bodyPr/>
          <a:lstStyle>
            <a:lvl1pPr>
              <a:defRPr sz="1200" baseline="0"/>
            </a:lvl1pPr>
            <a:lvl2pPr>
              <a:spcAft>
                <a:spcPts val="300"/>
              </a:spcAft>
              <a:defRPr sz="800" b="1" cap="all" baseline="0"/>
            </a:lvl2pPr>
            <a:lvl3pPr>
              <a:defRPr sz="8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447345" y="4968027"/>
            <a:ext cx="2772000" cy="1008000"/>
          </a:xfrm>
          <a:solidFill>
            <a:schemeClr val="accent3"/>
          </a:solidFill>
        </p:spPr>
        <p:txBody>
          <a:bodyPr tIns="154800"/>
          <a:lstStyle>
            <a:lvl1pPr algn="ctr">
              <a:spcAft>
                <a:spcPts val="300"/>
              </a:spcAft>
              <a:defRPr sz="1000">
                <a:solidFill>
                  <a:schemeClr val="bg1"/>
                </a:solidFill>
              </a:defRPr>
            </a:lvl1pPr>
            <a:lvl2pPr algn="ctr">
              <a:lnSpc>
                <a:spcPct val="103000"/>
              </a:lnSpc>
              <a:defRPr sz="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3212029" y="4968027"/>
            <a:ext cx="2772000" cy="1008000"/>
          </a:xfrm>
          <a:solidFill>
            <a:schemeClr val="accent1"/>
          </a:solidFill>
        </p:spPr>
        <p:txBody>
          <a:bodyPr tIns="154800"/>
          <a:lstStyle>
            <a:lvl1pPr algn="ctr">
              <a:spcAft>
                <a:spcPts val="300"/>
              </a:spcAft>
              <a:defRPr sz="1000">
                <a:solidFill>
                  <a:schemeClr val="bg1"/>
                </a:solidFill>
              </a:defRPr>
            </a:lvl1pPr>
            <a:lvl2pPr algn="ctr">
              <a:lnSpc>
                <a:spcPct val="103000"/>
              </a:lnSpc>
              <a:defRPr sz="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29" hasCustomPrompt="1"/>
          </p:nvPr>
        </p:nvSpPr>
        <p:spPr>
          <a:xfrm>
            <a:off x="5976713" y="4968027"/>
            <a:ext cx="2772000" cy="1008000"/>
          </a:xfrm>
          <a:solidFill>
            <a:schemeClr val="accent3"/>
          </a:solidFill>
        </p:spPr>
        <p:txBody>
          <a:bodyPr tIns="154800"/>
          <a:lstStyle>
            <a:lvl1pPr algn="ctr">
              <a:spcAft>
                <a:spcPts val="300"/>
              </a:spcAft>
              <a:defRPr sz="1000">
                <a:solidFill>
                  <a:schemeClr val="bg1"/>
                </a:solidFill>
              </a:defRPr>
            </a:lvl1pPr>
            <a:lvl2pPr algn="ctr">
              <a:lnSpc>
                <a:spcPct val="103000"/>
              </a:lnSpc>
              <a:defRPr sz="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</a:t>
            </a:r>
          </a:p>
          <a:p>
            <a:pPr lvl="1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6997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pics &amp; epi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808E00-2B48-4F49-B1FC-C5EE31EF7F2D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1584000"/>
            <a:ext cx="8280000" cy="648000"/>
          </a:xfrm>
        </p:spPr>
        <p:txBody>
          <a:bodyPr/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Espace réservé pour une image  10"/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2507272" y="3401504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2507272" y="4954934"/>
            <a:ext cx="1800000" cy="935038"/>
          </a:xfrm>
        </p:spPr>
        <p:txBody>
          <a:bodyPr/>
          <a:lstStyle>
            <a:lvl1pPr>
              <a:defRPr sz="1200" baseline="0"/>
            </a:lvl1pPr>
            <a:lvl2pPr>
              <a:spcAft>
                <a:spcPts val="300"/>
              </a:spcAft>
              <a:defRPr sz="800" b="1" cap="all" baseline="0"/>
            </a:lvl2pPr>
            <a:lvl3pPr>
              <a:defRPr sz="8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4283967" y="2168859"/>
            <a:ext cx="2844000" cy="2844000"/>
          </a:xfrm>
          <a:prstGeom prst="ellipse">
            <a:avLst/>
          </a:prstGeom>
          <a:solidFill>
            <a:schemeClr val="accent3"/>
          </a:solidFill>
        </p:spPr>
        <p:txBody>
          <a:bodyPr wrap="square" lIns="144000" tIns="25200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7" hasCustomPrompt="1"/>
          </p:nvPr>
        </p:nvSpPr>
        <p:spPr>
          <a:xfrm>
            <a:off x="4346164" y="2712478"/>
            <a:ext cx="499301" cy="519550"/>
          </a:xfrm>
        </p:spPr>
        <p:txBody>
          <a:bodyPr anchor="b" anchorCtr="0"/>
          <a:lstStyle>
            <a:lvl1pPr algn="r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“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8" hasCustomPrompt="1"/>
          </p:nvPr>
        </p:nvSpPr>
        <p:spPr>
          <a:xfrm>
            <a:off x="6048164" y="4185084"/>
            <a:ext cx="499301" cy="519550"/>
          </a:xfrm>
        </p:spPr>
        <p:txBody>
          <a:bodyPr anchor="t" anchorCtr="0"/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59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rganizatio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GB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2FDB1D2-C66E-4319-BA1D-5A5AE14823A6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noProof="0" dirty="0"/>
              <a:t>– </a:t>
            </a:r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23" name="Espace réservé pour une image  10"/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2951820" y="1439636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3851920" y="1675586"/>
            <a:ext cx="1188132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13" name="Espace réservé pour une image  10"/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719572" y="2672916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24" hasCustomPrompt="1"/>
          </p:nvPr>
        </p:nvSpPr>
        <p:spPr>
          <a:xfrm>
            <a:off x="1619672" y="2908866"/>
            <a:ext cx="1188132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18" name="Espace réservé pour une image  10"/>
          <p:cNvSpPr>
            <a:spLocks noGrp="1" noChangeAspect="1"/>
          </p:cNvSpPr>
          <p:nvPr>
            <p:ph type="pic" sz="quarter" idx="25" hasCustomPrompt="1"/>
          </p:nvPr>
        </p:nvSpPr>
        <p:spPr bwMode="gray">
          <a:xfrm>
            <a:off x="719572" y="3644738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6" hasCustomPrompt="1"/>
          </p:nvPr>
        </p:nvSpPr>
        <p:spPr>
          <a:xfrm>
            <a:off x="1619672" y="3880688"/>
            <a:ext cx="1188132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20" name="Espace réservé pour une image  10"/>
          <p:cNvSpPr>
            <a:spLocks noGrp="1" noChangeAspect="1"/>
          </p:cNvSpPr>
          <p:nvPr>
            <p:ph type="pic" sz="quarter" idx="27" hasCustomPrompt="1"/>
          </p:nvPr>
        </p:nvSpPr>
        <p:spPr bwMode="gray">
          <a:xfrm>
            <a:off x="719572" y="4616560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8" hasCustomPrompt="1"/>
          </p:nvPr>
        </p:nvSpPr>
        <p:spPr>
          <a:xfrm>
            <a:off x="1619672" y="4852510"/>
            <a:ext cx="1188132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25" name="Espace réservé pour une image  10"/>
          <p:cNvSpPr>
            <a:spLocks noGrp="1" noChangeAspect="1"/>
          </p:cNvSpPr>
          <p:nvPr>
            <p:ph type="pic" sz="quarter" idx="29" hasCustomPrompt="1"/>
          </p:nvPr>
        </p:nvSpPr>
        <p:spPr bwMode="gray">
          <a:xfrm>
            <a:off x="2951820" y="2672916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30" hasCustomPrompt="1"/>
          </p:nvPr>
        </p:nvSpPr>
        <p:spPr>
          <a:xfrm>
            <a:off x="3851920" y="2908866"/>
            <a:ext cx="1188132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27" name="Espace réservé pour une image  10"/>
          <p:cNvSpPr>
            <a:spLocks noGrp="1" noChangeAspect="1"/>
          </p:cNvSpPr>
          <p:nvPr>
            <p:ph type="pic" sz="quarter" idx="31" hasCustomPrompt="1"/>
          </p:nvPr>
        </p:nvSpPr>
        <p:spPr bwMode="gray">
          <a:xfrm>
            <a:off x="2951820" y="3644738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32" hasCustomPrompt="1"/>
          </p:nvPr>
        </p:nvSpPr>
        <p:spPr>
          <a:xfrm>
            <a:off x="3851920" y="3880688"/>
            <a:ext cx="1188132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29" name="Espace réservé pour une image  10"/>
          <p:cNvSpPr>
            <a:spLocks noGrp="1" noChangeAspect="1"/>
          </p:cNvSpPr>
          <p:nvPr>
            <p:ph type="pic" sz="quarter" idx="33" hasCustomPrompt="1"/>
          </p:nvPr>
        </p:nvSpPr>
        <p:spPr bwMode="gray">
          <a:xfrm>
            <a:off x="2951820" y="4616560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34" hasCustomPrompt="1"/>
          </p:nvPr>
        </p:nvSpPr>
        <p:spPr>
          <a:xfrm>
            <a:off x="3851920" y="4852510"/>
            <a:ext cx="1188132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31" name="Espace réservé pour une image  10"/>
          <p:cNvSpPr>
            <a:spLocks noGrp="1" noChangeAspect="1"/>
          </p:cNvSpPr>
          <p:nvPr>
            <p:ph type="pic" sz="quarter" idx="35" hasCustomPrompt="1"/>
          </p:nvPr>
        </p:nvSpPr>
        <p:spPr bwMode="gray">
          <a:xfrm>
            <a:off x="5957868" y="2672916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32" name="Espace réservé du texte 4"/>
          <p:cNvSpPr>
            <a:spLocks noGrp="1"/>
          </p:cNvSpPr>
          <p:nvPr>
            <p:ph type="body" sz="quarter" idx="36" hasCustomPrompt="1"/>
          </p:nvPr>
        </p:nvSpPr>
        <p:spPr>
          <a:xfrm>
            <a:off x="6857968" y="2908866"/>
            <a:ext cx="1188132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33" name="Espace réservé pour une image  10"/>
          <p:cNvSpPr>
            <a:spLocks noGrp="1" noChangeAspect="1"/>
          </p:cNvSpPr>
          <p:nvPr>
            <p:ph type="pic" sz="quarter" idx="37" hasCustomPrompt="1"/>
          </p:nvPr>
        </p:nvSpPr>
        <p:spPr bwMode="gray">
          <a:xfrm>
            <a:off x="5075484" y="3644738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34" name="Espace réservé du texte 4"/>
          <p:cNvSpPr>
            <a:spLocks noGrp="1"/>
          </p:cNvSpPr>
          <p:nvPr>
            <p:ph type="body" sz="quarter" idx="38" hasCustomPrompt="1"/>
          </p:nvPr>
        </p:nvSpPr>
        <p:spPr>
          <a:xfrm>
            <a:off x="5975584" y="3880688"/>
            <a:ext cx="792000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35" name="Espace réservé pour une image  10"/>
          <p:cNvSpPr>
            <a:spLocks noGrp="1" noChangeAspect="1"/>
          </p:cNvSpPr>
          <p:nvPr>
            <p:ph type="pic" sz="quarter" idx="39" hasCustomPrompt="1"/>
          </p:nvPr>
        </p:nvSpPr>
        <p:spPr bwMode="gray">
          <a:xfrm>
            <a:off x="5075484" y="4616560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36" name="Espace réservé du texte 4"/>
          <p:cNvSpPr>
            <a:spLocks noGrp="1"/>
          </p:cNvSpPr>
          <p:nvPr>
            <p:ph type="body" sz="quarter" idx="40" hasCustomPrompt="1"/>
          </p:nvPr>
        </p:nvSpPr>
        <p:spPr>
          <a:xfrm>
            <a:off x="5975584" y="4852510"/>
            <a:ext cx="792000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37" name="Espace réservé pour une image  10"/>
          <p:cNvSpPr>
            <a:spLocks noGrp="1" noChangeAspect="1"/>
          </p:cNvSpPr>
          <p:nvPr>
            <p:ph type="pic" sz="quarter" idx="41" hasCustomPrompt="1"/>
          </p:nvPr>
        </p:nvSpPr>
        <p:spPr bwMode="gray">
          <a:xfrm>
            <a:off x="6840252" y="3644738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42" hasCustomPrompt="1"/>
          </p:nvPr>
        </p:nvSpPr>
        <p:spPr>
          <a:xfrm>
            <a:off x="7740352" y="3880688"/>
            <a:ext cx="792000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  <p:sp>
        <p:nvSpPr>
          <p:cNvPr id="39" name="Espace réservé pour une image  10"/>
          <p:cNvSpPr>
            <a:spLocks noGrp="1" noChangeAspect="1"/>
          </p:cNvSpPr>
          <p:nvPr>
            <p:ph type="pic" sz="quarter" idx="43" hasCustomPrompt="1"/>
          </p:nvPr>
        </p:nvSpPr>
        <p:spPr bwMode="gray">
          <a:xfrm>
            <a:off x="6840252" y="4616560"/>
            <a:ext cx="792000" cy="7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40" name="Espace réservé du texte 4"/>
          <p:cNvSpPr>
            <a:spLocks noGrp="1"/>
          </p:cNvSpPr>
          <p:nvPr>
            <p:ph type="body" sz="quarter" idx="44" hasCustomPrompt="1"/>
          </p:nvPr>
        </p:nvSpPr>
        <p:spPr>
          <a:xfrm>
            <a:off x="7740352" y="4852510"/>
            <a:ext cx="792000" cy="637290"/>
          </a:xfrm>
        </p:spPr>
        <p:txBody>
          <a:bodyPr/>
          <a:lstStyle>
            <a:lvl1pPr>
              <a:defRPr sz="800" baseline="0"/>
            </a:lvl1pPr>
            <a:lvl2pPr>
              <a:spcAft>
                <a:spcPts val="300"/>
              </a:spcAft>
              <a:defRPr sz="600" b="1" cap="all" baseline="0"/>
            </a:lvl2pPr>
            <a:lvl3pPr>
              <a:defRPr sz="600"/>
            </a:lvl3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1"/>
            <a:r>
              <a:rPr lang="en-GB" dirty="0"/>
              <a:t>Function</a:t>
            </a:r>
          </a:p>
          <a:p>
            <a:pPr lvl="2"/>
            <a:r>
              <a:rPr lang="en-GB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05529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79AC150-EB9C-461D-A2DA-180E1358BD53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449999" y="1584000"/>
            <a:ext cx="8298713" cy="648000"/>
          </a:xfrm>
        </p:spPr>
        <p:txBody>
          <a:bodyPr/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450000" y="2338130"/>
            <a:ext cx="357956" cy="355276"/>
          </a:xfrm>
          <a:solidFill>
            <a:schemeClr val="accent2"/>
          </a:solidFill>
        </p:spPr>
        <p:txBody>
          <a:bodyPr wrap="none" lIns="0" tIns="0" rIns="0" bIns="0" anchor="ctr" anchorCtr="0">
            <a:noAutofit/>
          </a:bodyPr>
          <a:lstStyle>
            <a:lvl1pPr algn="ctr">
              <a:defRPr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806638" y="2338130"/>
            <a:ext cx="1800000" cy="355276"/>
          </a:xfrm>
          <a:solidFill>
            <a:schemeClr val="accent3"/>
          </a:solidFill>
        </p:spPr>
        <p:txBody>
          <a:bodyPr wrap="square" lIns="108000" tIns="54000" rIns="108000" bIns="54000" anchor="b" anchorCtr="0">
            <a:spAutoFit/>
          </a:bodyPr>
          <a:lstStyle>
            <a:lvl1pPr algn="l">
              <a:defRPr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 lorem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7" hasCustomPrompt="1"/>
          </p:nvPr>
        </p:nvSpPr>
        <p:spPr>
          <a:xfrm>
            <a:off x="449999" y="2837497"/>
            <a:ext cx="2160000" cy="3377565"/>
          </a:xfrm>
        </p:spPr>
        <p:txBody>
          <a:bodyPr/>
          <a:lstStyle>
            <a:lvl1pPr>
              <a:spcAft>
                <a:spcPts val="1200"/>
              </a:spcAft>
              <a:defRPr sz="1500" b="0">
                <a:solidFill>
                  <a:schemeClr val="accent3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quarter" idx="28" hasCustomPrompt="1"/>
          </p:nvPr>
        </p:nvSpPr>
        <p:spPr>
          <a:xfrm>
            <a:off x="3515381" y="2338130"/>
            <a:ext cx="357956" cy="355276"/>
          </a:xfrm>
          <a:solidFill>
            <a:schemeClr val="accent2"/>
          </a:solidFill>
        </p:spPr>
        <p:txBody>
          <a:bodyPr wrap="none" lIns="0" tIns="0" rIns="0" bIns="0" anchor="ctr" anchorCtr="0">
            <a:noAutofit/>
          </a:bodyPr>
          <a:lstStyle>
            <a:lvl1pPr algn="ctr">
              <a:defRPr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quarter" idx="29" hasCustomPrompt="1"/>
          </p:nvPr>
        </p:nvSpPr>
        <p:spPr>
          <a:xfrm>
            <a:off x="3872019" y="2338130"/>
            <a:ext cx="1800000" cy="355276"/>
          </a:xfrm>
          <a:solidFill>
            <a:schemeClr val="accent3"/>
          </a:solidFill>
        </p:spPr>
        <p:txBody>
          <a:bodyPr wrap="square" lIns="108000" tIns="54000" rIns="108000" bIns="54000" anchor="b" anchorCtr="0">
            <a:spAutoFit/>
          </a:bodyPr>
          <a:lstStyle>
            <a:lvl1pPr algn="l">
              <a:defRPr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 lorem</a:t>
            </a:r>
          </a:p>
        </p:txBody>
      </p:sp>
      <p:sp>
        <p:nvSpPr>
          <p:cNvPr id="27" name="Espace réservé du texte 6"/>
          <p:cNvSpPr>
            <a:spLocks noGrp="1"/>
          </p:cNvSpPr>
          <p:nvPr>
            <p:ph type="body" sz="quarter" idx="30" hasCustomPrompt="1"/>
          </p:nvPr>
        </p:nvSpPr>
        <p:spPr>
          <a:xfrm>
            <a:off x="3515380" y="2837497"/>
            <a:ext cx="2160000" cy="3377565"/>
          </a:xfrm>
        </p:spPr>
        <p:txBody>
          <a:bodyPr/>
          <a:lstStyle>
            <a:lvl1pPr>
              <a:spcAft>
                <a:spcPts val="1200"/>
              </a:spcAft>
              <a:defRPr sz="1500" b="0">
                <a:solidFill>
                  <a:schemeClr val="accent3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quarter" idx="31" hasCustomPrompt="1"/>
          </p:nvPr>
        </p:nvSpPr>
        <p:spPr>
          <a:xfrm>
            <a:off x="6580762" y="2338130"/>
            <a:ext cx="357956" cy="355276"/>
          </a:xfrm>
          <a:solidFill>
            <a:schemeClr val="accent2"/>
          </a:solidFill>
        </p:spPr>
        <p:txBody>
          <a:bodyPr wrap="none" lIns="0" tIns="0" rIns="0" bIns="0" anchor="ctr" anchorCtr="0">
            <a:noAutofit/>
          </a:bodyPr>
          <a:lstStyle>
            <a:lvl1pPr algn="ctr">
              <a:defRPr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6937400" y="2338130"/>
            <a:ext cx="1800000" cy="355276"/>
          </a:xfrm>
          <a:solidFill>
            <a:schemeClr val="accent3"/>
          </a:solidFill>
        </p:spPr>
        <p:txBody>
          <a:bodyPr wrap="square" lIns="108000" tIns="54000" rIns="108000" bIns="54000" anchor="b" anchorCtr="0">
            <a:spAutoFit/>
          </a:bodyPr>
          <a:lstStyle>
            <a:lvl1pPr algn="l">
              <a:defRPr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 lorem</a:t>
            </a:r>
          </a:p>
        </p:txBody>
      </p:sp>
      <p:sp>
        <p:nvSpPr>
          <p:cNvPr id="30" name="Espace réservé du texte 6"/>
          <p:cNvSpPr>
            <a:spLocks noGrp="1"/>
          </p:cNvSpPr>
          <p:nvPr>
            <p:ph type="body" sz="quarter" idx="33" hasCustomPrompt="1"/>
          </p:nvPr>
        </p:nvSpPr>
        <p:spPr>
          <a:xfrm>
            <a:off x="6580761" y="2837497"/>
            <a:ext cx="2160000" cy="3377565"/>
          </a:xfrm>
        </p:spPr>
        <p:txBody>
          <a:bodyPr/>
          <a:lstStyle>
            <a:lvl1pPr>
              <a:spcAft>
                <a:spcPts val="1200"/>
              </a:spcAft>
              <a:defRPr sz="1500" b="0">
                <a:solidFill>
                  <a:schemeClr val="accent3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4130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3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99BB639-0200-4AC0-942D-04A4A9F31F40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5652120" y="1624012"/>
            <a:ext cx="721283" cy="707644"/>
          </a:xfrm>
          <a:solidFill>
            <a:schemeClr val="accent2"/>
          </a:solidFill>
        </p:spPr>
        <p:txBody>
          <a:bodyPr wrap="none" lIns="0" tIns="0" rIns="0" bIns="0" anchor="ctr" anchorCtr="0">
            <a:noAutofit/>
          </a:bodyPr>
          <a:lstStyle>
            <a:lvl1pPr algn="ctr">
              <a:defRPr sz="2000"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6372399" y="1624012"/>
            <a:ext cx="2376313" cy="709200"/>
          </a:xfrm>
          <a:solidFill>
            <a:schemeClr val="accent3"/>
          </a:solidFill>
        </p:spPr>
        <p:txBody>
          <a:bodyPr wrap="square" lIns="432000" tIns="0" rIns="0" bIns="0" anchor="ctr" anchorCtr="0">
            <a:noAutofit/>
          </a:bodyPr>
          <a:lstStyle>
            <a:lvl1pPr algn="l">
              <a:defRPr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 lorem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7" hasCustomPrompt="1"/>
          </p:nvPr>
        </p:nvSpPr>
        <p:spPr>
          <a:xfrm>
            <a:off x="449999" y="1566000"/>
            <a:ext cx="4122001" cy="4644000"/>
          </a:xfrm>
        </p:spPr>
        <p:txBody>
          <a:bodyPr/>
          <a:lstStyle>
            <a:lvl1pPr>
              <a:spcAft>
                <a:spcPts val="1200"/>
              </a:spcAft>
              <a:defRPr sz="1500" b="0">
                <a:solidFill>
                  <a:schemeClr val="accent3"/>
                </a:solidFill>
              </a:defRPr>
            </a:lvl1pPr>
            <a:lvl2pPr>
              <a:defRPr sz="1200" baseline="0"/>
            </a:lvl2pPr>
            <a:lvl3pPr marL="0" indent="90000"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 sz="1000"/>
            </a:lvl4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28" hasCustomPrompt="1"/>
          </p:nvPr>
        </p:nvSpPr>
        <p:spPr>
          <a:xfrm>
            <a:off x="5654001" y="3277364"/>
            <a:ext cx="721283" cy="707644"/>
          </a:xfrm>
          <a:solidFill>
            <a:schemeClr val="accent2"/>
          </a:solidFill>
        </p:spPr>
        <p:txBody>
          <a:bodyPr wrap="none" lIns="0" tIns="0" rIns="0" bIns="0" anchor="ctr" anchorCtr="0">
            <a:noAutofit/>
          </a:bodyPr>
          <a:lstStyle>
            <a:lvl1pPr algn="ctr">
              <a:defRPr sz="2000"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quarter" idx="29" hasCustomPrompt="1"/>
          </p:nvPr>
        </p:nvSpPr>
        <p:spPr>
          <a:xfrm>
            <a:off x="6374280" y="3277364"/>
            <a:ext cx="2376313" cy="709200"/>
          </a:xfrm>
          <a:solidFill>
            <a:schemeClr val="accent3"/>
          </a:solidFill>
        </p:spPr>
        <p:txBody>
          <a:bodyPr wrap="square" lIns="432000" tIns="0" rIns="0" bIns="0" anchor="ctr" anchorCtr="0">
            <a:noAutofit/>
          </a:bodyPr>
          <a:lstStyle>
            <a:lvl1pPr algn="l">
              <a:defRPr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 lorem</a:t>
            </a:r>
          </a:p>
        </p:txBody>
      </p:sp>
      <p:sp>
        <p:nvSpPr>
          <p:cNvPr id="32" name="Espace réservé du texte 3"/>
          <p:cNvSpPr>
            <a:spLocks noGrp="1"/>
          </p:cNvSpPr>
          <p:nvPr>
            <p:ph type="body" sz="quarter" idx="30" hasCustomPrompt="1"/>
          </p:nvPr>
        </p:nvSpPr>
        <p:spPr>
          <a:xfrm>
            <a:off x="5669241" y="4840776"/>
            <a:ext cx="721283" cy="707644"/>
          </a:xfrm>
          <a:solidFill>
            <a:schemeClr val="accent2"/>
          </a:solidFill>
        </p:spPr>
        <p:txBody>
          <a:bodyPr wrap="none" lIns="0" tIns="0" rIns="0" bIns="0" anchor="ctr" anchorCtr="0">
            <a:noAutofit/>
          </a:bodyPr>
          <a:lstStyle>
            <a:lvl1pPr algn="ctr">
              <a:defRPr sz="2000"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quarter" idx="31" hasCustomPrompt="1"/>
          </p:nvPr>
        </p:nvSpPr>
        <p:spPr>
          <a:xfrm>
            <a:off x="6389520" y="4840776"/>
            <a:ext cx="2376313" cy="709200"/>
          </a:xfrm>
          <a:solidFill>
            <a:schemeClr val="accent3"/>
          </a:solidFill>
        </p:spPr>
        <p:txBody>
          <a:bodyPr wrap="square" lIns="432000" tIns="0" rIns="0" bIns="0" anchor="ctr" anchorCtr="0">
            <a:noAutofit/>
          </a:bodyPr>
          <a:lstStyle>
            <a:lvl1pPr algn="l">
              <a:defRPr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 lorem</a:t>
            </a:r>
          </a:p>
        </p:txBody>
      </p:sp>
    </p:spTree>
    <p:extLst>
      <p:ext uri="{BB962C8B-B14F-4D97-AF65-F5344CB8AC3E}">
        <p14:creationId xmlns:p14="http://schemas.microsoft.com/office/powerpoint/2010/main" val="325244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139C98-6EF8-413D-B88E-24FA7A16E0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4000" y="0"/>
            <a:ext cx="7920000" cy="563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83867" y="1835680"/>
            <a:ext cx="5364845" cy="2961472"/>
          </a:xfrm>
        </p:spPr>
        <p:txBody>
          <a:bodyPr anchor="t" anchorCtr="0"/>
          <a:lstStyle>
            <a:lvl1pPr marL="0" indent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0" algn="l">
              <a:lnSpc>
                <a:spcPct val="95000"/>
              </a:lnSpc>
              <a:spcBef>
                <a:spcPts val="0"/>
              </a:spcBef>
              <a:defRPr sz="2200" b="0">
                <a:solidFill>
                  <a:schemeClr val="accent3"/>
                </a:solidFill>
              </a:defRPr>
            </a:lvl2pPr>
            <a:lvl3pPr>
              <a:spcBef>
                <a:spcPts val="1800"/>
              </a:spcBef>
              <a:defRPr sz="1100">
                <a:solidFill>
                  <a:schemeClr val="accent3"/>
                </a:solidFill>
              </a:defRPr>
            </a:lvl3pPr>
            <a:lvl4pPr marL="21600" indent="0">
              <a:buNone/>
              <a:defRPr sz="8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Sub-title</a:t>
            </a:r>
          </a:p>
          <a:p>
            <a:pPr lvl="2"/>
            <a:r>
              <a:rPr lang="en-GB" noProof="0" dirty="0"/>
              <a:t>00.00.2018</a:t>
            </a:r>
          </a:p>
          <a:p>
            <a:pPr lvl="3"/>
            <a:r>
              <a:rPr lang="en-GB" noProof="0" dirty="0"/>
              <a:t>Text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5"/>
          </p:nvPr>
        </p:nvSpPr>
        <p:spPr bwMode="gray">
          <a:xfrm>
            <a:off x="-8247" y="6677999"/>
            <a:ext cx="180000" cy="180000"/>
          </a:xfrm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E53F60D4-E534-488D-B754-1060B7BE4740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 bwMode="gray">
          <a:xfrm>
            <a:off x="-8248" y="6677999"/>
            <a:ext cx="180000" cy="180000"/>
          </a:xfrm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 bwMode="gray">
          <a:xfrm>
            <a:off x="-8247" y="6677999"/>
            <a:ext cx="180000" cy="180000"/>
          </a:xfrm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7B6B04F6-1BA1-4616-86D7-066B343EE65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0" bIns="36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 then place the visual into background position </a:t>
            </a:r>
            <a:br>
              <a:rPr lang="en-GB" noProof="0" dirty="0"/>
            </a:br>
            <a:r>
              <a:rPr lang="en-GB" noProof="0" dirty="0"/>
              <a:t>(Right click with the mouse / Send to back)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51619" y="360237"/>
            <a:ext cx="7597094" cy="439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4716463" y="1881188"/>
            <a:ext cx="4032250" cy="1080000"/>
          </a:xfrm>
        </p:spPr>
        <p:txBody>
          <a:bodyPr/>
          <a:lstStyle>
            <a:lvl1pPr>
              <a:defRPr sz="2500" b="0" cap="all" baseline="0"/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6463" y="3015552"/>
            <a:ext cx="4032250" cy="3199511"/>
          </a:xfrm>
        </p:spPr>
        <p:txBody>
          <a:bodyPr/>
          <a:lstStyle>
            <a:lvl1pPr marL="288000" indent="-288000">
              <a:buSzPct val="100000"/>
              <a:buFont typeface="Wingdings" panose="05000000000000000000" pitchFamily="2" charset="2"/>
              <a:buChar char="l"/>
              <a:defRPr sz="1400">
                <a:solidFill>
                  <a:schemeClr val="accent3"/>
                </a:solidFill>
              </a:defRPr>
            </a:lvl1pPr>
            <a:lvl2pPr marL="288000" indent="0">
              <a:defRPr sz="12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1997836" y="1698371"/>
            <a:ext cx="2574163" cy="1152277"/>
          </a:xfrm>
        </p:spPr>
        <p:txBody>
          <a:bodyPr/>
          <a:lstStyle>
            <a:lvl1pPr>
              <a:defRPr sz="7300"/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69DBA79-CCA7-4584-819E-FD85732998EC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grpSp>
        <p:nvGrpSpPr>
          <p:cNvPr id="11" name="Groupe 10"/>
          <p:cNvGrpSpPr>
            <a:grpSpLocks noChangeAspect="1"/>
          </p:cNvGrpSpPr>
          <p:nvPr userDrawn="1"/>
        </p:nvGrpSpPr>
        <p:grpSpPr>
          <a:xfrm>
            <a:off x="908828" y="2808637"/>
            <a:ext cx="2088000" cy="2167091"/>
            <a:chOff x="1136650" y="3425825"/>
            <a:chExt cx="2095501" cy="21748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1541463" y="3536950"/>
              <a:ext cx="1300163" cy="1554163"/>
            </a:xfrm>
            <a:custGeom>
              <a:avLst/>
              <a:gdLst>
                <a:gd name="T0" fmla="*/ 0 w 1360"/>
                <a:gd name="T1" fmla="*/ 676 h 1623"/>
                <a:gd name="T2" fmla="*/ 0 w 1360"/>
                <a:gd name="T3" fmla="*/ 676 h 1623"/>
                <a:gd name="T4" fmla="*/ 0 w 1360"/>
                <a:gd name="T5" fmla="*/ 676 h 1623"/>
                <a:gd name="T6" fmla="*/ 29 w 1360"/>
                <a:gd name="T7" fmla="*/ 873 h 1623"/>
                <a:gd name="T8" fmla="*/ 0 w 1360"/>
                <a:gd name="T9" fmla="*/ 676 h 1623"/>
                <a:gd name="T10" fmla="*/ 680 w 1360"/>
                <a:gd name="T11" fmla="*/ 0 h 1623"/>
                <a:gd name="T12" fmla="*/ 680 w 1360"/>
                <a:gd name="T13" fmla="*/ 0 h 1623"/>
                <a:gd name="T14" fmla="*/ 107 w 1360"/>
                <a:gd name="T15" fmla="*/ 312 h 1623"/>
                <a:gd name="T16" fmla="*/ 680 w 1360"/>
                <a:gd name="T17" fmla="*/ 0 h 1623"/>
                <a:gd name="T18" fmla="*/ 680 w 1360"/>
                <a:gd name="T19" fmla="*/ 910 h 1623"/>
                <a:gd name="T20" fmla="*/ 681 w 1360"/>
                <a:gd name="T21" fmla="*/ 910 h 1623"/>
                <a:gd name="T22" fmla="*/ 681 w 1360"/>
                <a:gd name="T23" fmla="*/ 910 h 1623"/>
                <a:gd name="T24" fmla="*/ 681 w 1360"/>
                <a:gd name="T25" fmla="*/ 910 h 1623"/>
                <a:gd name="T26" fmla="*/ 749 w 1360"/>
                <a:gd name="T27" fmla="*/ 940 h 1623"/>
                <a:gd name="T28" fmla="*/ 756 w 1360"/>
                <a:gd name="T29" fmla="*/ 948 h 1623"/>
                <a:gd name="T30" fmla="*/ 759 w 1360"/>
                <a:gd name="T31" fmla="*/ 953 h 1623"/>
                <a:gd name="T32" fmla="*/ 764 w 1360"/>
                <a:gd name="T33" fmla="*/ 962 h 1623"/>
                <a:gd name="T34" fmla="*/ 773 w 1360"/>
                <a:gd name="T35" fmla="*/ 1001 h 1623"/>
                <a:gd name="T36" fmla="*/ 767 w 1360"/>
                <a:gd name="T37" fmla="*/ 1033 h 1623"/>
                <a:gd name="T38" fmla="*/ 757 w 1360"/>
                <a:gd name="T39" fmla="*/ 1051 h 1623"/>
                <a:gd name="T40" fmla="*/ 725 w 1360"/>
                <a:gd name="T41" fmla="*/ 1099 h 1623"/>
                <a:gd name="T42" fmla="*/ 725 w 1360"/>
                <a:gd name="T43" fmla="*/ 1151 h 1623"/>
                <a:gd name="T44" fmla="*/ 757 w 1360"/>
                <a:gd name="T45" fmla="*/ 1199 h 1623"/>
                <a:gd name="T46" fmla="*/ 767 w 1360"/>
                <a:gd name="T47" fmla="*/ 1217 h 1623"/>
                <a:gd name="T48" fmla="*/ 773 w 1360"/>
                <a:gd name="T49" fmla="*/ 1250 h 1623"/>
                <a:gd name="T50" fmla="*/ 764 w 1360"/>
                <a:gd name="T51" fmla="*/ 1289 h 1623"/>
                <a:gd name="T52" fmla="*/ 759 w 1360"/>
                <a:gd name="T53" fmla="*/ 1297 h 1623"/>
                <a:gd name="T54" fmla="*/ 756 w 1360"/>
                <a:gd name="T55" fmla="*/ 1302 h 1623"/>
                <a:gd name="T56" fmla="*/ 749 w 1360"/>
                <a:gd name="T57" fmla="*/ 1311 h 1623"/>
                <a:gd name="T58" fmla="*/ 681 w 1360"/>
                <a:gd name="T59" fmla="*/ 1340 h 1623"/>
                <a:gd name="T60" fmla="*/ 681 w 1360"/>
                <a:gd name="T61" fmla="*/ 1340 h 1623"/>
                <a:gd name="T62" fmla="*/ 681 w 1360"/>
                <a:gd name="T63" fmla="*/ 1340 h 1623"/>
                <a:gd name="T64" fmla="*/ 680 w 1360"/>
                <a:gd name="T65" fmla="*/ 1340 h 1623"/>
                <a:gd name="T66" fmla="*/ 680 w 1360"/>
                <a:gd name="T67" fmla="*/ 1623 h 1623"/>
                <a:gd name="T68" fmla="*/ 438 w 1360"/>
                <a:gd name="T69" fmla="*/ 1623 h 1623"/>
                <a:gd name="T70" fmla="*/ 438 w 1360"/>
                <a:gd name="T71" fmla="*/ 1468 h 1623"/>
                <a:gd name="T72" fmla="*/ 352 w 1360"/>
                <a:gd name="T73" fmla="*/ 1275 h 1623"/>
                <a:gd name="T74" fmla="*/ 438 w 1360"/>
                <a:gd name="T75" fmla="*/ 1468 h 1623"/>
                <a:gd name="T76" fmla="*/ 438 w 1360"/>
                <a:gd name="T77" fmla="*/ 1623 h 1623"/>
                <a:gd name="T78" fmla="*/ 922 w 1360"/>
                <a:gd name="T79" fmla="*/ 1623 h 1623"/>
                <a:gd name="T80" fmla="*/ 922 w 1360"/>
                <a:gd name="T81" fmla="*/ 1468 h 1623"/>
                <a:gd name="T82" fmla="*/ 1043 w 1360"/>
                <a:gd name="T83" fmla="*/ 1249 h 1623"/>
                <a:gd name="T84" fmla="*/ 1360 w 1360"/>
                <a:gd name="T85" fmla="*/ 676 h 1623"/>
                <a:gd name="T86" fmla="*/ 685 w 1360"/>
                <a:gd name="T87" fmla="*/ 0 h 1623"/>
                <a:gd name="T88" fmla="*/ 680 w 1360"/>
                <a:gd name="T89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1623">
                  <a:moveTo>
                    <a:pt x="0" y="676"/>
                  </a:moveTo>
                  <a:lnTo>
                    <a:pt x="0" y="676"/>
                  </a:lnTo>
                  <a:lnTo>
                    <a:pt x="0" y="676"/>
                  </a:lnTo>
                  <a:cubicBezTo>
                    <a:pt x="0" y="745"/>
                    <a:pt x="10" y="811"/>
                    <a:pt x="29" y="873"/>
                  </a:cubicBezTo>
                  <a:cubicBezTo>
                    <a:pt x="10" y="811"/>
                    <a:pt x="0" y="745"/>
                    <a:pt x="0" y="676"/>
                  </a:cubicBezTo>
                  <a:close/>
                  <a:moveTo>
                    <a:pt x="680" y="0"/>
                  </a:moveTo>
                  <a:lnTo>
                    <a:pt x="680" y="0"/>
                  </a:lnTo>
                  <a:cubicBezTo>
                    <a:pt x="439" y="0"/>
                    <a:pt x="227" y="124"/>
                    <a:pt x="107" y="312"/>
                  </a:cubicBezTo>
                  <a:cubicBezTo>
                    <a:pt x="227" y="124"/>
                    <a:pt x="439" y="0"/>
                    <a:pt x="680" y="0"/>
                  </a:cubicBezTo>
                  <a:lnTo>
                    <a:pt x="680" y="910"/>
                  </a:lnTo>
                  <a:lnTo>
                    <a:pt x="681" y="910"/>
                  </a:lnTo>
                  <a:lnTo>
                    <a:pt x="681" y="910"/>
                  </a:lnTo>
                  <a:lnTo>
                    <a:pt x="681" y="910"/>
                  </a:lnTo>
                  <a:cubicBezTo>
                    <a:pt x="708" y="910"/>
                    <a:pt x="732" y="921"/>
                    <a:pt x="749" y="940"/>
                  </a:cubicBezTo>
                  <a:cubicBezTo>
                    <a:pt x="751" y="942"/>
                    <a:pt x="753" y="945"/>
                    <a:pt x="756" y="948"/>
                  </a:cubicBezTo>
                  <a:cubicBezTo>
                    <a:pt x="757" y="950"/>
                    <a:pt x="758" y="951"/>
                    <a:pt x="759" y="953"/>
                  </a:cubicBezTo>
                  <a:cubicBezTo>
                    <a:pt x="761" y="956"/>
                    <a:pt x="762" y="959"/>
                    <a:pt x="764" y="962"/>
                  </a:cubicBezTo>
                  <a:cubicBezTo>
                    <a:pt x="770" y="973"/>
                    <a:pt x="773" y="987"/>
                    <a:pt x="773" y="1001"/>
                  </a:cubicBezTo>
                  <a:cubicBezTo>
                    <a:pt x="773" y="1012"/>
                    <a:pt x="771" y="1023"/>
                    <a:pt x="767" y="1033"/>
                  </a:cubicBezTo>
                  <a:cubicBezTo>
                    <a:pt x="765" y="1039"/>
                    <a:pt x="761" y="1045"/>
                    <a:pt x="757" y="1051"/>
                  </a:cubicBezTo>
                  <a:lnTo>
                    <a:pt x="725" y="1099"/>
                  </a:lnTo>
                  <a:cubicBezTo>
                    <a:pt x="715" y="1115"/>
                    <a:pt x="715" y="1135"/>
                    <a:pt x="725" y="1151"/>
                  </a:cubicBezTo>
                  <a:lnTo>
                    <a:pt x="757" y="1199"/>
                  </a:lnTo>
                  <a:cubicBezTo>
                    <a:pt x="761" y="1205"/>
                    <a:pt x="765" y="1211"/>
                    <a:pt x="767" y="1217"/>
                  </a:cubicBezTo>
                  <a:cubicBezTo>
                    <a:pt x="771" y="1227"/>
                    <a:pt x="773" y="1238"/>
                    <a:pt x="773" y="1250"/>
                  </a:cubicBezTo>
                  <a:cubicBezTo>
                    <a:pt x="773" y="1264"/>
                    <a:pt x="770" y="1277"/>
                    <a:pt x="764" y="1289"/>
                  </a:cubicBezTo>
                  <a:cubicBezTo>
                    <a:pt x="762" y="1291"/>
                    <a:pt x="761" y="1294"/>
                    <a:pt x="759" y="1297"/>
                  </a:cubicBezTo>
                  <a:cubicBezTo>
                    <a:pt x="758" y="1299"/>
                    <a:pt x="757" y="1301"/>
                    <a:pt x="756" y="1302"/>
                  </a:cubicBezTo>
                  <a:cubicBezTo>
                    <a:pt x="753" y="1305"/>
                    <a:pt x="751" y="1308"/>
                    <a:pt x="749" y="1311"/>
                  </a:cubicBezTo>
                  <a:cubicBezTo>
                    <a:pt x="732" y="1329"/>
                    <a:pt x="708" y="1340"/>
                    <a:pt x="681" y="1340"/>
                  </a:cubicBezTo>
                  <a:lnTo>
                    <a:pt x="681" y="1340"/>
                  </a:lnTo>
                  <a:lnTo>
                    <a:pt x="681" y="1340"/>
                  </a:lnTo>
                  <a:lnTo>
                    <a:pt x="680" y="1340"/>
                  </a:lnTo>
                  <a:lnTo>
                    <a:pt x="680" y="1623"/>
                  </a:lnTo>
                  <a:lnTo>
                    <a:pt x="438" y="1623"/>
                  </a:lnTo>
                  <a:lnTo>
                    <a:pt x="438" y="1468"/>
                  </a:lnTo>
                  <a:cubicBezTo>
                    <a:pt x="438" y="1394"/>
                    <a:pt x="406" y="1323"/>
                    <a:pt x="352" y="1275"/>
                  </a:cubicBezTo>
                  <a:cubicBezTo>
                    <a:pt x="406" y="1323"/>
                    <a:pt x="438" y="1394"/>
                    <a:pt x="438" y="1468"/>
                  </a:cubicBezTo>
                  <a:lnTo>
                    <a:pt x="438" y="1623"/>
                  </a:lnTo>
                  <a:lnTo>
                    <a:pt x="922" y="1623"/>
                  </a:lnTo>
                  <a:lnTo>
                    <a:pt x="922" y="1468"/>
                  </a:lnTo>
                  <a:cubicBezTo>
                    <a:pt x="922" y="1379"/>
                    <a:pt x="967" y="1296"/>
                    <a:pt x="1043" y="1249"/>
                  </a:cubicBezTo>
                  <a:cubicBezTo>
                    <a:pt x="1234" y="1129"/>
                    <a:pt x="1360" y="917"/>
                    <a:pt x="1360" y="676"/>
                  </a:cubicBezTo>
                  <a:cubicBezTo>
                    <a:pt x="1360" y="306"/>
                    <a:pt x="1057" y="2"/>
                    <a:pt x="685" y="0"/>
                  </a:cubicBezTo>
                  <a:cubicBezTo>
                    <a:pt x="683" y="0"/>
                    <a:pt x="682" y="0"/>
                    <a:pt x="680" y="0"/>
                  </a:cubicBezTo>
                  <a:close/>
                </a:path>
              </a:pathLst>
            </a:custGeom>
            <a:solidFill>
              <a:srgbClr val="EEE8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928813" y="5175250"/>
              <a:ext cx="527050" cy="196850"/>
            </a:xfrm>
            <a:custGeom>
              <a:avLst/>
              <a:gdLst>
                <a:gd name="T0" fmla="*/ 524 w 552"/>
                <a:gd name="T1" fmla="*/ 206 h 206"/>
                <a:gd name="T2" fmla="*/ 524 w 552"/>
                <a:gd name="T3" fmla="*/ 206 h 206"/>
                <a:gd name="T4" fmla="*/ 29 w 552"/>
                <a:gd name="T5" fmla="*/ 206 h 206"/>
                <a:gd name="T6" fmla="*/ 0 w 552"/>
                <a:gd name="T7" fmla="*/ 177 h 206"/>
                <a:gd name="T8" fmla="*/ 0 w 552"/>
                <a:gd name="T9" fmla="*/ 29 h 206"/>
                <a:gd name="T10" fmla="*/ 29 w 552"/>
                <a:gd name="T11" fmla="*/ 0 h 206"/>
                <a:gd name="T12" fmla="*/ 524 w 552"/>
                <a:gd name="T13" fmla="*/ 0 h 206"/>
                <a:gd name="T14" fmla="*/ 552 w 552"/>
                <a:gd name="T15" fmla="*/ 29 h 206"/>
                <a:gd name="T16" fmla="*/ 552 w 552"/>
                <a:gd name="T17" fmla="*/ 177 h 206"/>
                <a:gd name="T18" fmla="*/ 524 w 552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2" h="206">
                  <a:moveTo>
                    <a:pt x="524" y="206"/>
                  </a:moveTo>
                  <a:lnTo>
                    <a:pt x="524" y="206"/>
                  </a:lnTo>
                  <a:lnTo>
                    <a:pt x="29" y="206"/>
                  </a:lnTo>
                  <a:cubicBezTo>
                    <a:pt x="13" y="206"/>
                    <a:pt x="0" y="193"/>
                    <a:pt x="0" y="177"/>
                  </a:cubicBezTo>
                  <a:lnTo>
                    <a:pt x="0" y="29"/>
                  </a:lnTo>
                  <a:cubicBezTo>
                    <a:pt x="0" y="13"/>
                    <a:pt x="13" y="0"/>
                    <a:pt x="29" y="0"/>
                  </a:cubicBezTo>
                  <a:lnTo>
                    <a:pt x="524" y="0"/>
                  </a:lnTo>
                  <a:cubicBezTo>
                    <a:pt x="539" y="0"/>
                    <a:pt x="552" y="13"/>
                    <a:pt x="552" y="29"/>
                  </a:cubicBezTo>
                  <a:lnTo>
                    <a:pt x="552" y="177"/>
                  </a:lnTo>
                  <a:cubicBezTo>
                    <a:pt x="552" y="193"/>
                    <a:pt x="539" y="206"/>
                    <a:pt x="524" y="206"/>
                  </a:cubicBezTo>
                  <a:close/>
                </a:path>
              </a:pathLst>
            </a:custGeom>
            <a:solidFill>
              <a:srgbClr val="E4EA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2000250" y="5456238"/>
              <a:ext cx="384175" cy="144463"/>
            </a:xfrm>
            <a:custGeom>
              <a:avLst/>
              <a:gdLst>
                <a:gd name="T0" fmla="*/ 296 w 402"/>
                <a:gd name="T1" fmla="*/ 150 h 150"/>
                <a:gd name="T2" fmla="*/ 296 w 402"/>
                <a:gd name="T3" fmla="*/ 150 h 150"/>
                <a:gd name="T4" fmla="*/ 106 w 402"/>
                <a:gd name="T5" fmla="*/ 150 h 150"/>
                <a:gd name="T6" fmla="*/ 0 w 402"/>
                <a:gd name="T7" fmla="*/ 44 h 150"/>
                <a:gd name="T8" fmla="*/ 0 w 402"/>
                <a:gd name="T9" fmla="*/ 0 h 150"/>
                <a:gd name="T10" fmla="*/ 402 w 402"/>
                <a:gd name="T11" fmla="*/ 0 h 150"/>
                <a:gd name="T12" fmla="*/ 402 w 402"/>
                <a:gd name="T13" fmla="*/ 44 h 150"/>
                <a:gd name="T14" fmla="*/ 296 w 402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150">
                  <a:moveTo>
                    <a:pt x="296" y="150"/>
                  </a:moveTo>
                  <a:lnTo>
                    <a:pt x="296" y="150"/>
                  </a:lnTo>
                  <a:lnTo>
                    <a:pt x="106" y="150"/>
                  </a:lnTo>
                  <a:cubicBezTo>
                    <a:pt x="47" y="150"/>
                    <a:pt x="0" y="102"/>
                    <a:pt x="0" y="44"/>
                  </a:cubicBezTo>
                  <a:lnTo>
                    <a:pt x="0" y="0"/>
                  </a:lnTo>
                  <a:lnTo>
                    <a:pt x="402" y="0"/>
                  </a:lnTo>
                  <a:lnTo>
                    <a:pt x="402" y="44"/>
                  </a:lnTo>
                  <a:cubicBezTo>
                    <a:pt x="402" y="102"/>
                    <a:pt x="355" y="150"/>
                    <a:pt x="296" y="150"/>
                  </a:cubicBezTo>
                  <a:close/>
                </a:path>
              </a:pathLst>
            </a:custGeom>
            <a:solidFill>
              <a:srgbClr val="E4EA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541463" y="3536950"/>
              <a:ext cx="649288" cy="1554163"/>
            </a:xfrm>
            <a:custGeom>
              <a:avLst/>
              <a:gdLst>
                <a:gd name="T0" fmla="*/ 680 w 680"/>
                <a:gd name="T1" fmla="*/ 0 h 1623"/>
                <a:gd name="T2" fmla="*/ 680 w 680"/>
                <a:gd name="T3" fmla="*/ 0 h 1623"/>
                <a:gd name="T4" fmla="*/ 107 w 680"/>
                <a:gd name="T5" fmla="*/ 312 h 1623"/>
                <a:gd name="T6" fmla="*/ 0 w 680"/>
                <a:gd name="T7" fmla="*/ 676 h 1623"/>
                <a:gd name="T8" fmla="*/ 29 w 680"/>
                <a:gd name="T9" fmla="*/ 873 h 1623"/>
                <a:gd name="T10" fmla="*/ 317 w 680"/>
                <a:gd name="T11" fmla="*/ 1249 h 1623"/>
                <a:gd name="T12" fmla="*/ 352 w 680"/>
                <a:gd name="T13" fmla="*/ 1275 h 1623"/>
                <a:gd name="T14" fmla="*/ 438 w 680"/>
                <a:gd name="T15" fmla="*/ 1468 h 1623"/>
                <a:gd name="T16" fmla="*/ 438 w 680"/>
                <a:gd name="T17" fmla="*/ 1623 h 1623"/>
                <a:gd name="T18" fmla="*/ 680 w 680"/>
                <a:gd name="T19" fmla="*/ 1623 h 1623"/>
                <a:gd name="T20" fmla="*/ 680 w 680"/>
                <a:gd name="T21" fmla="*/ 1340 h 1623"/>
                <a:gd name="T22" fmla="*/ 613 w 680"/>
                <a:gd name="T23" fmla="*/ 1311 h 1623"/>
                <a:gd name="T24" fmla="*/ 607 w 680"/>
                <a:gd name="T25" fmla="*/ 1302 h 1623"/>
                <a:gd name="T26" fmla="*/ 603 w 680"/>
                <a:gd name="T27" fmla="*/ 1297 h 1623"/>
                <a:gd name="T28" fmla="*/ 598 w 680"/>
                <a:gd name="T29" fmla="*/ 1289 h 1623"/>
                <a:gd name="T30" fmla="*/ 589 w 680"/>
                <a:gd name="T31" fmla="*/ 1250 h 1623"/>
                <a:gd name="T32" fmla="*/ 595 w 680"/>
                <a:gd name="T33" fmla="*/ 1217 h 1623"/>
                <a:gd name="T34" fmla="*/ 605 w 680"/>
                <a:gd name="T35" fmla="*/ 1199 h 1623"/>
                <a:gd name="T36" fmla="*/ 637 w 680"/>
                <a:gd name="T37" fmla="*/ 1151 h 1623"/>
                <a:gd name="T38" fmla="*/ 637 w 680"/>
                <a:gd name="T39" fmla="*/ 1099 h 1623"/>
                <a:gd name="T40" fmla="*/ 605 w 680"/>
                <a:gd name="T41" fmla="*/ 1051 h 1623"/>
                <a:gd name="T42" fmla="*/ 595 w 680"/>
                <a:gd name="T43" fmla="*/ 1033 h 1623"/>
                <a:gd name="T44" fmla="*/ 589 w 680"/>
                <a:gd name="T45" fmla="*/ 1001 h 1623"/>
                <a:gd name="T46" fmla="*/ 598 w 680"/>
                <a:gd name="T47" fmla="*/ 962 h 1623"/>
                <a:gd name="T48" fmla="*/ 603 w 680"/>
                <a:gd name="T49" fmla="*/ 953 h 1623"/>
                <a:gd name="T50" fmla="*/ 607 w 680"/>
                <a:gd name="T51" fmla="*/ 948 h 1623"/>
                <a:gd name="T52" fmla="*/ 613 w 680"/>
                <a:gd name="T53" fmla="*/ 940 h 1623"/>
                <a:gd name="T54" fmla="*/ 680 w 680"/>
                <a:gd name="T55" fmla="*/ 910 h 1623"/>
                <a:gd name="T56" fmla="*/ 680 w 680"/>
                <a:gd name="T57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0" h="1623">
                  <a:moveTo>
                    <a:pt x="680" y="0"/>
                  </a:moveTo>
                  <a:lnTo>
                    <a:pt x="680" y="0"/>
                  </a:lnTo>
                  <a:cubicBezTo>
                    <a:pt x="439" y="0"/>
                    <a:pt x="227" y="124"/>
                    <a:pt x="107" y="312"/>
                  </a:cubicBezTo>
                  <a:cubicBezTo>
                    <a:pt x="39" y="417"/>
                    <a:pt x="0" y="542"/>
                    <a:pt x="0" y="676"/>
                  </a:cubicBezTo>
                  <a:cubicBezTo>
                    <a:pt x="0" y="745"/>
                    <a:pt x="10" y="811"/>
                    <a:pt x="29" y="873"/>
                  </a:cubicBezTo>
                  <a:cubicBezTo>
                    <a:pt x="77" y="1030"/>
                    <a:pt x="180" y="1163"/>
                    <a:pt x="317" y="1249"/>
                  </a:cubicBezTo>
                  <a:cubicBezTo>
                    <a:pt x="329" y="1257"/>
                    <a:pt x="341" y="1265"/>
                    <a:pt x="352" y="1275"/>
                  </a:cubicBezTo>
                  <a:cubicBezTo>
                    <a:pt x="406" y="1323"/>
                    <a:pt x="438" y="1394"/>
                    <a:pt x="438" y="1468"/>
                  </a:cubicBezTo>
                  <a:lnTo>
                    <a:pt x="438" y="1623"/>
                  </a:lnTo>
                  <a:lnTo>
                    <a:pt x="680" y="1623"/>
                  </a:lnTo>
                  <a:lnTo>
                    <a:pt x="680" y="1340"/>
                  </a:lnTo>
                  <a:cubicBezTo>
                    <a:pt x="654" y="1340"/>
                    <a:pt x="630" y="1329"/>
                    <a:pt x="613" y="1311"/>
                  </a:cubicBezTo>
                  <a:cubicBezTo>
                    <a:pt x="611" y="1308"/>
                    <a:pt x="609" y="1305"/>
                    <a:pt x="607" y="1302"/>
                  </a:cubicBezTo>
                  <a:cubicBezTo>
                    <a:pt x="605" y="1301"/>
                    <a:pt x="604" y="1299"/>
                    <a:pt x="603" y="1297"/>
                  </a:cubicBezTo>
                  <a:cubicBezTo>
                    <a:pt x="601" y="1294"/>
                    <a:pt x="600" y="1291"/>
                    <a:pt x="598" y="1289"/>
                  </a:cubicBezTo>
                  <a:cubicBezTo>
                    <a:pt x="593" y="1277"/>
                    <a:pt x="589" y="1264"/>
                    <a:pt x="589" y="1250"/>
                  </a:cubicBezTo>
                  <a:cubicBezTo>
                    <a:pt x="589" y="1238"/>
                    <a:pt x="591" y="1227"/>
                    <a:pt x="595" y="1217"/>
                  </a:cubicBezTo>
                  <a:cubicBezTo>
                    <a:pt x="597" y="1211"/>
                    <a:pt x="601" y="1205"/>
                    <a:pt x="605" y="1199"/>
                  </a:cubicBezTo>
                  <a:lnTo>
                    <a:pt x="637" y="1151"/>
                  </a:lnTo>
                  <a:cubicBezTo>
                    <a:pt x="648" y="1135"/>
                    <a:pt x="648" y="1115"/>
                    <a:pt x="637" y="1099"/>
                  </a:cubicBezTo>
                  <a:lnTo>
                    <a:pt x="605" y="1051"/>
                  </a:lnTo>
                  <a:cubicBezTo>
                    <a:pt x="601" y="1045"/>
                    <a:pt x="597" y="1039"/>
                    <a:pt x="595" y="1033"/>
                  </a:cubicBezTo>
                  <a:cubicBezTo>
                    <a:pt x="591" y="1023"/>
                    <a:pt x="589" y="1012"/>
                    <a:pt x="589" y="1001"/>
                  </a:cubicBezTo>
                  <a:cubicBezTo>
                    <a:pt x="589" y="987"/>
                    <a:pt x="593" y="973"/>
                    <a:pt x="598" y="962"/>
                  </a:cubicBezTo>
                  <a:cubicBezTo>
                    <a:pt x="600" y="959"/>
                    <a:pt x="601" y="956"/>
                    <a:pt x="603" y="953"/>
                  </a:cubicBezTo>
                  <a:cubicBezTo>
                    <a:pt x="604" y="951"/>
                    <a:pt x="605" y="950"/>
                    <a:pt x="607" y="948"/>
                  </a:cubicBezTo>
                  <a:cubicBezTo>
                    <a:pt x="609" y="945"/>
                    <a:pt x="611" y="942"/>
                    <a:pt x="613" y="940"/>
                  </a:cubicBezTo>
                  <a:cubicBezTo>
                    <a:pt x="630" y="922"/>
                    <a:pt x="654" y="910"/>
                    <a:pt x="680" y="910"/>
                  </a:cubicBezTo>
                  <a:lnTo>
                    <a:pt x="680" y="0"/>
                  </a:lnTo>
                  <a:close/>
                </a:path>
              </a:pathLst>
            </a:custGeom>
            <a:solidFill>
              <a:srgbClr val="DED2E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2105025" y="4408488"/>
              <a:ext cx="85725" cy="411163"/>
            </a:xfrm>
            <a:custGeom>
              <a:avLst/>
              <a:gdLst>
                <a:gd name="T0" fmla="*/ 91 w 91"/>
                <a:gd name="T1" fmla="*/ 0 h 430"/>
                <a:gd name="T2" fmla="*/ 91 w 91"/>
                <a:gd name="T3" fmla="*/ 0 h 430"/>
                <a:gd name="T4" fmla="*/ 24 w 91"/>
                <a:gd name="T5" fmla="*/ 30 h 430"/>
                <a:gd name="T6" fmla="*/ 18 w 91"/>
                <a:gd name="T7" fmla="*/ 38 h 430"/>
                <a:gd name="T8" fmla="*/ 14 w 91"/>
                <a:gd name="T9" fmla="*/ 43 h 430"/>
                <a:gd name="T10" fmla="*/ 9 w 91"/>
                <a:gd name="T11" fmla="*/ 52 h 430"/>
                <a:gd name="T12" fmla="*/ 0 w 91"/>
                <a:gd name="T13" fmla="*/ 91 h 430"/>
                <a:gd name="T14" fmla="*/ 6 w 91"/>
                <a:gd name="T15" fmla="*/ 123 h 430"/>
                <a:gd name="T16" fmla="*/ 16 w 91"/>
                <a:gd name="T17" fmla="*/ 141 h 430"/>
                <a:gd name="T18" fmla="*/ 48 w 91"/>
                <a:gd name="T19" fmla="*/ 189 h 430"/>
                <a:gd name="T20" fmla="*/ 48 w 91"/>
                <a:gd name="T21" fmla="*/ 241 h 430"/>
                <a:gd name="T22" fmla="*/ 16 w 91"/>
                <a:gd name="T23" fmla="*/ 289 h 430"/>
                <a:gd name="T24" fmla="*/ 6 w 91"/>
                <a:gd name="T25" fmla="*/ 307 h 430"/>
                <a:gd name="T26" fmla="*/ 0 w 91"/>
                <a:gd name="T27" fmla="*/ 340 h 430"/>
                <a:gd name="T28" fmla="*/ 9 w 91"/>
                <a:gd name="T29" fmla="*/ 379 h 430"/>
                <a:gd name="T30" fmla="*/ 14 w 91"/>
                <a:gd name="T31" fmla="*/ 387 h 430"/>
                <a:gd name="T32" fmla="*/ 18 w 91"/>
                <a:gd name="T33" fmla="*/ 392 h 430"/>
                <a:gd name="T34" fmla="*/ 24 w 91"/>
                <a:gd name="T35" fmla="*/ 401 h 430"/>
                <a:gd name="T36" fmla="*/ 91 w 91"/>
                <a:gd name="T37" fmla="*/ 430 h 430"/>
                <a:gd name="T38" fmla="*/ 91 w 91"/>
                <a:gd name="T3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430">
                  <a:moveTo>
                    <a:pt x="91" y="0"/>
                  </a:moveTo>
                  <a:lnTo>
                    <a:pt x="91" y="0"/>
                  </a:lnTo>
                  <a:cubicBezTo>
                    <a:pt x="65" y="0"/>
                    <a:pt x="41" y="12"/>
                    <a:pt x="24" y="30"/>
                  </a:cubicBezTo>
                  <a:cubicBezTo>
                    <a:pt x="22" y="32"/>
                    <a:pt x="20" y="35"/>
                    <a:pt x="18" y="38"/>
                  </a:cubicBezTo>
                  <a:cubicBezTo>
                    <a:pt x="16" y="40"/>
                    <a:pt x="15" y="41"/>
                    <a:pt x="14" y="43"/>
                  </a:cubicBezTo>
                  <a:cubicBezTo>
                    <a:pt x="12" y="46"/>
                    <a:pt x="11" y="49"/>
                    <a:pt x="9" y="52"/>
                  </a:cubicBezTo>
                  <a:cubicBezTo>
                    <a:pt x="4" y="63"/>
                    <a:pt x="0" y="77"/>
                    <a:pt x="0" y="91"/>
                  </a:cubicBezTo>
                  <a:cubicBezTo>
                    <a:pt x="0" y="102"/>
                    <a:pt x="2" y="113"/>
                    <a:pt x="6" y="123"/>
                  </a:cubicBezTo>
                  <a:cubicBezTo>
                    <a:pt x="8" y="129"/>
                    <a:pt x="12" y="135"/>
                    <a:pt x="16" y="141"/>
                  </a:cubicBezTo>
                  <a:lnTo>
                    <a:pt x="48" y="189"/>
                  </a:lnTo>
                  <a:cubicBezTo>
                    <a:pt x="59" y="205"/>
                    <a:pt x="59" y="225"/>
                    <a:pt x="48" y="241"/>
                  </a:cubicBezTo>
                  <a:lnTo>
                    <a:pt x="16" y="289"/>
                  </a:lnTo>
                  <a:cubicBezTo>
                    <a:pt x="12" y="295"/>
                    <a:pt x="8" y="301"/>
                    <a:pt x="6" y="307"/>
                  </a:cubicBezTo>
                  <a:cubicBezTo>
                    <a:pt x="2" y="317"/>
                    <a:pt x="0" y="328"/>
                    <a:pt x="0" y="340"/>
                  </a:cubicBezTo>
                  <a:cubicBezTo>
                    <a:pt x="0" y="354"/>
                    <a:pt x="4" y="367"/>
                    <a:pt x="9" y="379"/>
                  </a:cubicBezTo>
                  <a:cubicBezTo>
                    <a:pt x="11" y="381"/>
                    <a:pt x="12" y="384"/>
                    <a:pt x="14" y="387"/>
                  </a:cubicBezTo>
                  <a:cubicBezTo>
                    <a:pt x="15" y="389"/>
                    <a:pt x="16" y="391"/>
                    <a:pt x="18" y="392"/>
                  </a:cubicBezTo>
                  <a:cubicBezTo>
                    <a:pt x="20" y="395"/>
                    <a:pt x="22" y="398"/>
                    <a:pt x="24" y="401"/>
                  </a:cubicBezTo>
                  <a:cubicBezTo>
                    <a:pt x="41" y="419"/>
                    <a:pt x="65" y="430"/>
                    <a:pt x="91" y="43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581D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1928813" y="5175250"/>
              <a:ext cx="261938" cy="196850"/>
            </a:xfrm>
            <a:custGeom>
              <a:avLst/>
              <a:gdLst>
                <a:gd name="T0" fmla="*/ 275 w 275"/>
                <a:gd name="T1" fmla="*/ 0 h 206"/>
                <a:gd name="T2" fmla="*/ 275 w 275"/>
                <a:gd name="T3" fmla="*/ 0 h 206"/>
                <a:gd name="T4" fmla="*/ 29 w 275"/>
                <a:gd name="T5" fmla="*/ 0 h 206"/>
                <a:gd name="T6" fmla="*/ 0 w 275"/>
                <a:gd name="T7" fmla="*/ 29 h 206"/>
                <a:gd name="T8" fmla="*/ 0 w 275"/>
                <a:gd name="T9" fmla="*/ 177 h 206"/>
                <a:gd name="T10" fmla="*/ 29 w 275"/>
                <a:gd name="T11" fmla="*/ 206 h 206"/>
                <a:gd name="T12" fmla="*/ 275 w 275"/>
                <a:gd name="T13" fmla="*/ 206 h 206"/>
                <a:gd name="T14" fmla="*/ 275 w 275"/>
                <a:gd name="T1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206">
                  <a:moveTo>
                    <a:pt x="275" y="0"/>
                  </a:moveTo>
                  <a:lnTo>
                    <a:pt x="275" y="0"/>
                  </a:lnTo>
                  <a:lnTo>
                    <a:pt x="29" y="0"/>
                  </a:lnTo>
                  <a:cubicBezTo>
                    <a:pt x="13" y="0"/>
                    <a:pt x="0" y="13"/>
                    <a:pt x="0" y="29"/>
                  </a:cubicBezTo>
                  <a:lnTo>
                    <a:pt x="0" y="177"/>
                  </a:lnTo>
                  <a:cubicBezTo>
                    <a:pt x="0" y="193"/>
                    <a:pt x="13" y="206"/>
                    <a:pt x="29" y="206"/>
                  </a:cubicBezTo>
                  <a:lnTo>
                    <a:pt x="275" y="20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3D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2000250" y="5456238"/>
              <a:ext cx="190500" cy="142875"/>
            </a:xfrm>
            <a:custGeom>
              <a:avLst/>
              <a:gdLst>
                <a:gd name="T0" fmla="*/ 200 w 200"/>
                <a:gd name="T1" fmla="*/ 0 h 149"/>
                <a:gd name="T2" fmla="*/ 200 w 200"/>
                <a:gd name="T3" fmla="*/ 0 h 149"/>
                <a:gd name="T4" fmla="*/ 0 w 200"/>
                <a:gd name="T5" fmla="*/ 0 h 149"/>
                <a:gd name="T6" fmla="*/ 0 w 200"/>
                <a:gd name="T7" fmla="*/ 44 h 149"/>
                <a:gd name="T8" fmla="*/ 44 w 200"/>
                <a:gd name="T9" fmla="*/ 130 h 149"/>
                <a:gd name="T10" fmla="*/ 106 w 200"/>
                <a:gd name="T11" fmla="*/ 149 h 149"/>
                <a:gd name="T12" fmla="*/ 200 w 200"/>
                <a:gd name="T13" fmla="*/ 149 h 149"/>
                <a:gd name="T14" fmla="*/ 200 w 200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49">
                  <a:moveTo>
                    <a:pt x="200" y="0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44"/>
                  </a:lnTo>
                  <a:cubicBezTo>
                    <a:pt x="0" y="79"/>
                    <a:pt x="17" y="111"/>
                    <a:pt x="44" y="130"/>
                  </a:cubicBezTo>
                  <a:cubicBezTo>
                    <a:pt x="62" y="142"/>
                    <a:pt x="83" y="149"/>
                    <a:pt x="106" y="149"/>
                  </a:cubicBezTo>
                  <a:lnTo>
                    <a:pt x="200" y="149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C3D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266825" y="3425825"/>
              <a:ext cx="252413" cy="249238"/>
            </a:xfrm>
            <a:custGeom>
              <a:avLst/>
              <a:gdLst>
                <a:gd name="T0" fmla="*/ 226 w 264"/>
                <a:gd name="T1" fmla="*/ 259 h 259"/>
                <a:gd name="T2" fmla="*/ 226 w 264"/>
                <a:gd name="T3" fmla="*/ 259 h 259"/>
                <a:gd name="T4" fmla="*/ 201 w 264"/>
                <a:gd name="T5" fmla="*/ 249 h 259"/>
                <a:gd name="T6" fmla="*/ 13 w 264"/>
                <a:gd name="T7" fmla="*/ 62 h 259"/>
                <a:gd name="T8" fmla="*/ 13 w 264"/>
                <a:gd name="T9" fmla="*/ 13 h 259"/>
                <a:gd name="T10" fmla="*/ 63 w 264"/>
                <a:gd name="T11" fmla="*/ 13 h 259"/>
                <a:gd name="T12" fmla="*/ 251 w 264"/>
                <a:gd name="T13" fmla="*/ 200 h 259"/>
                <a:gd name="T14" fmla="*/ 251 w 264"/>
                <a:gd name="T15" fmla="*/ 249 h 259"/>
                <a:gd name="T16" fmla="*/ 226 w 264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59">
                  <a:moveTo>
                    <a:pt x="226" y="259"/>
                  </a:moveTo>
                  <a:lnTo>
                    <a:pt x="226" y="259"/>
                  </a:lnTo>
                  <a:cubicBezTo>
                    <a:pt x="217" y="259"/>
                    <a:pt x="208" y="256"/>
                    <a:pt x="201" y="249"/>
                  </a:cubicBezTo>
                  <a:lnTo>
                    <a:pt x="13" y="62"/>
                  </a:lnTo>
                  <a:cubicBezTo>
                    <a:pt x="0" y="49"/>
                    <a:pt x="0" y="27"/>
                    <a:pt x="13" y="13"/>
                  </a:cubicBezTo>
                  <a:cubicBezTo>
                    <a:pt x="27" y="0"/>
                    <a:pt x="49" y="0"/>
                    <a:pt x="63" y="13"/>
                  </a:cubicBezTo>
                  <a:lnTo>
                    <a:pt x="251" y="200"/>
                  </a:lnTo>
                  <a:cubicBezTo>
                    <a:pt x="264" y="213"/>
                    <a:pt x="264" y="236"/>
                    <a:pt x="251" y="249"/>
                  </a:cubicBezTo>
                  <a:cubicBezTo>
                    <a:pt x="244" y="256"/>
                    <a:pt x="235" y="259"/>
                    <a:pt x="226" y="259"/>
                  </a:cubicBezTo>
                  <a:close/>
                </a:path>
              </a:pathLst>
            </a:custGeom>
            <a:solidFill>
              <a:srgbClr val="581D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136650" y="4181475"/>
              <a:ext cx="322263" cy="66675"/>
            </a:xfrm>
            <a:custGeom>
              <a:avLst/>
              <a:gdLst>
                <a:gd name="T0" fmla="*/ 302 w 337"/>
                <a:gd name="T1" fmla="*/ 70 h 70"/>
                <a:gd name="T2" fmla="*/ 302 w 337"/>
                <a:gd name="T3" fmla="*/ 70 h 70"/>
                <a:gd name="T4" fmla="*/ 35 w 337"/>
                <a:gd name="T5" fmla="*/ 70 h 70"/>
                <a:gd name="T6" fmla="*/ 0 w 337"/>
                <a:gd name="T7" fmla="*/ 35 h 70"/>
                <a:gd name="T8" fmla="*/ 35 w 337"/>
                <a:gd name="T9" fmla="*/ 0 h 70"/>
                <a:gd name="T10" fmla="*/ 302 w 337"/>
                <a:gd name="T11" fmla="*/ 0 h 70"/>
                <a:gd name="T12" fmla="*/ 337 w 337"/>
                <a:gd name="T13" fmla="*/ 35 h 70"/>
                <a:gd name="T14" fmla="*/ 302 w 337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70">
                  <a:moveTo>
                    <a:pt x="302" y="70"/>
                  </a:moveTo>
                  <a:lnTo>
                    <a:pt x="302" y="70"/>
                  </a:lnTo>
                  <a:lnTo>
                    <a:pt x="35" y="70"/>
                  </a:lnTo>
                  <a:cubicBezTo>
                    <a:pt x="15" y="70"/>
                    <a:pt x="0" y="54"/>
                    <a:pt x="0" y="35"/>
                  </a:cubicBezTo>
                  <a:cubicBezTo>
                    <a:pt x="0" y="16"/>
                    <a:pt x="15" y="0"/>
                    <a:pt x="35" y="0"/>
                  </a:cubicBezTo>
                  <a:lnTo>
                    <a:pt x="302" y="0"/>
                  </a:lnTo>
                  <a:cubicBezTo>
                    <a:pt x="322" y="0"/>
                    <a:pt x="337" y="16"/>
                    <a:pt x="337" y="35"/>
                  </a:cubicBezTo>
                  <a:cubicBezTo>
                    <a:pt x="337" y="54"/>
                    <a:pt x="322" y="70"/>
                    <a:pt x="302" y="70"/>
                  </a:cubicBezTo>
                  <a:close/>
                </a:path>
              </a:pathLst>
            </a:custGeom>
            <a:solidFill>
              <a:srgbClr val="581D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2909888" y="4181475"/>
              <a:ext cx="322263" cy="66675"/>
            </a:xfrm>
            <a:custGeom>
              <a:avLst/>
              <a:gdLst>
                <a:gd name="T0" fmla="*/ 303 w 338"/>
                <a:gd name="T1" fmla="*/ 70 h 70"/>
                <a:gd name="T2" fmla="*/ 303 w 338"/>
                <a:gd name="T3" fmla="*/ 70 h 70"/>
                <a:gd name="T4" fmla="*/ 35 w 338"/>
                <a:gd name="T5" fmla="*/ 70 h 70"/>
                <a:gd name="T6" fmla="*/ 0 w 338"/>
                <a:gd name="T7" fmla="*/ 35 h 70"/>
                <a:gd name="T8" fmla="*/ 35 w 338"/>
                <a:gd name="T9" fmla="*/ 0 h 70"/>
                <a:gd name="T10" fmla="*/ 303 w 338"/>
                <a:gd name="T11" fmla="*/ 0 h 70"/>
                <a:gd name="T12" fmla="*/ 338 w 338"/>
                <a:gd name="T13" fmla="*/ 35 h 70"/>
                <a:gd name="T14" fmla="*/ 303 w 338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70">
                  <a:moveTo>
                    <a:pt x="303" y="70"/>
                  </a:moveTo>
                  <a:lnTo>
                    <a:pt x="303" y="70"/>
                  </a:lnTo>
                  <a:lnTo>
                    <a:pt x="35" y="70"/>
                  </a:lnTo>
                  <a:cubicBezTo>
                    <a:pt x="15" y="70"/>
                    <a:pt x="0" y="54"/>
                    <a:pt x="0" y="35"/>
                  </a:cubicBezTo>
                  <a:cubicBezTo>
                    <a:pt x="0" y="16"/>
                    <a:pt x="15" y="0"/>
                    <a:pt x="35" y="0"/>
                  </a:cubicBezTo>
                  <a:lnTo>
                    <a:pt x="303" y="0"/>
                  </a:lnTo>
                  <a:cubicBezTo>
                    <a:pt x="322" y="0"/>
                    <a:pt x="338" y="16"/>
                    <a:pt x="338" y="35"/>
                  </a:cubicBezTo>
                  <a:cubicBezTo>
                    <a:pt x="338" y="54"/>
                    <a:pt x="322" y="70"/>
                    <a:pt x="303" y="70"/>
                  </a:cubicBezTo>
                  <a:close/>
                </a:path>
              </a:pathLst>
            </a:custGeom>
            <a:solidFill>
              <a:srgbClr val="581D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2890838" y="4743450"/>
              <a:ext cx="254000" cy="247650"/>
            </a:xfrm>
            <a:custGeom>
              <a:avLst/>
              <a:gdLst>
                <a:gd name="T0" fmla="*/ 226 w 265"/>
                <a:gd name="T1" fmla="*/ 260 h 260"/>
                <a:gd name="T2" fmla="*/ 226 w 265"/>
                <a:gd name="T3" fmla="*/ 260 h 260"/>
                <a:gd name="T4" fmla="*/ 201 w 265"/>
                <a:gd name="T5" fmla="*/ 250 h 260"/>
                <a:gd name="T6" fmla="*/ 14 w 265"/>
                <a:gd name="T7" fmla="*/ 63 h 260"/>
                <a:gd name="T8" fmla="*/ 14 w 265"/>
                <a:gd name="T9" fmla="*/ 14 h 260"/>
                <a:gd name="T10" fmla="*/ 63 w 265"/>
                <a:gd name="T11" fmla="*/ 14 h 260"/>
                <a:gd name="T12" fmla="*/ 251 w 265"/>
                <a:gd name="T13" fmla="*/ 200 h 260"/>
                <a:gd name="T14" fmla="*/ 251 w 265"/>
                <a:gd name="T15" fmla="*/ 250 h 260"/>
                <a:gd name="T16" fmla="*/ 226 w 265"/>
                <a:gd name="T17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260">
                  <a:moveTo>
                    <a:pt x="226" y="260"/>
                  </a:moveTo>
                  <a:lnTo>
                    <a:pt x="226" y="260"/>
                  </a:lnTo>
                  <a:cubicBezTo>
                    <a:pt x="217" y="260"/>
                    <a:pt x="208" y="256"/>
                    <a:pt x="201" y="250"/>
                  </a:cubicBezTo>
                  <a:lnTo>
                    <a:pt x="14" y="63"/>
                  </a:lnTo>
                  <a:cubicBezTo>
                    <a:pt x="0" y="49"/>
                    <a:pt x="0" y="27"/>
                    <a:pt x="14" y="14"/>
                  </a:cubicBezTo>
                  <a:cubicBezTo>
                    <a:pt x="27" y="0"/>
                    <a:pt x="49" y="0"/>
                    <a:pt x="63" y="14"/>
                  </a:cubicBezTo>
                  <a:lnTo>
                    <a:pt x="251" y="200"/>
                  </a:lnTo>
                  <a:cubicBezTo>
                    <a:pt x="265" y="214"/>
                    <a:pt x="265" y="236"/>
                    <a:pt x="251" y="250"/>
                  </a:cubicBezTo>
                  <a:cubicBezTo>
                    <a:pt x="244" y="256"/>
                    <a:pt x="235" y="260"/>
                    <a:pt x="226" y="260"/>
                  </a:cubicBezTo>
                  <a:close/>
                </a:path>
              </a:pathLst>
            </a:custGeom>
            <a:solidFill>
              <a:srgbClr val="581D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1266825" y="4743450"/>
              <a:ext cx="252413" cy="247650"/>
            </a:xfrm>
            <a:custGeom>
              <a:avLst/>
              <a:gdLst>
                <a:gd name="T0" fmla="*/ 38 w 264"/>
                <a:gd name="T1" fmla="*/ 260 h 260"/>
                <a:gd name="T2" fmla="*/ 38 w 264"/>
                <a:gd name="T3" fmla="*/ 260 h 260"/>
                <a:gd name="T4" fmla="*/ 13 w 264"/>
                <a:gd name="T5" fmla="*/ 250 h 260"/>
                <a:gd name="T6" fmla="*/ 13 w 264"/>
                <a:gd name="T7" fmla="*/ 200 h 260"/>
                <a:gd name="T8" fmla="*/ 201 w 264"/>
                <a:gd name="T9" fmla="*/ 14 h 260"/>
                <a:gd name="T10" fmla="*/ 251 w 264"/>
                <a:gd name="T11" fmla="*/ 14 h 260"/>
                <a:gd name="T12" fmla="*/ 251 w 264"/>
                <a:gd name="T13" fmla="*/ 63 h 260"/>
                <a:gd name="T14" fmla="*/ 63 w 264"/>
                <a:gd name="T15" fmla="*/ 250 h 260"/>
                <a:gd name="T16" fmla="*/ 38 w 264"/>
                <a:gd name="T17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0">
                  <a:moveTo>
                    <a:pt x="38" y="260"/>
                  </a:moveTo>
                  <a:lnTo>
                    <a:pt x="38" y="260"/>
                  </a:lnTo>
                  <a:cubicBezTo>
                    <a:pt x="29" y="260"/>
                    <a:pt x="20" y="256"/>
                    <a:pt x="13" y="250"/>
                  </a:cubicBezTo>
                  <a:cubicBezTo>
                    <a:pt x="0" y="236"/>
                    <a:pt x="0" y="214"/>
                    <a:pt x="13" y="200"/>
                  </a:cubicBezTo>
                  <a:lnTo>
                    <a:pt x="201" y="14"/>
                  </a:lnTo>
                  <a:cubicBezTo>
                    <a:pt x="215" y="0"/>
                    <a:pt x="237" y="0"/>
                    <a:pt x="251" y="14"/>
                  </a:cubicBezTo>
                  <a:cubicBezTo>
                    <a:pt x="264" y="27"/>
                    <a:pt x="264" y="49"/>
                    <a:pt x="251" y="63"/>
                  </a:cubicBezTo>
                  <a:lnTo>
                    <a:pt x="63" y="250"/>
                  </a:lnTo>
                  <a:cubicBezTo>
                    <a:pt x="56" y="256"/>
                    <a:pt x="47" y="260"/>
                    <a:pt x="38" y="260"/>
                  </a:cubicBezTo>
                  <a:close/>
                </a:path>
              </a:pathLst>
            </a:custGeom>
            <a:solidFill>
              <a:srgbClr val="581D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7"/>
            <p:cNvSpPr>
              <a:spLocks noEditPoints="1"/>
            </p:cNvSpPr>
            <p:nvPr/>
          </p:nvSpPr>
          <p:spPr bwMode="auto">
            <a:xfrm>
              <a:off x="2125663" y="4757738"/>
              <a:ext cx="123825" cy="333375"/>
            </a:xfrm>
            <a:custGeom>
              <a:avLst/>
              <a:gdLst>
                <a:gd name="T0" fmla="*/ 32 w 129"/>
                <a:gd name="T1" fmla="*/ 348 h 348"/>
                <a:gd name="T2" fmla="*/ 32 w 129"/>
                <a:gd name="T3" fmla="*/ 348 h 348"/>
                <a:gd name="T4" fmla="*/ 0 w 129"/>
                <a:gd name="T5" fmla="*/ 1 h 348"/>
                <a:gd name="T6" fmla="*/ 10 w 129"/>
                <a:gd name="T7" fmla="*/ 0 h 348"/>
                <a:gd name="T8" fmla="*/ 43 w 129"/>
                <a:gd name="T9" fmla="*/ 347 h 348"/>
                <a:gd name="T10" fmla="*/ 32 w 129"/>
                <a:gd name="T11" fmla="*/ 348 h 348"/>
                <a:gd name="T12" fmla="*/ 96 w 129"/>
                <a:gd name="T13" fmla="*/ 348 h 348"/>
                <a:gd name="T14" fmla="*/ 96 w 129"/>
                <a:gd name="T15" fmla="*/ 348 h 348"/>
                <a:gd name="T16" fmla="*/ 86 w 129"/>
                <a:gd name="T17" fmla="*/ 347 h 348"/>
                <a:gd name="T18" fmla="*/ 118 w 129"/>
                <a:gd name="T19" fmla="*/ 0 h 348"/>
                <a:gd name="T20" fmla="*/ 129 w 129"/>
                <a:gd name="T21" fmla="*/ 1 h 348"/>
                <a:gd name="T22" fmla="*/ 96 w 129"/>
                <a:gd name="T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348">
                  <a:moveTo>
                    <a:pt x="32" y="348"/>
                  </a:moveTo>
                  <a:lnTo>
                    <a:pt x="32" y="348"/>
                  </a:lnTo>
                  <a:lnTo>
                    <a:pt x="0" y="1"/>
                  </a:lnTo>
                  <a:lnTo>
                    <a:pt x="10" y="0"/>
                  </a:lnTo>
                  <a:lnTo>
                    <a:pt x="43" y="347"/>
                  </a:lnTo>
                  <a:lnTo>
                    <a:pt x="32" y="348"/>
                  </a:lnTo>
                  <a:close/>
                  <a:moveTo>
                    <a:pt x="96" y="348"/>
                  </a:moveTo>
                  <a:lnTo>
                    <a:pt x="96" y="348"/>
                  </a:lnTo>
                  <a:lnTo>
                    <a:pt x="86" y="347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96" y="348"/>
                  </a:lnTo>
                  <a:close/>
                </a:path>
              </a:pathLst>
            </a:custGeom>
            <a:solidFill>
              <a:srgbClr val="581D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2105025" y="4408488"/>
              <a:ext cx="174625" cy="411163"/>
            </a:xfrm>
            <a:custGeom>
              <a:avLst/>
              <a:gdLst>
                <a:gd name="T0" fmla="*/ 14 w 184"/>
                <a:gd name="T1" fmla="*/ 43 h 430"/>
                <a:gd name="T2" fmla="*/ 14 w 184"/>
                <a:gd name="T3" fmla="*/ 43 h 430"/>
                <a:gd name="T4" fmla="*/ 18 w 184"/>
                <a:gd name="T5" fmla="*/ 38 h 430"/>
                <a:gd name="T6" fmla="*/ 24 w 184"/>
                <a:gd name="T7" fmla="*/ 30 h 430"/>
                <a:gd name="T8" fmla="*/ 92 w 184"/>
                <a:gd name="T9" fmla="*/ 0 h 430"/>
                <a:gd name="T10" fmla="*/ 160 w 184"/>
                <a:gd name="T11" fmla="*/ 30 h 430"/>
                <a:gd name="T12" fmla="*/ 167 w 184"/>
                <a:gd name="T13" fmla="*/ 38 h 430"/>
                <a:gd name="T14" fmla="*/ 170 w 184"/>
                <a:gd name="T15" fmla="*/ 43 h 430"/>
                <a:gd name="T16" fmla="*/ 175 w 184"/>
                <a:gd name="T17" fmla="*/ 52 h 430"/>
                <a:gd name="T18" fmla="*/ 184 w 184"/>
                <a:gd name="T19" fmla="*/ 91 h 430"/>
                <a:gd name="T20" fmla="*/ 178 w 184"/>
                <a:gd name="T21" fmla="*/ 123 h 430"/>
                <a:gd name="T22" fmla="*/ 168 w 184"/>
                <a:gd name="T23" fmla="*/ 141 h 430"/>
                <a:gd name="T24" fmla="*/ 136 w 184"/>
                <a:gd name="T25" fmla="*/ 189 h 430"/>
                <a:gd name="T26" fmla="*/ 136 w 184"/>
                <a:gd name="T27" fmla="*/ 241 h 430"/>
                <a:gd name="T28" fmla="*/ 168 w 184"/>
                <a:gd name="T29" fmla="*/ 289 h 430"/>
                <a:gd name="T30" fmla="*/ 178 w 184"/>
                <a:gd name="T31" fmla="*/ 307 h 430"/>
                <a:gd name="T32" fmla="*/ 184 w 184"/>
                <a:gd name="T33" fmla="*/ 340 h 430"/>
                <a:gd name="T34" fmla="*/ 175 w 184"/>
                <a:gd name="T35" fmla="*/ 379 h 430"/>
                <a:gd name="T36" fmla="*/ 170 w 184"/>
                <a:gd name="T37" fmla="*/ 387 h 430"/>
                <a:gd name="T38" fmla="*/ 167 w 184"/>
                <a:gd name="T39" fmla="*/ 392 h 430"/>
                <a:gd name="T40" fmla="*/ 160 w 184"/>
                <a:gd name="T41" fmla="*/ 401 h 430"/>
                <a:gd name="T42" fmla="*/ 92 w 184"/>
                <a:gd name="T43" fmla="*/ 430 h 430"/>
                <a:gd name="T44" fmla="*/ 24 w 184"/>
                <a:gd name="T45" fmla="*/ 401 h 430"/>
                <a:gd name="T46" fmla="*/ 18 w 184"/>
                <a:gd name="T47" fmla="*/ 392 h 430"/>
                <a:gd name="T48" fmla="*/ 14 w 184"/>
                <a:gd name="T49" fmla="*/ 387 h 430"/>
                <a:gd name="T50" fmla="*/ 9 w 184"/>
                <a:gd name="T51" fmla="*/ 379 h 430"/>
                <a:gd name="T52" fmla="*/ 0 w 184"/>
                <a:gd name="T53" fmla="*/ 340 h 430"/>
                <a:gd name="T54" fmla="*/ 6 w 184"/>
                <a:gd name="T55" fmla="*/ 307 h 430"/>
                <a:gd name="T56" fmla="*/ 16 w 184"/>
                <a:gd name="T57" fmla="*/ 289 h 430"/>
                <a:gd name="T58" fmla="*/ 48 w 184"/>
                <a:gd name="T59" fmla="*/ 241 h 430"/>
                <a:gd name="T60" fmla="*/ 48 w 184"/>
                <a:gd name="T61" fmla="*/ 189 h 430"/>
                <a:gd name="T62" fmla="*/ 16 w 184"/>
                <a:gd name="T63" fmla="*/ 141 h 430"/>
                <a:gd name="T64" fmla="*/ 6 w 184"/>
                <a:gd name="T65" fmla="*/ 123 h 430"/>
                <a:gd name="T66" fmla="*/ 0 w 184"/>
                <a:gd name="T67" fmla="*/ 91 h 430"/>
                <a:gd name="T68" fmla="*/ 9 w 184"/>
                <a:gd name="T69" fmla="*/ 52 h 430"/>
                <a:gd name="T70" fmla="*/ 14 w 184"/>
                <a:gd name="T71" fmla="*/ 4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430">
                  <a:moveTo>
                    <a:pt x="14" y="43"/>
                  </a:moveTo>
                  <a:lnTo>
                    <a:pt x="14" y="43"/>
                  </a:lnTo>
                  <a:cubicBezTo>
                    <a:pt x="15" y="41"/>
                    <a:pt x="16" y="40"/>
                    <a:pt x="18" y="38"/>
                  </a:cubicBezTo>
                  <a:cubicBezTo>
                    <a:pt x="20" y="35"/>
                    <a:pt x="22" y="32"/>
                    <a:pt x="24" y="30"/>
                  </a:cubicBezTo>
                  <a:cubicBezTo>
                    <a:pt x="41" y="11"/>
                    <a:pt x="65" y="0"/>
                    <a:pt x="92" y="0"/>
                  </a:cubicBezTo>
                  <a:cubicBezTo>
                    <a:pt x="119" y="0"/>
                    <a:pt x="143" y="11"/>
                    <a:pt x="160" y="30"/>
                  </a:cubicBezTo>
                  <a:cubicBezTo>
                    <a:pt x="162" y="32"/>
                    <a:pt x="164" y="35"/>
                    <a:pt x="167" y="38"/>
                  </a:cubicBezTo>
                  <a:cubicBezTo>
                    <a:pt x="168" y="40"/>
                    <a:pt x="169" y="41"/>
                    <a:pt x="170" y="43"/>
                  </a:cubicBezTo>
                  <a:cubicBezTo>
                    <a:pt x="172" y="46"/>
                    <a:pt x="173" y="49"/>
                    <a:pt x="175" y="52"/>
                  </a:cubicBezTo>
                  <a:cubicBezTo>
                    <a:pt x="181" y="63"/>
                    <a:pt x="184" y="77"/>
                    <a:pt x="184" y="91"/>
                  </a:cubicBezTo>
                  <a:cubicBezTo>
                    <a:pt x="184" y="102"/>
                    <a:pt x="182" y="113"/>
                    <a:pt x="178" y="123"/>
                  </a:cubicBezTo>
                  <a:cubicBezTo>
                    <a:pt x="176" y="129"/>
                    <a:pt x="172" y="135"/>
                    <a:pt x="168" y="141"/>
                  </a:cubicBezTo>
                  <a:lnTo>
                    <a:pt x="136" y="189"/>
                  </a:lnTo>
                  <a:cubicBezTo>
                    <a:pt x="126" y="205"/>
                    <a:pt x="126" y="225"/>
                    <a:pt x="136" y="241"/>
                  </a:cubicBezTo>
                  <a:lnTo>
                    <a:pt x="168" y="289"/>
                  </a:lnTo>
                  <a:cubicBezTo>
                    <a:pt x="172" y="295"/>
                    <a:pt x="176" y="301"/>
                    <a:pt x="178" y="307"/>
                  </a:cubicBezTo>
                  <a:cubicBezTo>
                    <a:pt x="182" y="317"/>
                    <a:pt x="184" y="328"/>
                    <a:pt x="184" y="340"/>
                  </a:cubicBezTo>
                  <a:cubicBezTo>
                    <a:pt x="184" y="354"/>
                    <a:pt x="181" y="367"/>
                    <a:pt x="175" y="379"/>
                  </a:cubicBezTo>
                  <a:cubicBezTo>
                    <a:pt x="173" y="381"/>
                    <a:pt x="172" y="384"/>
                    <a:pt x="170" y="387"/>
                  </a:cubicBezTo>
                  <a:cubicBezTo>
                    <a:pt x="169" y="389"/>
                    <a:pt x="168" y="391"/>
                    <a:pt x="167" y="392"/>
                  </a:cubicBezTo>
                  <a:cubicBezTo>
                    <a:pt x="164" y="395"/>
                    <a:pt x="162" y="398"/>
                    <a:pt x="160" y="401"/>
                  </a:cubicBezTo>
                  <a:cubicBezTo>
                    <a:pt x="143" y="419"/>
                    <a:pt x="119" y="430"/>
                    <a:pt x="92" y="430"/>
                  </a:cubicBezTo>
                  <a:cubicBezTo>
                    <a:pt x="65" y="430"/>
                    <a:pt x="41" y="419"/>
                    <a:pt x="24" y="401"/>
                  </a:cubicBezTo>
                  <a:cubicBezTo>
                    <a:pt x="22" y="398"/>
                    <a:pt x="20" y="395"/>
                    <a:pt x="18" y="392"/>
                  </a:cubicBezTo>
                  <a:cubicBezTo>
                    <a:pt x="16" y="391"/>
                    <a:pt x="15" y="389"/>
                    <a:pt x="14" y="387"/>
                  </a:cubicBezTo>
                  <a:cubicBezTo>
                    <a:pt x="12" y="384"/>
                    <a:pt x="11" y="381"/>
                    <a:pt x="9" y="379"/>
                  </a:cubicBezTo>
                  <a:cubicBezTo>
                    <a:pt x="4" y="367"/>
                    <a:pt x="0" y="354"/>
                    <a:pt x="0" y="340"/>
                  </a:cubicBezTo>
                  <a:cubicBezTo>
                    <a:pt x="0" y="328"/>
                    <a:pt x="2" y="317"/>
                    <a:pt x="6" y="307"/>
                  </a:cubicBezTo>
                  <a:cubicBezTo>
                    <a:pt x="8" y="301"/>
                    <a:pt x="12" y="295"/>
                    <a:pt x="16" y="289"/>
                  </a:cubicBezTo>
                  <a:lnTo>
                    <a:pt x="48" y="241"/>
                  </a:lnTo>
                  <a:cubicBezTo>
                    <a:pt x="59" y="225"/>
                    <a:pt x="59" y="205"/>
                    <a:pt x="48" y="189"/>
                  </a:cubicBezTo>
                  <a:lnTo>
                    <a:pt x="16" y="141"/>
                  </a:lnTo>
                  <a:cubicBezTo>
                    <a:pt x="12" y="135"/>
                    <a:pt x="8" y="129"/>
                    <a:pt x="6" y="123"/>
                  </a:cubicBezTo>
                  <a:cubicBezTo>
                    <a:pt x="2" y="113"/>
                    <a:pt x="0" y="102"/>
                    <a:pt x="0" y="91"/>
                  </a:cubicBezTo>
                  <a:cubicBezTo>
                    <a:pt x="0" y="77"/>
                    <a:pt x="4" y="63"/>
                    <a:pt x="9" y="52"/>
                  </a:cubicBezTo>
                  <a:cubicBezTo>
                    <a:pt x="11" y="49"/>
                    <a:pt x="12" y="46"/>
                    <a:pt x="14" y="43"/>
                  </a:cubicBezTo>
                  <a:close/>
                </a:path>
              </a:pathLst>
            </a:custGeom>
            <a:solidFill>
              <a:srgbClr val="581D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56247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cart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24" y="2527960"/>
            <a:ext cx="5765800" cy="288290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450000" y="1385344"/>
            <a:ext cx="8298713" cy="1251568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 marL="0" indent="90000">
              <a:buSzPct val="100000"/>
              <a:buFont typeface="Arial" panose="020B0604020202020204" pitchFamily="34" charset="0"/>
              <a:buChar char="•"/>
              <a:defRPr sz="12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4ABC1B3-8E9B-44D5-9405-1F8CB526F1FD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9998" y="5561103"/>
            <a:ext cx="8298715" cy="541337"/>
          </a:xfrm>
        </p:spPr>
        <p:txBody>
          <a:bodyPr anchor="b" anchorCtr="0"/>
          <a:lstStyle>
            <a:lvl1pPr>
              <a:defRPr sz="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450794" y="3681524"/>
            <a:ext cx="1312894" cy="611572"/>
          </a:xfrm>
          <a:prstGeom prst="callout2">
            <a:avLst>
              <a:gd name="adj1" fmla="val -687"/>
              <a:gd name="adj2" fmla="val 50171"/>
              <a:gd name="adj3" fmla="val -29095"/>
              <a:gd name="adj4" fmla="val 50223"/>
              <a:gd name="adj5" fmla="val -29089"/>
              <a:gd name="adj6" fmla="val 15252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36000" rIns="72000" bIns="36000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4163175" y="4996222"/>
            <a:ext cx="1584000" cy="900000"/>
          </a:xfrm>
          <a:prstGeom prst="callout1">
            <a:avLst>
              <a:gd name="adj1" fmla="val -300"/>
              <a:gd name="adj2" fmla="val 10909"/>
              <a:gd name="adj3" fmla="val -188067"/>
              <a:gd name="adj4" fmla="val 1062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36000" rIns="72000" bIns="36000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7092280" y="3032956"/>
            <a:ext cx="1584000" cy="900000"/>
          </a:xfrm>
          <a:prstGeom prst="callout1">
            <a:avLst>
              <a:gd name="adj1" fmla="val 58615"/>
              <a:gd name="adj2" fmla="val 1007"/>
              <a:gd name="adj3" fmla="val 58666"/>
              <a:gd name="adj4" fmla="val -4084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36000" rIns="72000" bIns="36000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7" hasCustomPrompt="1"/>
          </p:nvPr>
        </p:nvSpPr>
        <p:spPr>
          <a:xfrm>
            <a:off x="2231980" y="3320988"/>
            <a:ext cx="235203" cy="144922"/>
          </a:xfrm>
          <a:solidFill>
            <a:schemeClr val="bg1"/>
          </a:solidFill>
        </p:spPr>
        <p:txBody>
          <a:bodyPr wrap="none" lIns="10800" tIns="10800" rIns="10800" bIns="10800">
            <a:spAutoFit/>
          </a:bodyPr>
          <a:lstStyle>
            <a:lvl1pPr algn="r">
              <a:defRPr sz="800"/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28" hasCustomPrompt="1"/>
          </p:nvPr>
        </p:nvSpPr>
        <p:spPr>
          <a:xfrm>
            <a:off x="2937520" y="3320988"/>
            <a:ext cx="235203" cy="144922"/>
          </a:xfrm>
          <a:solidFill>
            <a:schemeClr val="bg1"/>
          </a:solidFill>
        </p:spPr>
        <p:txBody>
          <a:bodyPr wrap="none" lIns="10800" tIns="10800" rIns="10800" bIns="10800">
            <a:spAutoFit/>
          </a:bodyPr>
          <a:lstStyle>
            <a:lvl1pPr algn="r">
              <a:defRPr sz="800"/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3252" y="3117153"/>
            <a:ext cx="235203" cy="144922"/>
          </a:xfrm>
          <a:solidFill>
            <a:schemeClr val="bg1"/>
          </a:solidFill>
        </p:spPr>
        <p:txBody>
          <a:bodyPr wrap="none" lIns="10800" tIns="10800" rIns="10800" bIns="10800">
            <a:spAutoFit/>
          </a:bodyPr>
          <a:lstStyle>
            <a:lvl1pPr algn="r">
              <a:defRPr sz="800"/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30" hasCustomPrompt="1"/>
          </p:nvPr>
        </p:nvSpPr>
        <p:spPr>
          <a:xfrm>
            <a:off x="6033864" y="3405185"/>
            <a:ext cx="235203" cy="144922"/>
          </a:xfrm>
          <a:solidFill>
            <a:schemeClr val="bg1"/>
          </a:solidFill>
        </p:spPr>
        <p:txBody>
          <a:bodyPr wrap="none" lIns="10800" tIns="10800" rIns="10800" bIns="10800">
            <a:spAutoFit/>
          </a:bodyPr>
          <a:lstStyle>
            <a:lvl1pPr algn="r">
              <a:defRPr sz="800"/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0468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9998" y="5561103"/>
            <a:ext cx="8298715" cy="541337"/>
          </a:xfrm>
        </p:spPr>
        <p:txBody>
          <a:bodyPr anchor="b" anchorCtr="0"/>
          <a:lstStyle>
            <a:lvl1pPr>
              <a:defRPr sz="6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7E0CD52-730A-43F5-A4E6-4EA4C67358DD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noProof="0" dirty="0"/>
              <a:t>– </a:t>
            </a:r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1" name="Espace réservé pour une image  10"/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452438" y="1628986"/>
            <a:ext cx="1440000" cy="720000"/>
          </a:xfrm>
          <a:solidFill>
            <a:schemeClr val="accent2"/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Logotype</a:t>
            </a:r>
          </a:p>
        </p:txBody>
      </p:sp>
      <p:sp>
        <p:nvSpPr>
          <p:cNvPr id="13" name="Espace réservé pour une image  10"/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2166507" y="1628775"/>
            <a:ext cx="1440000" cy="720000"/>
          </a:xfrm>
          <a:solidFill>
            <a:schemeClr val="accent1"/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Logotype</a:t>
            </a:r>
          </a:p>
        </p:txBody>
      </p:sp>
      <p:sp>
        <p:nvSpPr>
          <p:cNvPr id="18" name="Espace réservé pour une image  10"/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3880576" y="1619461"/>
            <a:ext cx="1440000" cy="720000"/>
          </a:xfrm>
          <a:solidFill>
            <a:schemeClr val="accent2"/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Logotype</a:t>
            </a:r>
          </a:p>
        </p:txBody>
      </p:sp>
      <p:sp>
        <p:nvSpPr>
          <p:cNvPr id="19" name="Espace réservé pour une image  10"/>
          <p:cNvSpPr>
            <a:spLocks noGrp="1" noChangeAspect="1"/>
          </p:cNvSpPr>
          <p:nvPr>
            <p:ph type="pic" sz="quarter" idx="22" hasCustomPrompt="1"/>
          </p:nvPr>
        </p:nvSpPr>
        <p:spPr bwMode="gray">
          <a:xfrm>
            <a:off x="5594645" y="1617365"/>
            <a:ext cx="1440000" cy="720000"/>
          </a:xfrm>
          <a:solidFill>
            <a:schemeClr val="accent1"/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Logotype</a:t>
            </a:r>
          </a:p>
        </p:txBody>
      </p:sp>
      <p:sp>
        <p:nvSpPr>
          <p:cNvPr id="20" name="Espace réservé pour une image  10"/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7308713" y="1625935"/>
            <a:ext cx="1440000" cy="720000"/>
          </a:xfrm>
          <a:solidFill>
            <a:schemeClr val="accent2"/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Logotype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17500" y="2655964"/>
            <a:ext cx="1713600" cy="684803"/>
          </a:xfrm>
          <a:custGeom>
            <a:avLst/>
            <a:gdLst>
              <a:gd name="connsiteX0" fmla="*/ 0 w 1713600"/>
              <a:gd name="connsiteY0" fmla="*/ 0 h 530915"/>
              <a:gd name="connsiteX1" fmla="*/ 0 w 1713600"/>
              <a:gd name="connsiteY1" fmla="*/ 0 h 530915"/>
              <a:gd name="connsiteX2" fmla="*/ 1713600 w 1713600"/>
              <a:gd name="connsiteY2" fmla="*/ 0 h 530915"/>
              <a:gd name="connsiteX3" fmla="*/ 1713600 w 1713600"/>
              <a:gd name="connsiteY3" fmla="*/ 0 h 530915"/>
              <a:gd name="connsiteX4" fmla="*/ 1713600 w 1713600"/>
              <a:gd name="connsiteY4" fmla="*/ 530915 h 530915"/>
              <a:gd name="connsiteX5" fmla="*/ 1713600 w 1713600"/>
              <a:gd name="connsiteY5" fmla="*/ 530915 h 530915"/>
              <a:gd name="connsiteX6" fmla="*/ 0 w 1713600"/>
              <a:gd name="connsiteY6" fmla="*/ 530915 h 530915"/>
              <a:gd name="connsiteX7" fmla="*/ 0 w 1713600"/>
              <a:gd name="connsiteY7" fmla="*/ 530915 h 530915"/>
              <a:gd name="connsiteX8" fmla="*/ 0 w 1713600"/>
              <a:gd name="connsiteY8" fmla="*/ 0 h 530915"/>
              <a:gd name="connsiteX0" fmla="*/ 0 w 1713600"/>
              <a:gd name="connsiteY0" fmla="*/ 530915 h 530915"/>
              <a:gd name="connsiteX1" fmla="*/ 0 w 1713600"/>
              <a:gd name="connsiteY1" fmla="*/ 530915 h 530915"/>
              <a:gd name="connsiteX2" fmla="*/ 0 w 1713600"/>
              <a:gd name="connsiteY2" fmla="*/ 0 h 530915"/>
              <a:gd name="connsiteX3" fmla="*/ 0 w 1713600"/>
              <a:gd name="connsiteY3" fmla="*/ 0 h 530915"/>
              <a:gd name="connsiteX4" fmla="*/ 1713600 w 1713600"/>
              <a:gd name="connsiteY4" fmla="*/ 0 h 530915"/>
              <a:gd name="connsiteX5" fmla="*/ 1713600 w 1713600"/>
              <a:gd name="connsiteY5" fmla="*/ 0 h 530915"/>
              <a:gd name="connsiteX6" fmla="*/ 1713600 w 1713600"/>
              <a:gd name="connsiteY6" fmla="*/ 530915 h 530915"/>
              <a:gd name="connsiteX7" fmla="*/ 1713600 w 1713600"/>
              <a:gd name="connsiteY7" fmla="*/ 530915 h 530915"/>
              <a:gd name="connsiteX0" fmla="*/ 0 w 1713600"/>
              <a:gd name="connsiteY0" fmla="*/ 0 h 530915"/>
              <a:gd name="connsiteX1" fmla="*/ 0 w 1713600"/>
              <a:gd name="connsiteY1" fmla="*/ 0 h 530915"/>
              <a:gd name="connsiteX2" fmla="*/ 1713600 w 1713600"/>
              <a:gd name="connsiteY2" fmla="*/ 0 h 530915"/>
              <a:gd name="connsiteX3" fmla="*/ 1713600 w 1713600"/>
              <a:gd name="connsiteY3" fmla="*/ 0 h 530915"/>
              <a:gd name="connsiteX4" fmla="*/ 1713600 w 1713600"/>
              <a:gd name="connsiteY4" fmla="*/ 530915 h 530915"/>
              <a:gd name="connsiteX5" fmla="*/ 1713600 w 1713600"/>
              <a:gd name="connsiteY5" fmla="*/ 530915 h 530915"/>
              <a:gd name="connsiteX6" fmla="*/ 0 w 1713600"/>
              <a:gd name="connsiteY6" fmla="*/ 530915 h 530915"/>
              <a:gd name="connsiteX7" fmla="*/ 0 w 1713600"/>
              <a:gd name="connsiteY7" fmla="*/ 530915 h 530915"/>
              <a:gd name="connsiteX8" fmla="*/ 0 w 1713600"/>
              <a:gd name="connsiteY8" fmla="*/ 0 h 530915"/>
              <a:gd name="connsiteX0" fmla="*/ 0 w 1713600"/>
              <a:gd name="connsiteY0" fmla="*/ 530915 h 530915"/>
              <a:gd name="connsiteX1" fmla="*/ 0 w 1713600"/>
              <a:gd name="connsiteY1" fmla="*/ 530915 h 530915"/>
              <a:gd name="connsiteX2" fmla="*/ 0 w 1713600"/>
              <a:gd name="connsiteY2" fmla="*/ 0 h 530915"/>
              <a:gd name="connsiteX3" fmla="*/ 1713600 w 1713600"/>
              <a:gd name="connsiteY3" fmla="*/ 0 h 530915"/>
              <a:gd name="connsiteX4" fmla="*/ 1713600 w 1713600"/>
              <a:gd name="connsiteY4" fmla="*/ 0 h 530915"/>
              <a:gd name="connsiteX5" fmla="*/ 1713600 w 1713600"/>
              <a:gd name="connsiteY5" fmla="*/ 530915 h 530915"/>
              <a:gd name="connsiteX6" fmla="*/ 1713600 w 1713600"/>
              <a:gd name="connsiteY6" fmla="*/ 530915 h 530915"/>
              <a:gd name="connsiteX0" fmla="*/ 0 w 1713600"/>
              <a:gd name="connsiteY0" fmla="*/ 0 h 530915"/>
              <a:gd name="connsiteX1" fmla="*/ 0 w 1713600"/>
              <a:gd name="connsiteY1" fmla="*/ 0 h 530915"/>
              <a:gd name="connsiteX2" fmla="*/ 1713600 w 1713600"/>
              <a:gd name="connsiteY2" fmla="*/ 0 h 530915"/>
              <a:gd name="connsiteX3" fmla="*/ 1713600 w 1713600"/>
              <a:gd name="connsiteY3" fmla="*/ 0 h 530915"/>
              <a:gd name="connsiteX4" fmla="*/ 1713600 w 1713600"/>
              <a:gd name="connsiteY4" fmla="*/ 530915 h 530915"/>
              <a:gd name="connsiteX5" fmla="*/ 1713600 w 1713600"/>
              <a:gd name="connsiteY5" fmla="*/ 530915 h 530915"/>
              <a:gd name="connsiteX6" fmla="*/ 0 w 1713600"/>
              <a:gd name="connsiteY6" fmla="*/ 530915 h 530915"/>
              <a:gd name="connsiteX7" fmla="*/ 0 w 1713600"/>
              <a:gd name="connsiteY7" fmla="*/ 530915 h 530915"/>
              <a:gd name="connsiteX8" fmla="*/ 0 w 1713600"/>
              <a:gd name="connsiteY8" fmla="*/ 0 h 530915"/>
              <a:gd name="connsiteX0" fmla="*/ 0 w 1713600"/>
              <a:gd name="connsiteY0" fmla="*/ 530915 h 530915"/>
              <a:gd name="connsiteX1" fmla="*/ 0 w 1713600"/>
              <a:gd name="connsiteY1" fmla="*/ 530915 h 530915"/>
              <a:gd name="connsiteX2" fmla="*/ 1713600 w 1713600"/>
              <a:gd name="connsiteY2" fmla="*/ 0 h 530915"/>
              <a:gd name="connsiteX3" fmla="*/ 1713600 w 1713600"/>
              <a:gd name="connsiteY3" fmla="*/ 0 h 530915"/>
              <a:gd name="connsiteX4" fmla="*/ 1713600 w 1713600"/>
              <a:gd name="connsiteY4" fmla="*/ 530915 h 530915"/>
              <a:gd name="connsiteX5" fmla="*/ 1713600 w 1713600"/>
              <a:gd name="connsiteY5" fmla="*/ 530915 h 53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600" h="530915" stroke="0" extrusionOk="0">
                <a:moveTo>
                  <a:pt x="0" y="0"/>
                </a:moveTo>
                <a:lnTo>
                  <a:pt x="0" y="0"/>
                </a:lnTo>
                <a:lnTo>
                  <a:pt x="1713600" y="0"/>
                </a:lnTo>
                <a:lnTo>
                  <a:pt x="1713600" y="0"/>
                </a:lnTo>
                <a:lnTo>
                  <a:pt x="1713600" y="530915"/>
                </a:lnTo>
                <a:lnTo>
                  <a:pt x="1713600" y="530915"/>
                </a:lnTo>
                <a:lnTo>
                  <a:pt x="0" y="530915"/>
                </a:lnTo>
                <a:lnTo>
                  <a:pt x="0" y="530915"/>
                </a:lnTo>
                <a:lnTo>
                  <a:pt x="0" y="0"/>
                </a:lnTo>
                <a:close/>
              </a:path>
              <a:path w="1713600" h="530915" fill="none">
                <a:moveTo>
                  <a:pt x="0" y="530915"/>
                </a:moveTo>
                <a:lnTo>
                  <a:pt x="0" y="530915"/>
                </a:lnTo>
                <a:moveTo>
                  <a:pt x="1713600" y="0"/>
                </a:moveTo>
                <a:lnTo>
                  <a:pt x="1713600" y="0"/>
                </a:lnTo>
                <a:lnTo>
                  <a:pt x="1713600" y="530915"/>
                </a:lnTo>
                <a:lnTo>
                  <a:pt x="1713600" y="530915"/>
                </a:lnTo>
              </a:path>
            </a:pathLst>
          </a:custGeom>
          <a:ln w="6350">
            <a:solidFill>
              <a:schemeClr val="accent3"/>
            </a:solidFill>
          </a:ln>
        </p:spPr>
        <p:txBody>
          <a:bodyPr lIns="126000" rIns="126000">
            <a:spAutoFit/>
          </a:bodyPr>
          <a:lstStyle>
            <a:lvl1pPr>
              <a:spcAft>
                <a:spcPts val="1500"/>
              </a:spcAft>
              <a:defRPr sz="1200"/>
            </a:lvl1pPr>
            <a:lvl2pPr>
              <a:buNone/>
              <a:defRPr sz="1000" b="1" baseline="0"/>
            </a:lvl2pPr>
            <a:lvl3pPr>
              <a:defRPr sz="1000"/>
            </a:lvl3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2031569" y="2655964"/>
            <a:ext cx="1713600" cy="684803"/>
          </a:xfrm>
          <a:prstGeom prst="bracketPair">
            <a:avLst>
              <a:gd name="adj" fmla="val 0"/>
            </a:avLst>
          </a:prstGeom>
          <a:ln w="6350">
            <a:solidFill>
              <a:schemeClr val="accent3"/>
            </a:solidFill>
          </a:ln>
        </p:spPr>
        <p:txBody>
          <a:bodyPr lIns="126000" rIns="126000">
            <a:spAutoFit/>
          </a:bodyPr>
          <a:lstStyle>
            <a:lvl1pPr>
              <a:spcAft>
                <a:spcPts val="1500"/>
              </a:spcAft>
              <a:defRPr sz="1200"/>
            </a:lvl1pPr>
            <a:lvl2pPr>
              <a:buNone/>
              <a:defRPr sz="1000" b="1"/>
            </a:lvl2pPr>
            <a:lvl3pPr>
              <a:defRPr sz="1000"/>
            </a:lvl3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26" hasCustomPrompt="1"/>
          </p:nvPr>
        </p:nvSpPr>
        <p:spPr>
          <a:xfrm>
            <a:off x="3745638" y="2655964"/>
            <a:ext cx="1713600" cy="684803"/>
          </a:xfrm>
          <a:prstGeom prst="bracketPair">
            <a:avLst>
              <a:gd name="adj" fmla="val 0"/>
            </a:avLst>
          </a:prstGeom>
          <a:ln w="6350">
            <a:solidFill>
              <a:schemeClr val="accent3"/>
            </a:solidFill>
          </a:ln>
        </p:spPr>
        <p:txBody>
          <a:bodyPr lIns="126000" rIns="126000">
            <a:spAutoFit/>
          </a:bodyPr>
          <a:lstStyle>
            <a:lvl1pPr>
              <a:spcAft>
                <a:spcPts val="1500"/>
              </a:spcAft>
              <a:defRPr sz="1200"/>
            </a:lvl1pPr>
            <a:lvl2pPr>
              <a:buNone/>
              <a:defRPr sz="1000" b="1"/>
            </a:lvl2pPr>
            <a:lvl3pPr>
              <a:defRPr sz="1000"/>
            </a:lvl3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27" hasCustomPrompt="1"/>
          </p:nvPr>
        </p:nvSpPr>
        <p:spPr>
          <a:xfrm>
            <a:off x="5459707" y="2655964"/>
            <a:ext cx="1713600" cy="684803"/>
          </a:xfrm>
          <a:prstGeom prst="bracketPair">
            <a:avLst>
              <a:gd name="adj" fmla="val 0"/>
            </a:avLst>
          </a:prstGeom>
          <a:ln w="6350">
            <a:solidFill>
              <a:schemeClr val="accent3"/>
            </a:solidFill>
          </a:ln>
        </p:spPr>
        <p:txBody>
          <a:bodyPr lIns="126000" rIns="126000">
            <a:spAutoFit/>
          </a:bodyPr>
          <a:lstStyle>
            <a:lvl1pPr>
              <a:spcAft>
                <a:spcPts val="1500"/>
              </a:spcAft>
              <a:defRPr sz="1200"/>
            </a:lvl1pPr>
            <a:lvl2pPr>
              <a:buNone/>
              <a:defRPr sz="1000" b="1"/>
            </a:lvl2pPr>
            <a:lvl3pPr>
              <a:defRPr sz="1000"/>
            </a:lvl3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7173775" y="2655964"/>
            <a:ext cx="1713600" cy="684803"/>
          </a:xfrm>
          <a:custGeom>
            <a:avLst/>
            <a:gdLst>
              <a:gd name="connsiteX0" fmla="*/ 0 w 1713600"/>
              <a:gd name="connsiteY0" fmla="*/ 0 h 530915"/>
              <a:gd name="connsiteX1" fmla="*/ 0 w 1713600"/>
              <a:gd name="connsiteY1" fmla="*/ 0 h 530915"/>
              <a:gd name="connsiteX2" fmla="*/ 1713600 w 1713600"/>
              <a:gd name="connsiteY2" fmla="*/ 0 h 530915"/>
              <a:gd name="connsiteX3" fmla="*/ 1713600 w 1713600"/>
              <a:gd name="connsiteY3" fmla="*/ 0 h 530915"/>
              <a:gd name="connsiteX4" fmla="*/ 1713600 w 1713600"/>
              <a:gd name="connsiteY4" fmla="*/ 530915 h 530915"/>
              <a:gd name="connsiteX5" fmla="*/ 1713600 w 1713600"/>
              <a:gd name="connsiteY5" fmla="*/ 530915 h 530915"/>
              <a:gd name="connsiteX6" fmla="*/ 0 w 1713600"/>
              <a:gd name="connsiteY6" fmla="*/ 530915 h 530915"/>
              <a:gd name="connsiteX7" fmla="*/ 0 w 1713600"/>
              <a:gd name="connsiteY7" fmla="*/ 530915 h 530915"/>
              <a:gd name="connsiteX8" fmla="*/ 0 w 1713600"/>
              <a:gd name="connsiteY8" fmla="*/ 0 h 530915"/>
              <a:gd name="connsiteX0" fmla="*/ 0 w 1713600"/>
              <a:gd name="connsiteY0" fmla="*/ 530915 h 530915"/>
              <a:gd name="connsiteX1" fmla="*/ 0 w 1713600"/>
              <a:gd name="connsiteY1" fmla="*/ 530915 h 530915"/>
              <a:gd name="connsiteX2" fmla="*/ 0 w 1713600"/>
              <a:gd name="connsiteY2" fmla="*/ 0 h 530915"/>
              <a:gd name="connsiteX3" fmla="*/ 0 w 1713600"/>
              <a:gd name="connsiteY3" fmla="*/ 0 h 530915"/>
              <a:gd name="connsiteX4" fmla="*/ 1713600 w 1713600"/>
              <a:gd name="connsiteY4" fmla="*/ 0 h 530915"/>
              <a:gd name="connsiteX5" fmla="*/ 1713600 w 1713600"/>
              <a:gd name="connsiteY5" fmla="*/ 0 h 530915"/>
              <a:gd name="connsiteX6" fmla="*/ 1713600 w 1713600"/>
              <a:gd name="connsiteY6" fmla="*/ 530915 h 530915"/>
              <a:gd name="connsiteX7" fmla="*/ 1713600 w 1713600"/>
              <a:gd name="connsiteY7" fmla="*/ 530915 h 530915"/>
              <a:gd name="connsiteX0" fmla="*/ 0 w 1713600"/>
              <a:gd name="connsiteY0" fmla="*/ 0 h 530915"/>
              <a:gd name="connsiteX1" fmla="*/ 0 w 1713600"/>
              <a:gd name="connsiteY1" fmla="*/ 0 h 530915"/>
              <a:gd name="connsiteX2" fmla="*/ 1713600 w 1713600"/>
              <a:gd name="connsiteY2" fmla="*/ 0 h 530915"/>
              <a:gd name="connsiteX3" fmla="*/ 1713600 w 1713600"/>
              <a:gd name="connsiteY3" fmla="*/ 0 h 530915"/>
              <a:gd name="connsiteX4" fmla="*/ 1713600 w 1713600"/>
              <a:gd name="connsiteY4" fmla="*/ 530915 h 530915"/>
              <a:gd name="connsiteX5" fmla="*/ 1713600 w 1713600"/>
              <a:gd name="connsiteY5" fmla="*/ 530915 h 530915"/>
              <a:gd name="connsiteX6" fmla="*/ 0 w 1713600"/>
              <a:gd name="connsiteY6" fmla="*/ 530915 h 530915"/>
              <a:gd name="connsiteX7" fmla="*/ 0 w 1713600"/>
              <a:gd name="connsiteY7" fmla="*/ 530915 h 530915"/>
              <a:gd name="connsiteX8" fmla="*/ 0 w 1713600"/>
              <a:gd name="connsiteY8" fmla="*/ 0 h 530915"/>
              <a:gd name="connsiteX0" fmla="*/ 0 w 1713600"/>
              <a:gd name="connsiteY0" fmla="*/ 530915 h 530915"/>
              <a:gd name="connsiteX1" fmla="*/ 0 w 1713600"/>
              <a:gd name="connsiteY1" fmla="*/ 530915 h 530915"/>
              <a:gd name="connsiteX2" fmla="*/ 0 w 1713600"/>
              <a:gd name="connsiteY2" fmla="*/ 0 h 530915"/>
              <a:gd name="connsiteX3" fmla="*/ 0 w 1713600"/>
              <a:gd name="connsiteY3" fmla="*/ 0 h 530915"/>
              <a:gd name="connsiteX4" fmla="*/ 1713600 w 1713600"/>
              <a:gd name="connsiteY4" fmla="*/ 0 h 530915"/>
              <a:gd name="connsiteX5" fmla="*/ 1713600 w 1713600"/>
              <a:gd name="connsiteY5" fmla="*/ 530915 h 530915"/>
              <a:gd name="connsiteX6" fmla="*/ 1713600 w 1713600"/>
              <a:gd name="connsiteY6" fmla="*/ 530915 h 530915"/>
              <a:gd name="connsiteX0" fmla="*/ 0 w 1713600"/>
              <a:gd name="connsiteY0" fmla="*/ 0 h 530915"/>
              <a:gd name="connsiteX1" fmla="*/ 0 w 1713600"/>
              <a:gd name="connsiteY1" fmla="*/ 0 h 530915"/>
              <a:gd name="connsiteX2" fmla="*/ 1713600 w 1713600"/>
              <a:gd name="connsiteY2" fmla="*/ 0 h 530915"/>
              <a:gd name="connsiteX3" fmla="*/ 1713600 w 1713600"/>
              <a:gd name="connsiteY3" fmla="*/ 0 h 530915"/>
              <a:gd name="connsiteX4" fmla="*/ 1713600 w 1713600"/>
              <a:gd name="connsiteY4" fmla="*/ 530915 h 530915"/>
              <a:gd name="connsiteX5" fmla="*/ 1713600 w 1713600"/>
              <a:gd name="connsiteY5" fmla="*/ 530915 h 530915"/>
              <a:gd name="connsiteX6" fmla="*/ 0 w 1713600"/>
              <a:gd name="connsiteY6" fmla="*/ 530915 h 530915"/>
              <a:gd name="connsiteX7" fmla="*/ 0 w 1713600"/>
              <a:gd name="connsiteY7" fmla="*/ 530915 h 530915"/>
              <a:gd name="connsiteX8" fmla="*/ 0 w 1713600"/>
              <a:gd name="connsiteY8" fmla="*/ 0 h 530915"/>
              <a:gd name="connsiteX0" fmla="*/ 0 w 1713600"/>
              <a:gd name="connsiteY0" fmla="*/ 530915 h 530915"/>
              <a:gd name="connsiteX1" fmla="*/ 0 w 1713600"/>
              <a:gd name="connsiteY1" fmla="*/ 530915 h 530915"/>
              <a:gd name="connsiteX2" fmla="*/ 0 w 1713600"/>
              <a:gd name="connsiteY2" fmla="*/ 0 h 530915"/>
              <a:gd name="connsiteX3" fmla="*/ 0 w 1713600"/>
              <a:gd name="connsiteY3" fmla="*/ 0 h 530915"/>
              <a:gd name="connsiteX4" fmla="*/ 1713600 w 1713600"/>
              <a:gd name="connsiteY4" fmla="*/ 530915 h 530915"/>
              <a:gd name="connsiteX5" fmla="*/ 1713600 w 1713600"/>
              <a:gd name="connsiteY5" fmla="*/ 530915 h 53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600" h="530915" stroke="0" extrusionOk="0">
                <a:moveTo>
                  <a:pt x="0" y="0"/>
                </a:moveTo>
                <a:lnTo>
                  <a:pt x="0" y="0"/>
                </a:lnTo>
                <a:lnTo>
                  <a:pt x="1713600" y="0"/>
                </a:lnTo>
                <a:lnTo>
                  <a:pt x="1713600" y="0"/>
                </a:lnTo>
                <a:lnTo>
                  <a:pt x="1713600" y="530915"/>
                </a:lnTo>
                <a:lnTo>
                  <a:pt x="1713600" y="530915"/>
                </a:lnTo>
                <a:lnTo>
                  <a:pt x="0" y="530915"/>
                </a:lnTo>
                <a:lnTo>
                  <a:pt x="0" y="530915"/>
                </a:lnTo>
                <a:lnTo>
                  <a:pt x="0" y="0"/>
                </a:lnTo>
                <a:close/>
              </a:path>
              <a:path w="1713600" h="530915" fill="none">
                <a:moveTo>
                  <a:pt x="0" y="530915"/>
                </a:moveTo>
                <a:lnTo>
                  <a:pt x="0" y="530915"/>
                </a:lnTo>
                <a:lnTo>
                  <a:pt x="0" y="0"/>
                </a:lnTo>
                <a:lnTo>
                  <a:pt x="0" y="0"/>
                </a:lnTo>
                <a:moveTo>
                  <a:pt x="1713600" y="530915"/>
                </a:moveTo>
                <a:lnTo>
                  <a:pt x="1713600" y="530915"/>
                </a:lnTo>
              </a:path>
            </a:pathLst>
          </a:custGeom>
          <a:ln w="6350">
            <a:solidFill>
              <a:schemeClr val="accent3"/>
            </a:solidFill>
          </a:ln>
        </p:spPr>
        <p:txBody>
          <a:bodyPr lIns="126000" rIns="126000">
            <a:spAutoFit/>
          </a:bodyPr>
          <a:lstStyle>
            <a:lvl1pPr>
              <a:spcAft>
                <a:spcPts val="1500"/>
              </a:spcAft>
              <a:defRPr sz="1200"/>
            </a:lvl1pPr>
            <a:lvl2pPr>
              <a:buNone/>
              <a:defRPr sz="1000" b="1"/>
            </a:lvl2pPr>
            <a:lvl3pPr>
              <a:defRPr sz="1000"/>
            </a:lvl3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</p:txBody>
      </p:sp>
    </p:spTree>
    <p:extLst>
      <p:ext uri="{BB962C8B-B14F-4D97-AF65-F5344CB8AC3E}">
        <p14:creationId xmlns:p14="http://schemas.microsoft.com/office/powerpoint/2010/main" val="372436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411942" y="1575646"/>
            <a:ext cx="2188800" cy="2186910"/>
          </a:xfrm>
          <a:prstGeom prst="bracketPair">
            <a:avLst>
              <a:gd name="adj" fmla="val 0"/>
            </a:avLst>
          </a:prstGeom>
          <a:ln w="6350">
            <a:solidFill>
              <a:schemeClr val="accent3"/>
            </a:solidFill>
          </a:ln>
        </p:spPr>
        <p:txBody>
          <a:bodyPr wrap="square" lIns="216000" tIns="1800000" rIns="144000">
            <a:spAutoFit/>
          </a:bodyPr>
          <a:lstStyle>
            <a:lvl1pPr>
              <a:spcAft>
                <a:spcPts val="0"/>
              </a:spcAft>
              <a:defRPr sz="1200">
                <a:solidFill>
                  <a:schemeClr val="accent3"/>
                </a:solidFill>
              </a:defRPr>
            </a:lvl1pPr>
            <a:lvl2pPr>
              <a:buNone/>
              <a:defRPr sz="1200" b="0" baseline="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36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00046" y="1575646"/>
            <a:ext cx="2188800" cy="2186910"/>
          </a:xfrm>
          <a:prstGeom prst="bracketPair">
            <a:avLst>
              <a:gd name="adj" fmla="val 0"/>
            </a:avLst>
          </a:prstGeom>
          <a:ln w="6350">
            <a:solidFill>
              <a:schemeClr val="accent3"/>
            </a:solidFill>
          </a:ln>
        </p:spPr>
        <p:txBody>
          <a:bodyPr wrap="square" lIns="216000" tIns="1800000" rIns="144000">
            <a:spAutoFit/>
          </a:bodyPr>
          <a:lstStyle>
            <a:lvl1pPr>
              <a:spcAft>
                <a:spcPts val="0"/>
              </a:spcAft>
              <a:defRPr sz="1200">
                <a:solidFill>
                  <a:schemeClr val="accent3"/>
                </a:solidFill>
              </a:defRPr>
            </a:lvl1pPr>
            <a:lvl2pPr>
              <a:buNone/>
              <a:defRPr sz="1200" b="0" baseline="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37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88149" y="1575646"/>
            <a:ext cx="2188800" cy="2186910"/>
          </a:xfrm>
          <a:custGeom>
            <a:avLst/>
            <a:gdLst>
              <a:gd name="connsiteX0" fmla="*/ 0 w 2188800"/>
              <a:gd name="connsiteY0" fmla="*/ 0 h 2186910"/>
              <a:gd name="connsiteX1" fmla="*/ 0 w 2188800"/>
              <a:gd name="connsiteY1" fmla="*/ 0 h 2186910"/>
              <a:gd name="connsiteX2" fmla="*/ 2188800 w 2188800"/>
              <a:gd name="connsiteY2" fmla="*/ 0 h 2186910"/>
              <a:gd name="connsiteX3" fmla="*/ 2188800 w 2188800"/>
              <a:gd name="connsiteY3" fmla="*/ 0 h 2186910"/>
              <a:gd name="connsiteX4" fmla="*/ 2188800 w 2188800"/>
              <a:gd name="connsiteY4" fmla="*/ 2186910 h 2186910"/>
              <a:gd name="connsiteX5" fmla="*/ 2188800 w 2188800"/>
              <a:gd name="connsiteY5" fmla="*/ 2186910 h 2186910"/>
              <a:gd name="connsiteX6" fmla="*/ 0 w 2188800"/>
              <a:gd name="connsiteY6" fmla="*/ 2186910 h 2186910"/>
              <a:gd name="connsiteX7" fmla="*/ 0 w 2188800"/>
              <a:gd name="connsiteY7" fmla="*/ 2186910 h 2186910"/>
              <a:gd name="connsiteX8" fmla="*/ 0 w 2188800"/>
              <a:gd name="connsiteY8" fmla="*/ 0 h 2186910"/>
              <a:gd name="connsiteX0" fmla="*/ 0 w 2188800"/>
              <a:gd name="connsiteY0" fmla="*/ 2186910 h 2186910"/>
              <a:gd name="connsiteX1" fmla="*/ 0 w 2188800"/>
              <a:gd name="connsiteY1" fmla="*/ 2186910 h 2186910"/>
              <a:gd name="connsiteX2" fmla="*/ 0 w 2188800"/>
              <a:gd name="connsiteY2" fmla="*/ 0 h 2186910"/>
              <a:gd name="connsiteX3" fmla="*/ 0 w 2188800"/>
              <a:gd name="connsiteY3" fmla="*/ 0 h 2186910"/>
              <a:gd name="connsiteX4" fmla="*/ 2188800 w 2188800"/>
              <a:gd name="connsiteY4" fmla="*/ 0 h 2186910"/>
              <a:gd name="connsiteX5" fmla="*/ 2188800 w 2188800"/>
              <a:gd name="connsiteY5" fmla="*/ 0 h 2186910"/>
              <a:gd name="connsiteX6" fmla="*/ 2188800 w 2188800"/>
              <a:gd name="connsiteY6" fmla="*/ 2186910 h 2186910"/>
              <a:gd name="connsiteX7" fmla="*/ 2188800 w 2188800"/>
              <a:gd name="connsiteY7" fmla="*/ 2186910 h 2186910"/>
              <a:gd name="connsiteX0" fmla="*/ 0 w 2188800"/>
              <a:gd name="connsiteY0" fmla="*/ 0 h 2186910"/>
              <a:gd name="connsiteX1" fmla="*/ 0 w 2188800"/>
              <a:gd name="connsiteY1" fmla="*/ 0 h 2186910"/>
              <a:gd name="connsiteX2" fmla="*/ 2188800 w 2188800"/>
              <a:gd name="connsiteY2" fmla="*/ 0 h 2186910"/>
              <a:gd name="connsiteX3" fmla="*/ 2188800 w 2188800"/>
              <a:gd name="connsiteY3" fmla="*/ 0 h 2186910"/>
              <a:gd name="connsiteX4" fmla="*/ 2188800 w 2188800"/>
              <a:gd name="connsiteY4" fmla="*/ 2186910 h 2186910"/>
              <a:gd name="connsiteX5" fmla="*/ 2188800 w 2188800"/>
              <a:gd name="connsiteY5" fmla="*/ 2186910 h 2186910"/>
              <a:gd name="connsiteX6" fmla="*/ 0 w 2188800"/>
              <a:gd name="connsiteY6" fmla="*/ 2186910 h 2186910"/>
              <a:gd name="connsiteX7" fmla="*/ 0 w 2188800"/>
              <a:gd name="connsiteY7" fmla="*/ 2186910 h 2186910"/>
              <a:gd name="connsiteX8" fmla="*/ 0 w 2188800"/>
              <a:gd name="connsiteY8" fmla="*/ 0 h 2186910"/>
              <a:gd name="connsiteX0" fmla="*/ 0 w 2188800"/>
              <a:gd name="connsiteY0" fmla="*/ 2186910 h 2186910"/>
              <a:gd name="connsiteX1" fmla="*/ 0 w 2188800"/>
              <a:gd name="connsiteY1" fmla="*/ 2186910 h 2186910"/>
              <a:gd name="connsiteX2" fmla="*/ 0 w 2188800"/>
              <a:gd name="connsiteY2" fmla="*/ 0 h 2186910"/>
              <a:gd name="connsiteX3" fmla="*/ 0 w 2188800"/>
              <a:gd name="connsiteY3" fmla="*/ 0 h 2186910"/>
              <a:gd name="connsiteX4" fmla="*/ 2188800 w 2188800"/>
              <a:gd name="connsiteY4" fmla="*/ 0 h 2186910"/>
              <a:gd name="connsiteX5" fmla="*/ 2188800 w 2188800"/>
              <a:gd name="connsiteY5" fmla="*/ 2186910 h 2186910"/>
              <a:gd name="connsiteX6" fmla="*/ 2188800 w 2188800"/>
              <a:gd name="connsiteY6" fmla="*/ 2186910 h 2186910"/>
              <a:gd name="connsiteX0" fmla="*/ 0 w 2188800"/>
              <a:gd name="connsiteY0" fmla="*/ 0 h 2186910"/>
              <a:gd name="connsiteX1" fmla="*/ 0 w 2188800"/>
              <a:gd name="connsiteY1" fmla="*/ 0 h 2186910"/>
              <a:gd name="connsiteX2" fmla="*/ 2188800 w 2188800"/>
              <a:gd name="connsiteY2" fmla="*/ 0 h 2186910"/>
              <a:gd name="connsiteX3" fmla="*/ 2188800 w 2188800"/>
              <a:gd name="connsiteY3" fmla="*/ 0 h 2186910"/>
              <a:gd name="connsiteX4" fmla="*/ 2188800 w 2188800"/>
              <a:gd name="connsiteY4" fmla="*/ 2186910 h 2186910"/>
              <a:gd name="connsiteX5" fmla="*/ 2188800 w 2188800"/>
              <a:gd name="connsiteY5" fmla="*/ 2186910 h 2186910"/>
              <a:gd name="connsiteX6" fmla="*/ 0 w 2188800"/>
              <a:gd name="connsiteY6" fmla="*/ 2186910 h 2186910"/>
              <a:gd name="connsiteX7" fmla="*/ 0 w 2188800"/>
              <a:gd name="connsiteY7" fmla="*/ 2186910 h 2186910"/>
              <a:gd name="connsiteX8" fmla="*/ 0 w 2188800"/>
              <a:gd name="connsiteY8" fmla="*/ 0 h 2186910"/>
              <a:gd name="connsiteX0" fmla="*/ 0 w 2188800"/>
              <a:gd name="connsiteY0" fmla="*/ 2186910 h 2186910"/>
              <a:gd name="connsiteX1" fmla="*/ 0 w 2188800"/>
              <a:gd name="connsiteY1" fmla="*/ 2186910 h 2186910"/>
              <a:gd name="connsiteX2" fmla="*/ 0 w 2188800"/>
              <a:gd name="connsiteY2" fmla="*/ 0 h 2186910"/>
              <a:gd name="connsiteX3" fmla="*/ 0 w 2188800"/>
              <a:gd name="connsiteY3" fmla="*/ 0 h 2186910"/>
              <a:gd name="connsiteX4" fmla="*/ 2188800 w 2188800"/>
              <a:gd name="connsiteY4" fmla="*/ 2186910 h 2186910"/>
              <a:gd name="connsiteX5" fmla="*/ 2188800 w 2188800"/>
              <a:gd name="connsiteY5" fmla="*/ 2186910 h 218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8800" h="2186910" stroke="0" extrusionOk="0">
                <a:moveTo>
                  <a:pt x="0" y="0"/>
                </a:moveTo>
                <a:lnTo>
                  <a:pt x="0" y="0"/>
                </a:lnTo>
                <a:lnTo>
                  <a:pt x="2188800" y="0"/>
                </a:lnTo>
                <a:lnTo>
                  <a:pt x="2188800" y="0"/>
                </a:lnTo>
                <a:lnTo>
                  <a:pt x="2188800" y="2186910"/>
                </a:lnTo>
                <a:lnTo>
                  <a:pt x="2188800" y="2186910"/>
                </a:lnTo>
                <a:lnTo>
                  <a:pt x="0" y="2186910"/>
                </a:lnTo>
                <a:lnTo>
                  <a:pt x="0" y="2186910"/>
                </a:lnTo>
                <a:lnTo>
                  <a:pt x="0" y="0"/>
                </a:lnTo>
                <a:close/>
              </a:path>
              <a:path w="2188800" h="2186910" fill="none">
                <a:moveTo>
                  <a:pt x="0" y="2186910"/>
                </a:moveTo>
                <a:lnTo>
                  <a:pt x="0" y="2186910"/>
                </a:lnTo>
                <a:lnTo>
                  <a:pt x="0" y="0"/>
                </a:lnTo>
                <a:lnTo>
                  <a:pt x="0" y="0"/>
                </a:lnTo>
                <a:moveTo>
                  <a:pt x="2188800" y="2186910"/>
                </a:moveTo>
                <a:lnTo>
                  <a:pt x="2188800" y="2186910"/>
                </a:lnTo>
              </a:path>
            </a:pathLst>
          </a:custGeom>
          <a:ln w="6350">
            <a:solidFill>
              <a:schemeClr val="accent3"/>
            </a:solidFill>
          </a:ln>
        </p:spPr>
        <p:txBody>
          <a:bodyPr wrap="square" lIns="216000" tIns="1800000" rIns="144000">
            <a:spAutoFit/>
          </a:bodyPr>
          <a:lstStyle>
            <a:lvl1pPr>
              <a:spcAft>
                <a:spcPts val="0"/>
              </a:spcAft>
              <a:defRPr sz="1200">
                <a:solidFill>
                  <a:schemeClr val="accent3"/>
                </a:solidFill>
              </a:defRPr>
            </a:lvl1pPr>
            <a:lvl2pPr>
              <a:buNone/>
              <a:defRPr sz="1200" b="0" baseline="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23838" y="1575646"/>
            <a:ext cx="2188800" cy="2186910"/>
          </a:xfrm>
          <a:custGeom>
            <a:avLst/>
            <a:gdLst>
              <a:gd name="connsiteX0" fmla="*/ 0 w 2188800"/>
              <a:gd name="connsiteY0" fmla="*/ 0 h 2186910"/>
              <a:gd name="connsiteX1" fmla="*/ 0 w 2188800"/>
              <a:gd name="connsiteY1" fmla="*/ 0 h 2186910"/>
              <a:gd name="connsiteX2" fmla="*/ 2188800 w 2188800"/>
              <a:gd name="connsiteY2" fmla="*/ 0 h 2186910"/>
              <a:gd name="connsiteX3" fmla="*/ 2188800 w 2188800"/>
              <a:gd name="connsiteY3" fmla="*/ 0 h 2186910"/>
              <a:gd name="connsiteX4" fmla="*/ 2188800 w 2188800"/>
              <a:gd name="connsiteY4" fmla="*/ 2186910 h 2186910"/>
              <a:gd name="connsiteX5" fmla="*/ 2188800 w 2188800"/>
              <a:gd name="connsiteY5" fmla="*/ 2186910 h 2186910"/>
              <a:gd name="connsiteX6" fmla="*/ 0 w 2188800"/>
              <a:gd name="connsiteY6" fmla="*/ 2186910 h 2186910"/>
              <a:gd name="connsiteX7" fmla="*/ 0 w 2188800"/>
              <a:gd name="connsiteY7" fmla="*/ 2186910 h 2186910"/>
              <a:gd name="connsiteX8" fmla="*/ 0 w 2188800"/>
              <a:gd name="connsiteY8" fmla="*/ 0 h 2186910"/>
              <a:gd name="connsiteX0" fmla="*/ 0 w 2188800"/>
              <a:gd name="connsiteY0" fmla="*/ 2186910 h 2186910"/>
              <a:gd name="connsiteX1" fmla="*/ 0 w 2188800"/>
              <a:gd name="connsiteY1" fmla="*/ 2186910 h 2186910"/>
              <a:gd name="connsiteX2" fmla="*/ 0 w 2188800"/>
              <a:gd name="connsiteY2" fmla="*/ 0 h 2186910"/>
              <a:gd name="connsiteX3" fmla="*/ 0 w 2188800"/>
              <a:gd name="connsiteY3" fmla="*/ 0 h 2186910"/>
              <a:gd name="connsiteX4" fmla="*/ 2188800 w 2188800"/>
              <a:gd name="connsiteY4" fmla="*/ 0 h 2186910"/>
              <a:gd name="connsiteX5" fmla="*/ 2188800 w 2188800"/>
              <a:gd name="connsiteY5" fmla="*/ 0 h 2186910"/>
              <a:gd name="connsiteX6" fmla="*/ 2188800 w 2188800"/>
              <a:gd name="connsiteY6" fmla="*/ 2186910 h 2186910"/>
              <a:gd name="connsiteX7" fmla="*/ 2188800 w 2188800"/>
              <a:gd name="connsiteY7" fmla="*/ 2186910 h 2186910"/>
              <a:gd name="connsiteX0" fmla="*/ 0 w 2188800"/>
              <a:gd name="connsiteY0" fmla="*/ 0 h 2186910"/>
              <a:gd name="connsiteX1" fmla="*/ 0 w 2188800"/>
              <a:gd name="connsiteY1" fmla="*/ 0 h 2186910"/>
              <a:gd name="connsiteX2" fmla="*/ 2188800 w 2188800"/>
              <a:gd name="connsiteY2" fmla="*/ 0 h 2186910"/>
              <a:gd name="connsiteX3" fmla="*/ 2188800 w 2188800"/>
              <a:gd name="connsiteY3" fmla="*/ 0 h 2186910"/>
              <a:gd name="connsiteX4" fmla="*/ 2188800 w 2188800"/>
              <a:gd name="connsiteY4" fmla="*/ 2186910 h 2186910"/>
              <a:gd name="connsiteX5" fmla="*/ 2188800 w 2188800"/>
              <a:gd name="connsiteY5" fmla="*/ 2186910 h 2186910"/>
              <a:gd name="connsiteX6" fmla="*/ 0 w 2188800"/>
              <a:gd name="connsiteY6" fmla="*/ 2186910 h 2186910"/>
              <a:gd name="connsiteX7" fmla="*/ 0 w 2188800"/>
              <a:gd name="connsiteY7" fmla="*/ 2186910 h 2186910"/>
              <a:gd name="connsiteX8" fmla="*/ 0 w 2188800"/>
              <a:gd name="connsiteY8" fmla="*/ 0 h 2186910"/>
              <a:gd name="connsiteX0" fmla="*/ 0 w 2188800"/>
              <a:gd name="connsiteY0" fmla="*/ 2186910 h 2186910"/>
              <a:gd name="connsiteX1" fmla="*/ 0 w 2188800"/>
              <a:gd name="connsiteY1" fmla="*/ 2186910 h 2186910"/>
              <a:gd name="connsiteX2" fmla="*/ 0 w 2188800"/>
              <a:gd name="connsiteY2" fmla="*/ 0 h 2186910"/>
              <a:gd name="connsiteX3" fmla="*/ 2188800 w 2188800"/>
              <a:gd name="connsiteY3" fmla="*/ 0 h 2186910"/>
              <a:gd name="connsiteX4" fmla="*/ 2188800 w 2188800"/>
              <a:gd name="connsiteY4" fmla="*/ 0 h 2186910"/>
              <a:gd name="connsiteX5" fmla="*/ 2188800 w 2188800"/>
              <a:gd name="connsiteY5" fmla="*/ 2186910 h 2186910"/>
              <a:gd name="connsiteX6" fmla="*/ 2188800 w 2188800"/>
              <a:gd name="connsiteY6" fmla="*/ 2186910 h 2186910"/>
              <a:gd name="connsiteX0" fmla="*/ 0 w 2188800"/>
              <a:gd name="connsiteY0" fmla="*/ 0 h 2186910"/>
              <a:gd name="connsiteX1" fmla="*/ 0 w 2188800"/>
              <a:gd name="connsiteY1" fmla="*/ 0 h 2186910"/>
              <a:gd name="connsiteX2" fmla="*/ 2188800 w 2188800"/>
              <a:gd name="connsiteY2" fmla="*/ 0 h 2186910"/>
              <a:gd name="connsiteX3" fmla="*/ 2188800 w 2188800"/>
              <a:gd name="connsiteY3" fmla="*/ 0 h 2186910"/>
              <a:gd name="connsiteX4" fmla="*/ 2188800 w 2188800"/>
              <a:gd name="connsiteY4" fmla="*/ 2186910 h 2186910"/>
              <a:gd name="connsiteX5" fmla="*/ 2188800 w 2188800"/>
              <a:gd name="connsiteY5" fmla="*/ 2186910 h 2186910"/>
              <a:gd name="connsiteX6" fmla="*/ 0 w 2188800"/>
              <a:gd name="connsiteY6" fmla="*/ 2186910 h 2186910"/>
              <a:gd name="connsiteX7" fmla="*/ 0 w 2188800"/>
              <a:gd name="connsiteY7" fmla="*/ 2186910 h 2186910"/>
              <a:gd name="connsiteX8" fmla="*/ 0 w 2188800"/>
              <a:gd name="connsiteY8" fmla="*/ 0 h 2186910"/>
              <a:gd name="connsiteX0" fmla="*/ 0 w 2188800"/>
              <a:gd name="connsiteY0" fmla="*/ 2186910 h 2186910"/>
              <a:gd name="connsiteX1" fmla="*/ 0 w 2188800"/>
              <a:gd name="connsiteY1" fmla="*/ 2186910 h 2186910"/>
              <a:gd name="connsiteX2" fmla="*/ 2188800 w 2188800"/>
              <a:gd name="connsiteY2" fmla="*/ 0 h 2186910"/>
              <a:gd name="connsiteX3" fmla="*/ 2188800 w 2188800"/>
              <a:gd name="connsiteY3" fmla="*/ 0 h 2186910"/>
              <a:gd name="connsiteX4" fmla="*/ 2188800 w 2188800"/>
              <a:gd name="connsiteY4" fmla="*/ 2186910 h 2186910"/>
              <a:gd name="connsiteX5" fmla="*/ 2188800 w 2188800"/>
              <a:gd name="connsiteY5" fmla="*/ 2186910 h 2186910"/>
              <a:gd name="connsiteX0" fmla="*/ 0 w 2188800"/>
              <a:gd name="connsiteY0" fmla="*/ 2186910 h 2186910"/>
              <a:gd name="connsiteX1" fmla="*/ 0 w 2188800"/>
              <a:gd name="connsiteY1" fmla="*/ 0 h 2186910"/>
              <a:gd name="connsiteX2" fmla="*/ 2188800 w 2188800"/>
              <a:gd name="connsiteY2" fmla="*/ 0 h 2186910"/>
              <a:gd name="connsiteX3" fmla="*/ 2188800 w 2188800"/>
              <a:gd name="connsiteY3" fmla="*/ 0 h 2186910"/>
              <a:gd name="connsiteX4" fmla="*/ 2188800 w 2188800"/>
              <a:gd name="connsiteY4" fmla="*/ 2186910 h 2186910"/>
              <a:gd name="connsiteX5" fmla="*/ 2188800 w 2188800"/>
              <a:gd name="connsiteY5" fmla="*/ 2186910 h 2186910"/>
              <a:gd name="connsiteX6" fmla="*/ 0 w 2188800"/>
              <a:gd name="connsiteY6" fmla="*/ 2186910 h 2186910"/>
              <a:gd name="connsiteX7" fmla="*/ 0 w 2188800"/>
              <a:gd name="connsiteY7" fmla="*/ 2186910 h 2186910"/>
              <a:gd name="connsiteX0" fmla="*/ 0 w 2188800"/>
              <a:gd name="connsiteY0" fmla="*/ 2186910 h 2186910"/>
              <a:gd name="connsiteX1" fmla="*/ 0 w 2188800"/>
              <a:gd name="connsiteY1" fmla="*/ 2186910 h 2186910"/>
              <a:gd name="connsiteX2" fmla="*/ 2188800 w 2188800"/>
              <a:gd name="connsiteY2" fmla="*/ 0 h 2186910"/>
              <a:gd name="connsiteX3" fmla="*/ 2188800 w 2188800"/>
              <a:gd name="connsiteY3" fmla="*/ 0 h 2186910"/>
              <a:gd name="connsiteX4" fmla="*/ 2188800 w 2188800"/>
              <a:gd name="connsiteY4" fmla="*/ 2186910 h 2186910"/>
              <a:gd name="connsiteX5" fmla="*/ 2188800 w 2188800"/>
              <a:gd name="connsiteY5" fmla="*/ 2186910 h 218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8800" h="2186910" stroke="0" extrusionOk="0">
                <a:moveTo>
                  <a:pt x="0" y="2186910"/>
                </a:moveTo>
                <a:lnTo>
                  <a:pt x="0" y="0"/>
                </a:lnTo>
                <a:lnTo>
                  <a:pt x="2188800" y="0"/>
                </a:lnTo>
                <a:lnTo>
                  <a:pt x="2188800" y="0"/>
                </a:lnTo>
                <a:lnTo>
                  <a:pt x="2188800" y="2186910"/>
                </a:lnTo>
                <a:lnTo>
                  <a:pt x="2188800" y="2186910"/>
                </a:lnTo>
                <a:lnTo>
                  <a:pt x="0" y="2186910"/>
                </a:lnTo>
                <a:lnTo>
                  <a:pt x="0" y="2186910"/>
                </a:lnTo>
                <a:close/>
              </a:path>
              <a:path w="2188800" h="2186910" fill="none">
                <a:moveTo>
                  <a:pt x="0" y="2186910"/>
                </a:moveTo>
                <a:lnTo>
                  <a:pt x="0" y="2186910"/>
                </a:lnTo>
                <a:moveTo>
                  <a:pt x="2188800" y="0"/>
                </a:moveTo>
                <a:lnTo>
                  <a:pt x="2188800" y="0"/>
                </a:lnTo>
                <a:lnTo>
                  <a:pt x="2188800" y="2186910"/>
                </a:lnTo>
                <a:lnTo>
                  <a:pt x="2188800" y="2186910"/>
                </a:lnTo>
              </a:path>
            </a:pathLst>
          </a:custGeom>
          <a:ln w="6350">
            <a:solidFill>
              <a:schemeClr val="accent3"/>
            </a:solidFill>
          </a:ln>
        </p:spPr>
        <p:txBody>
          <a:bodyPr wrap="square" lIns="216000" tIns="1800000" rIns="144000">
            <a:spAutoFit/>
          </a:bodyPr>
          <a:lstStyle>
            <a:lvl1pPr>
              <a:spcAft>
                <a:spcPts val="0"/>
              </a:spcAft>
              <a:defRPr sz="1200">
                <a:solidFill>
                  <a:schemeClr val="accent3"/>
                </a:solidFill>
              </a:defRPr>
            </a:lvl1pPr>
            <a:lvl2pPr>
              <a:buNone/>
              <a:defRPr sz="1200" b="0" baseline="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9998" y="5561103"/>
            <a:ext cx="8298715" cy="541337"/>
          </a:xfrm>
        </p:spPr>
        <p:txBody>
          <a:bodyPr anchor="b" anchorCtr="0"/>
          <a:lstStyle>
            <a:lvl1pPr>
              <a:defRPr sz="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735041A-43BA-4DD4-B30E-7C4E45181E04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noProof="0" dirty="0"/>
              <a:t>– </a:t>
            </a:r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1" name="Espace réservé pour une image  10"/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452438" y="2195800"/>
            <a:ext cx="1728000" cy="864000"/>
          </a:xfrm>
          <a:solidFill>
            <a:schemeClr val="accent2"/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Logotype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23838" y="1594696"/>
            <a:ext cx="2188800" cy="557210"/>
          </a:xfrm>
          <a:prstGeom prst="rect">
            <a:avLst/>
          </a:prstGeom>
          <a:ln w="6350">
            <a:noFill/>
          </a:ln>
        </p:spPr>
        <p:txBody>
          <a:bodyPr wrap="square" lIns="216000" rIns="14400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400"/>
            </a:lvl1pPr>
            <a:lvl2pPr>
              <a:buNone/>
              <a:defRPr sz="1000" b="1" baseline="0"/>
            </a:lvl2pPr>
            <a:lvl3pPr>
              <a:defRPr sz="1000"/>
            </a:lvl3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21" name="Espace réservé pour une image  10"/>
          <p:cNvSpPr>
            <a:spLocks noGrp="1" noChangeAspect="1"/>
          </p:cNvSpPr>
          <p:nvPr>
            <p:ph type="pic" sz="quarter" idx="25" hasCustomPrompt="1"/>
          </p:nvPr>
        </p:nvSpPr>
        <p:spPr bwMode="gray">
          <a:xfrm>
            <a:off x="2640542" y="2195800"/>
            <a:ext cx="1728000" cy="864000"/>
          </a:xfrm>
          <a:solidFill>
            <a:schemeClr val="accent1"/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Logotype</a:t>
            </a:r>
          </a:p>
        </p:txBody>
      </p:sp>
      <p:sp>
        <p:nvSpPr>
          <p:cNvPr id="22" name="Espace réservé pour une image  10"/>
          <p:cNvSpPr>
            <a:spLocks noGrp="1" noChangeAspect="1"/>
          </p:cNvSpPr>
          <p:nvPr>
            <p:ph type="pic" sz="quarter" idx="26" hasCustomPrompt="1"/>
          </p:nvPr>
        </p:nvSpPr>
        <p:spPr bwMode="gray">
          <a:xfrm>
            <a:off x="4828646" y="2195800"/>
            <a:ext cx="1728000" cy="864000"/>
          </a:xfrm>
          <a:solidFill>
            <a:schemeClr val="accent2"/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Logotype</a:t>
            </a:r>
          </a:p>
        </p:txBody>
      </p:sp>
      <p:sp>
        <p:nvSpPr>
          <p:cNvPr id="27" name="Espace réservé pour une image  10"/>
          <p:cNvSpPr>
            <a:spLocks noGrp="1" noChangeAspect="1"/>
          </p:cNvSpPr>
          <p:nvPr>
            <p:ph type="pic" sz="quarter" idx="27" hasCustomPrompt="1"/>
          </p:nvPr>
        </p:nvSpPr>
        <p:spPr bwMode="gray">
          <a:xfrm>
            <a:off x="7016749" y="2195800"/>
            <a:ext cx="1728000" cy="864000"/>
          </a:xfrm>
          <a:solidFill>
            <a:schemeClr val="accent1"/>
          </a:solidFill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Logotype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411942" y="1594696"/>
            <a:ext cx="2188800" cy="557210"/>
          </a:xfrm>
          <a:prstGeom prst="rect">
            <a:avLst/>
          </a:prstGeom>
          <a:ln w="6350">
            <a:noFill/>
          </a:ln>
        </p:spPr>
        <p:txBody>
          <a:bodyPr wrap="square" lIns="216000" rIns="14400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400"/>
            </a:lvl1pPr>
            <a:lvl2pPr>
              <a:buNone/>
              <a:defRPr sz="1000" b="1" baseline="0"/>
            </a:lvl2pPr>
            <a:lvl3pPr>
              <a:defRPr sz="1000"/>
            </a:lvl3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29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600046" y="1594696"/>
            <a:ext cx="2188800" cy="557210"/>
          </a:xfrm>
          <a:prstGeom prst="rect">
            <a:avLst/>
          </a:prstGeom>
          <a:ln w="6350">
            <a:noFill/>
          </a:ln>
        </p:spPr>
        <p:txBody>
          <a:bodyPr wrap="square" lIns="216000" rIns="14400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400"/>
            </a:lvl1pPr>
            <a:lvl2pPr>
              <a:buNone/>
              <a:defRPr sz="1000" b="1" baseline="0"/>
            </a:lvl2pPr>
            <a:lvl3pPr>
              <a:defRPr sz="1000"/>
            </a:lvl3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88149" y="1594696"/>
            <a:ext cx="2188800" cy="557210"/>
          </a:xfrm>
          <a:prstGeom prst="rect">
            <a:avLst/>
          </a:prstGeom>
          <a:ln w="6350">
            <a:noFill/>
          </a:ln>
        </p:spPr>
        <p:txBody>
          <a:bodyPr wrap="square" lIns="216000" rIns="14400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400"/>
            </a:lvl1pPr>
            <a:lvl2pPr>
              <a:buNone/>
              <a:defRPr sz="1000" b="1" baseline="0"/>
            </a:lvl2pPr>
            <a:lvl3pPr>
              <a:defRPr sz="1000"/>
            </a:lvl3pPr>
          </a:lstStyle>
          <a:p>
            <a:pPr lvl="0"/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13648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tab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9998" y="5805264"/>
            <a:ext cx="8298715" cy="297176"/>
          </a:xfrm>
        </p:spPr>
        <p:txBody>
          <a:bodyPr anchor="b" anchorCtr="0"/>
          <a:lstStyle>
            <a:lvl1pPr>
              <a:buNone/>
              <a:defRPr sz="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56E30D-9ADE-48BF-A303-8B6ECA16AB29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noProof="0" dirty="0"/>
              <a:t>– </a:t>
            </a:r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1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449998" y="4005064"/>
            <a:ext cx="8298715" cy="1764196"/>
          </a:xfrm>
        </p:spPr>
        <p:txBody>
          <a:bodyPr tIns="900000"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13" name="Espace réservé du tableau 18"/>
          <p:cNvSpPr>
            <a:spLocks noGrp="1"/>
          </p:cNvSpPr>
          <p:nvPr>
            <p:ph type="tbl" sz="quarter" idx="20" hasCustomPrompt="1"/>
          </p:nvPr>
        </p:nvSpPr>
        <p:spPr bwMode="gray">
          <a:xfrm>
            <a:off x="449997" y="1791866"/>
            <a:ext cx="8298715" cy="1512000"/>
          </a:xfrm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/>
            </a:lvl1pPr>
          </a:lstStyle>
          <a:p>
            <a:r>
              <a:rPr lang="en-GB" noProof="0" dirty="0"/>
              <a:t>Select the icon to insert a table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1" hasCustomPrompt="1"/>
          </p:nvPr>
        </p:nvSpPr>
        <p:spPr>
          <a:xfrm>
            <a:off x="449998" y="1393726"/>
            <a:ext cx="8298715" cy="36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449998" y="3589970"/>
            <a:ext cx="8298715" cy="36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59891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graph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07F7BD7-1B35-4B25-9A0D-F544D38B4B51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noProof="0" dirty="0"/>
              <a:t>– </a:t>
            </a:r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449999" y="1393200"/>
            <a:ext cx="8298713" cy="648000"/>
          </a:xfrm>
        </p:spPr>
        <p:txBody>
          <a:bodyPr/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8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449998" y="2276872"/>
            <a:ext cx="8298715" cy="3600000"/>
          </a:xfrm>
        </p:spPr>
        <p:txBody>
          <a:bodyPr tIns="900000"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GB" noProof="0" dirty="0"/>
              <a:t>Select the icon to insert a chart</a:t>
            </a:r>
          </a:p>
        </p:txBody>
      </p:sp>
    </p:spTree>
    <p:extLst>
      <p:ext uri="{BB962C8B-B14F-4D97-AF65-F5344CB8AC3E}">
        <p14:creationId xmlns:p14="http://schemas.microsoft.com/office/powerpoint/2010/main" val="1178347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graph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779FF31-A8E5-4B07-A955-ABA0845DBDA9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noProof="0" dirty="0"/>
              <a:t>– </a:t>
            </a:r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449999" y="1393200"/>
            <a:ext cx="8298713" cy="648000"/>
          </a:xfrm>
        </p:spPr>
        <p:txBody>
          <a:bodyPr/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8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2757715" y="2226354"/>
            <a:ext cx="5990998" cy="3528392"/>
          </a:xfrm>
        </p:spPr>
        <p:txBody>
          <a:bodyPr tIns="900000"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2663688" y="2204863"/>
            <a:ext cx="1224236" cy="75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00%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7" hasCustomPrompt="1"/>
          </p:nvPr>
        </p:nvSpPr>
        <p:spPr>
          <a:xfrm>
            <a:off x="5782184" y="2341903"/>
            <a:ext cx="1224236" cy="75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00%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8" hasCustomPrompt="1"/>
          </p:nvPr>
        </p:nvSpPr>
        <p:spPr>
          <a:xfrm>
            <a:off x="6372200" y="3825043"/>
            <a:ext cx="1224236" cy="75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00%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9" hasCustomPrompt="1"/>
          </p:nvPr>
        </p:nvSpPr>
        <p:spPr>
          <a:xfrm>
            <a:off x="5659096" y="5301186"/>
            <a:ext cx="1224236" cy="75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00%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30" hasCustomPrompt="1"/>
          </p:nvPr>
        </p:nvSpPr>
        <p:spPr>
          <a:xfrm>
            <a:off x="2440788" y="4977171"/>
            <a:ext cx="1224236" cy="75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00%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31" hasCustomPrompt="1"/>
          </p:nvPr>
        </p:nvSpPr>
        <p:spPr>
          <a:xfrm>
            <a:off x="2166708" y="3061983"/>
            <a:ext cx="1224236" cy="75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00%</a:t>
            </a:r>
          </a:p>
          <a:p>
            <a:pPr lvl="1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36792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020F16-4D29-4D57-9845-DEF7F31C1FBA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noProof="0" dirty="0"/>
              <a:t>– </a:t>
            </a:r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449999" y="1393200"/>
            <a:ext cx="6318245" cy="648000"/>
          </a:xfrm>
        </p:spPr>
        <p:txBody>
          <a:bodyPr/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26" hasCustomPrompt="1"/>
          </p:nvPr>
        </p:nvSpPr>
        <p:spPr>
          <a:xfrm>
            <a:off x="2374900" y="2335950"/>
            <a:ext cx="4372000" cy="3398400"/>
          </a:xfrm>
        </p:spPr>
        <p:txBody>
          <a:bodyPr anchor="ctr" anchorCtr="0"/>
          <a:lstStyle>
            <a:lvl1pPr algn="ctr">
              <a:defRPr sz="1000" baseline="0"/>
            </a:lvl1pPr>
          </a:lstStyle>
          <a:p>
            <a:r>
              <a:rPr lang="en-GB" noProof="0" dirty="0"/>
              <a:t>Select the icon to insert a SmartArt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7" hasCustomPrompt="1"/>
          </p:nvPr>
        </p:nvSpPr>
        <p:spPr>
          <a:xfrm>
            <a:off x="449998" y="2492374"/>
            <a:ext cx="4122001" cy="453693"/>
          </a:xfrm>
          <a:prstGeom prst="callout1">
            <a:avLst>
              <a:gd name="adj1" fmla="val 115534"/>
              <a:gd name="adj2" fmla="val -2"/>
              <a:gd name="adj3" fmla="val 115649"/>
              <a:gd name="adj4" fmla="val 99817"/>
            </a:avLst>
          </a:prstGeom>
          <a:ln w="6350">
            <a:solidFill>
              <a:schemeClr val="accent3"/>
            </a:solidFill>
          </a:ln>
        </p:spPr>
        <p:txBody>
          <a:bodyPr anchor="b" anchorCtr="0"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0" y="2492374"/>
            <a:ext cx="4176713" cy="453693"/>
          </a:xfrm>
          <a:prstGeom prst="callout1">
            <a:avLst>
              <a:gd name="adj1" fmla="val 115534"/>
              <a:gd name="adj2" fmla="val -2"/>
              <a:gd name="adj3" fmla="val 115649"/>
              <a:gd name="adj4" fmla="val 99817"/>
            </a:avLst>
          </a:prstGeom>
          <a:ln w="6350">
            <a:solidFill>
              <a:schemeClr val="accent3"/>
            </a:solidFill>
          </a:ln>
        </p:spPr>
        <p:txBody>
          <a:bodyPr anchor="b" anchorCtr="0"/>
          <a:lstStyle>
            <a:lvl1pPr algn="r">
              <a:defRPr sz="1000">
                <a:solidFill>
                  <a:schemeClr val="accent3"/>
                </a:solidFill>
              </a:defRPr>
            </a:lvl1pPr>
            <a:lvl2pPr algn="r">
              <a:defRPr sz="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9" hasCustomPrompt="1"/>
          </p:nvPr>
        </p:nvSpPr>
        <p:spPr>
          <a:xfrm>
            <a:off x="449999" y="3169869"/>
            <a:ext cx="4122001" cy="453693"/>
          </a:xfrm>
          <a:prstGeom prst="callout1">
            <a:avLst>
              <a:gd name="adj1" fmla="val 115534"/>
              <a:gd name="adj2" fmla="val -2"/>
              <a:gd name="adj3" fmla="val 115649"/>
              <a:gd name="adj4" fmla="val 99817"/>
            </a:avLst>
          </a:prstGeom>
          <a:ln w="6350">
            <a:solidFill>
              <a:schemeClr val="accent3"/>
            </a:solidFill>
          </a:ln>
        </p:spPr>
        <p:txBody>
          <a:bodyPr anchor="b" anchorCtr="0"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1" y="3169869"/>
            <a:ext cx="4176713" cy="453693"/>
          </a:xfrm>
          <a:prstGeom prst="callout1">
            <a:avLst>
              <a:gd name="adj1" fmla="val 115534"/>
              <a:gd name="adj2" fmla="val -2"/>
              <a:gd name="adj3" fmla="val 115649"/>
              <a:gd name="adj4" fmla="val 99817"/>
            </a:avLst>
          </a:prstGeom>
          <a:ln w="6350">
            <a:solidFill>
              <a:schemeClr val="accent3"/>
            </a:solidFill>
          </a:ln>
        </p:spPr>
        <p:txBody>
          <a:bodyPr anchor="b" anchorCtr="0"/>
          <a:lstStyle>
            <a:lvl1pPr algn="r">
              <a:defRPr sz="1000">
                <a:solidFill>
                  <a:schemeClr val="accent3"/>
                </a:solidFill>
              </a:defRPr>
            </a:lvl1pPr>
            <a:lvl2pPr algn="r">
              <a:defRPr sz="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31" hasCustomPrompt="1"/>
          </p:nvPr>
        </p:nvSpPr>
        <p:spPr>
          <a:xfrm>
            <a:off x="452438" y="3847364"/>
            <a:ext cx="4122001" cy="453693"/>
          </a:xfrm>
          <a:prstGeom prst="callout1">
            <a:avLst>
              <a:gd name="adj1" fmla="val 115534"/>
              <a:gd name="adj2" fmla="val -2"/>
              <a:gd name="adj3" fmla="val 115649"/>
              <a:gd name="adj4" fmla="val 99817"/>
            </a:avLst>
          </a:prstGeom>
          <a:ln w="6350">
            <a:solidFill>
              <a:schemeClr val="accent3"/>
            </a:solidFill>
          </a:ln>
        </p:spPr>
        <p:txBody>
          <a:bodyPr anchor="b" anchorCtr="0"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4574440" y="3847364"/>
            <a:ext cx="4176713" cy="453693"/>
          </a:xfrm>
          <a:prstGeom prst="callout1">
            <a:avLst>
              <a:gd name="adj1" fmla="val 115534"/>
              <a:gd name="adj2" fmla="val -2"/>
              <a:gd name="adj3" fmla="val 115649"/>
              <a:gd name="adj4" fmla="val 99817"/>
            </a:avLst>
          </a:prstGeom>
          <a:ln w="6350">
            <a:solidFill>
              <a:schemeClr val="accent3"/>
            </a:solidFill>
          </a:ln>
        </p:spPr>
        <p:txBody>
          <a:bodyPr anchor="b" anchorCtr="0"/>
          <a:lstStyle>
            <a:lvl1pPr algn="r">
              <a:defRPr sz="1000">
                <a:solidFill>
                  <a:schemeClr val="accent3"/>
                </a:solidFill>
              </a:defRPr>
            </a:lvl1pPr>
            <a:lvl2pPr algn="r">
              <a:defRPr sz="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33" hasCustomPrompt="1"/>
          </p:nvPr>
        </p:nvSpPr>
        <p:spPr>
          <a:xfrm>
            <a:off x="449999" y="4524859"/>
            <a:ext cx="4122001" cy="453693"/>
          </a:xfrm>
          <a:prstGeom prst="callout1">
            <a:avLst>
              <a:gd name="adj1" fmla="val 115534"/>
              <a:gd name="adj2" fmla="val -2"/>
              <a:gd name="adj3" fmla="val 115649"/>
              <a:gd name="adj4" fmla="val 99817"/>
            </a:avLst>
          </a:prstGeom>
          <a:ln w="6350">
            <a:solidFill>
              <a:schemeClr val="accent3"/>
            </a:solidFill>
          </a:ln>
        </p:spPr>
        <p:txBody>
          <a:bodyPr anchor="b" anchorCtr="0"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quarter" idx="34" hasCustomPrompt="1"/>
          </p:nvPr>
        </p:nvSpPr>
        <p:spPr>
          <a:xfrm>
            <a:off x="4572001" y="4524859"/>
            <a:ext cx="4176713" cy="453693"/>
          </a:xfrm>
          <a:prstGeom prst="callout1">
            <a:avLst>
              <a:gd name="adj1" fmla="val 115534"/>
              <a:gd name="adj2" fmla="val -2"/>
              <a:gd name="adj3" fmla="val 115649"/>
              <a:gd name="adj4" fmla="val 99817"/>
            </a:avLst>
          </a:prstGeom>
          <a:ln w="6350">
            <a:solidFill>
              <a:schemeClr val="accent3"/>
            </a:solidFill>
          </a:ln>
        </p:spPr>
        <p:txBody>
          <a:bodyPr anchor="b" anchorCtr="0"/>
          <a:lstStyle>
            <a:lvl1pPr algn="r">
              <a:defRPr sz="1000">
                <a:solidFill>
                  <a:schemeClr val="accent3"/>
                </a:solidFill>
              </a:defRPr>
            </a:lvl1pPr>
            <a:lvl2pPr algn="r">
              <a:defRPr sz="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quarter" idx="35" hasCustomPrompt="1"/>
          </p:nvPr>
        </p:nvSpPr>
        <p:spPr>
          <a:xfrm>
            <a:off x="449999" y="5202352"/>
            <a:ext cx="4122001" cy="453693"/>
          </a:xfrm>
          <a:prstGeom prst="callout1">
            <a:avLst>
              <a:gd name="adj1" fmla="val 115534"/>
              <a:gd name="adj2" fmla="val -2"/>
              <a:gd name="adj3" fmla="val 115649"/>
              <a:gd name="adj4" fmla="val 99817"/>
            </a:avLst>
          </a:prstGeom>
          <a:ln w="6350">
            <a:solidFill>
              <a:schemeClr val="accent3"/>
            </a:solidFill>
          </a:ln>
        </p:spPr>
        <p:txBody>
          <a:bodyPr anchor="b" anchorCtr="0"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1" y="5202352"/>
            <a:ext cx="4176713" cy="453693"/>
          </a:xfrm>
          <a:prstGeom prst="callout1">
            <a:avLst>
              <a:gd name="adj1" fmla="val 115534"/>
              <a:gd name="adj2" fmla="val -2"/>
              <a:gd name="adj3" fmla="val 115649"/>
              <a:gd name="adj4" fmla="val 99817"/>
            </a:avLst>
          </a:prstGeom>
          <a:ln w="6350">
            <a:solidFill>
              <a:schemeClr val="accent3"/>
            </a:solidFill>
          </a:ln>
        </p:spPr>
        <p:txBody>
          <a:bodyPr anchor="b" anchorCtr="0"/>
          <a:lstStyle>
            <a:lvl1pPr algn="r">
              <a:defRPr sz="1000">
                <a:solidFill>
                  <a:schemeClr val="accent3"/>
                </a:solidFill>
              </a:defRPr>
            </a:lvl1pPr>
            <a:lvl2pPr algn="r">
              <a:defRPr sz="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7" hasCustomPrompt="1"/>
          </p:nvPr>
        </p:nvSpPr>
        <p:spPr>
          <a:xfrm>
            <a:off x="7032972" y="1391630"/>
            <a:ext cx="851396" cy="669218"/>
          </a:xfrm>
        </p:spPr>
        <p:txBody>
          <a:bodyPr/>
          <a:lstStyle>
            <a:lvl1pPr marL="171450" indent="-171450">
              <a:lnSpc>
                <a:spcPct val="165000"/>
              </a:lnSpc>
              <a:buClr>
                <a:schemeClr val="accent1"/>
              </a:buClr>
              <a:buSzPct val="100000"/>
              <a:buFont typeface="Wingdings 2" panose="05020102010507070707" pitchFamily="18" charset="2"/>
              <a:buChar char=""/>
              <a:defRPr sz="800" b="0">
                <a:solidFill>
                  <a:schemeClr val="accent3"/>
                </a:solidFill>
              </a:defRPr>
            </a:lvl1pPr>
            <a:lvl2pPr marL="171450" indent="-171450">
              <a:lnSpc>
                <a:spcPct val="165000"/>
              </a:lnSpc>
              <a:buClr>
                <a:schemeClr val="accent2"/>
              </a:buClr>
              <a:buSzPct val="100000"/>
              <a:buFont typeface="Wingdings 2" panose="05020102010507070707" pitchFamily="18" charset="2"/>
              <a:buChar char=""/>
              <a:defRPr sz="800" baseline="0"/>
            </a:lvl2pPr>
            <a:lvl3pPr marL="171450" indent="-171450">
              <a:lnSpc>
                <a:spcPct val="165000"/>
              </a:lnSpc>
              <a:buClr>
                <a:schemeClr val="accent3"/>
              </a:buClr>
              <a:buFont typeface="Wingdings 2" panose="05020102010507070707" pitchFamily="18" charset="2"/>
              <a:buChar char=""/>
              <a:defRPr sz="800"/>
            </a:lvl3pPr>
            <a:lvl4pPr marL="177800" indent="-177800">
              <a:lnSpc>
                <a:spcPct val="165000"/>
              </a:lnSpc>
              <a:buClr>
                <a:schemeClr val="accent4"/>
              </a:buClr>
              <a:buFont typeface="Wingdings 2" panose="05020102010507070707" pitchFamily="18" charset="2"/>
              <a:buChar char=""/>
              <a:defRPr sz="800"/>
            </a:lvl4pPr>
            <a:lvl5pPr marL="177800" indent="-177800">
              <a:lnSpc>
                <a:spcPct val="165000"/>
              </a:lnSpc>
              <a:buClr>
                <a:schemeClr val="accent5"/>
              </a:buClr>
              <a:buFont typeface="Wingdings 2" panose="05020102010507070707" pitchFamily="18" charset="2"/>
              <a:buChar char=""/>
              <a:defRPr sz="800"/>
            </a:lvl5pPr>
            <a:lvl6pPr marL="177800" indent="-177800">
              <a:lnSpc>
                <a:spcPct val="165000"/>
              </a:lnSpc>
              <a:buClr>
                <a:schemeClr val="accent6"/>
              </a:buClr>
              <a:buFont typeface="Wingdings 2" panose="05020102010507070707" pitchFamily="18" charset="2"/>
              <a:buChar char=""/>
              <a:defRPr sz="800"/>
            </a:lvl6pPr>
          </a:lstStyle>
          <a:p>
            <a:pPr lvl="0"/>
            <a:r>
              <a:rPr lang="en-GB" noProof="0" dirty="0"/>
              <a:t>legend A</a:t>
            </a:r>
          </a:p>
          <a:p>
            <a:pPr lvl="1"/>
            <a:r>
              <a:rPr lang="en-GB" noProof="0" dirty="0"/>
              <a:t>legend B</a:t>
            </a:r>
          </a:p>
          <a:p>
            <a:pPr lvl="2"/>
            <a:r>
              <a:rPr lang="en-GB" noProof="0" dirty="0"/>
              <a:t>legend C</a:t>
            </a:r>
          </a:p>
          <a:p>
            <a:pPr lvl="3"/>
            <a:r>
              <a:rPr lang="en-GB" noProof="0" dirty="0"/>
              <a:t>legend D</a:t>
            </a:r>
          </a:p>
          <a:p>
            <a:pPr lvl="4"/>
            <a:r>
              <a:rPr lang="en-GB" noProof="0" dirty="0"/>
              <a:t>legend E</a:t>
            </a:r>
          </a:p>
          <a:p>
            <a:pPr lvl="5"/>
            <a:r>
              <a:rPr lang="en-GB" noProof="0" dirty="0"/>
              <a:t>legend F</a:t>
            </a:r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8" hasCustomPrompt="1"/>
          </p:nvPr>
        </p:nvSpPr>
        <p:spPr>
          <a:xfrm>
            <a:off x="7969076" y="1391630"/>
            <a:ext cx="851396" cy="669218"/>
          </a:xfrm>
        </p:spPr>
        <p:txBody>
          <a:bodyPr/>
          <a:lstStyle>
            <a:lvl1pPr marL="171450" indent="-171450">
              <a:lnSpc>
                <a:spcPct val="165000"/>
              </a:lnSpc>
              <a:buClr>
                <a:schemeClr val="accent1"/>
              </a:buClr>
              <a:buSzPct val="100000"/>
              <a:buFont typeface="Wingdings 2" panose="05020102010507070707" pitchFamily="18" charset="2"/>
              <a:buChar char=""/>
              <a:defRPr sz="800" b="0">
                <a:solidFill>
                  <a:schemeClr val="accent3"/>
                </a:solidFill>
              </a:defRPr>
            </a:lvl1pPr>
            <a:lvl2pPr marL="171450" indent="-171450">
              <a:lnSpc>
                <a:spcPct val="165000"/>
              </a:lnSpc>
              <a:buClr>
                <a:schemeClr val="accent2"/>
              </a:buClr>
              <a:buSzPct val="100000"/>
              <a:buFont typeface="Wingdings 2" panose="05020102010507070707" pitchFamily="18" charset="2"/>
              <a:buChar char=""/>
              <a:defRPr sz="800" baseline="0"/>
            </a:lvl2pPr>
            <a:lvl3pPr marL="171450" indent="-171450">
              <a:lnSpc>
                <a:spcPct val="165000"/>
              </a:lnSpc>
              <a:buClr>
                <a:schemeClr val="accent3"/>
              </a:buClr>
              <a:buFont typeface="Wingdings 2" panose="05020102010507070707" pitchFamily="18" charset="2"/>
              <a:buChar char=""/>
              <a:defRPr sz="800"/>
            </a:lvl3pPr>
            <a:lvl4pPr marL="177800" indent="-177800">
              <a:lnSpc>
                <a:spcPct val="165000"/>
              </a:lnSpc>
              <a:buClr>
                <a:schemeClr val="accent4"/>
              </a:buClr>
              <a:buFont typeface="Wingdings 2" panose="05020102010507070707" pitchFamily="18" charset="2"/>
              <a:buChar char=""/>
              <a:defRPr sz="800"/>
            </a:lvl4pPr>
            <a:lvl5pPr marL="177800" indent="-177800">
              <a:lnSpc>
                <a:spcPct val="165000"/>
              </a:lnSpc>
              <a:buClr>
                <a:schemeClr val="accent5"/>
              </a:buClr>
              <a:buFont typeface="Wingdings 2" panose="05020102010507070707" pitchFamily="18" charset="2"/>
              <a:buChar char=""/>
              <a:defRPr sz="800"/>
            </a:lvl5pPr>
            <a:lvl6pPr marL="177800" indent="-177800">
              <a:lnSpc>
                <a:spcPct val="165000"/>
              </a:lnSpc>
              <a:buClr>
                <a:schemeClr val="accent6"/>
              </a:buClr>
              <a:buFont typeface="Wingdings 2" panose="05020102010507070707" pitchFamily="18" charset="2"/>
              <a:buChar char=""/>
              <a:defRPr sz="800"/>
            </a:lvl6pPr>
          </a:lstStyle>
          <a:p>
            <a:pPr lvl="0"/>
            <a:r>
              <a:rPr lang="en-GB" noProof="0" dirty="0"/>
              <a:t>legend A</a:t>
            </a:r>
          </a:p>
          <a:p>
            <a:pPr lvl="1"/>
            <a:r>
              <a:rPr lang="en-GB" noProof="0" dirty="0"/>
              <a:t>legend B</a:t>
            </a:r>
          </a:p>
          <a:p>
            <a:pPr lvl="2"/>
            <a:r>
              <a:rPr lang="en-GB" noProof="0" dirty="0"/>
              <a:t>legend C</a:t>
            </a:r>
          </a:p>
          <a:p>
            <a:pPr lvl="3"/>
            <a:r>
              <a:rPr lang="en-GB" noProof="0" dirty="0"/>
              <a:t>legend D</a:t>
            </a:r>
          </a:p>
          <a:p>
            <a:pPr lvl="4"/>
            <a:r>
              <a:rPr lang="en-GB" noProof="0" dirty="0"/>
              <a:t>legend E</a:t>
            </a:r>
          </a:p>
          <a:p>
            <a:pPr lvl="5"/>
            <a:r>
              <a:rPr lang="en-GB" noProof="0" dirty="0"/>
              <a:t>legend F</a:t>
            </a:r>
          </a:p>
        </p:txBody>
      </p:sp>
    </p:spTree>
    <p:extLst>
      <p:ext uri="{BB962C8B-B14F-4D97-AF65-F5344CB8AC3E}">
        <p14:creationId xmlns:p14="http://schemas.microsoft.com/office/powerpoint/2010/main" val="458167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graph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graphique 16"/>
          <p:cNvSpPr>
            <a:spLocks noGrp="1"/>
          </p:cNvSpPr>
          <p:nvPr>
            <p:ph type="chart" sz="quarter" idx="24" hasCustomPrompt="1"/>
          </p:nvPr>
        </p:nvSpPr>
        <p:spPr bwMode="gray">
          <a:xfrm>
            <a:off x="449999" y="2226354"/>
            <a:ext cx="3473929" cy="3528392"/>
          </a:xfrm>
        </p:spPr>
        <p:txBody>
          <a:bodyPr tIns="900000"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51619" y="360237"/>
            <a:ext cx="7597094" cy="439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4103376" y="2203720"/>
            <a:ext cx="4032250" cy="504000"/>
          </a:xfrm>
        </p:spPr>
        <p:txBody>
          <a:bodyPr anchor="ctr" anchorCtr="0"/>
          <a:lstStyle>
            <a:lvl1pPr>
              <a:defRPr sz="1000" b="0" cap="none" baseline="0"/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5120640" y="2988120"/>
            <a:ext cx="3628072" cy="3199511"/>
          </a:xfrm>
        </p:spPr>
        <p:txBody>
          <a:bodyPr/>
          <a:lstStyle>
            <a:lvl1pPr marL="285750" indent="-285750">
              <a:buSzPct val="100000"/>
              <a:buFont typeface="Wingdings" panose="05000000000000000000" pitchFamily="2" charset="2"/>
              <a:buChar char="l"/>
              <a:defRPr sz="1400" b="0">
                <a:solidFill>
                  <a:schemeClr val="accent3"/>
                </a:solidFill>
              </a:defRPr>
            </a:lvl1pPr>
            <a:lvl2pPr marL="265113" indent="0">
              <a:defRPr sz="14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3419873" y="2203720"/>
            <a:ext cx="648071" cy="5040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0370330-9547-45E6-8CE1-0642F42663F5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noProof="0" dirty="0"/>
              <a:t>– </a:t>
            </a:r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449999" y="1393200"/>
            <a:ext cx="6318245" cy="648000"/>
          </a:xfrm>
        </p:spPr>
        <p:txBody>
          <a:bodyPr/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49918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B604E3B-3CDC-461A-9779-F1DC639D31BD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noProof="0" dirty="0"/>
              <a:t>– </a:t>
            </a:r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449999" y="1393200"/>
            <a:ext cx="8298713" cy="648000"/>
          </a:xfrm>
        </p:spPr>
        <p:txBody>
          <a:bodyPr/>
          <a:lstStyle>
            <a:lvl1pPr>
              <a:defRPr sz="1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1" name="Espace réservé du tableau 18"/>
          <p:cNvSpPr>
            <a:spLocks noGrp="1"/>
          </p:cNvSpPr>
          <p:nvPr>
            <p:ph type="tbl" sz="quarter" idx="20" hasCustomPrompt="1"/>
          </p:nvPr>
        </p:nvSpPr>
        <p:spPr bwMode="gray">
          <a:xfrm>
            <a:off x="449997" y="1962000"/>
            <a:ext cx="8298715" cy="3925964"/>
          </a:xfrm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/>
            </a:lvl1pPr>
          </a:lstStyle>
          <a:p>
            <a:r>
              <a:rPr lang="en-GB" noProof="0" dirty="0"/>
              <a:t>Select the icon to insert a table</a:t>
            </a:r>
          </a:p>
        </p:txBody>
      </p:sp>
    </p:spTree>
    <p:extLst>
      <p:ext uri="{BB962C8B-B14F-4D97-AF65-F5344CB8AC3E}">
        <p14:creationId xmlns:p14="http://schemas.microsoft.com/office/powerpoint/2010/main" val="133328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ers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139C98-6EF8-413D-B88E-24FA7A16E0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4000" y="0"/>
            <a:ext cx="7920000" cy="563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83867" y="1835680"/>
            <a:ext cx="5364845" cy="2961472"/>
          </a:xfrm>
        </p:spPr>
        <p:txBody>
          <a:bodyPr anchor="t" anchorCtr="0"/>
          <a:lstStyle>
            <a:lvl1pPr marL="0" indent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algn="l">
              <a:lnSpc>
                <a:spcPct val="95000"/>
              </a:lnSpc>
              <a:spcBef>
                <a:spcPts val="0"/>
              </a:spcBef>
              <a:defRPr sz="2200" b="0">
                <a:solidFill>
                  <a:schemeClr val="bg1"/>
                </a:solidFill>
              </a:defRPr>
            </a:lvl2pPr>
            <a:lvl3pPr>
              <a:spcBef>
                <a:spcPts val="1800"/>
              </a:spcBef>
              <a:defRPr sz="1100">
                <a:solidFill>
                  <a:schemeClr val="bg1"/>
                </a:solidFill>
              </a:defRPr>
            </a:lvl3pPr>
            <a:lvl4pPr marL="21600" indent="0">
              <a:buNone/>
              <a:defRPr sz="800">
                <a:solidFill>
                  <a:schemeClr val="bg1"/>
                </a:solidFill>
              </a:defRPr>
            </a:lvl4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Sub-title</a:t>
            </a:r>
          </a:p>
          <a:p>
            <a:pPr lvl="2"/>
            <a:r>
              <a:rPr lang="en-GB" noProof="0" dirty="0"/>
              <a:t>00.00.2018</a:t>
            </a:r>
          </a:p>
          <a:p>
            <a:pPr lvl="3"/>
            <a:r>
              <a:rPr lang="en-GB" noProof="0" dirty="0"/>
              <a:t>Text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5"/>
          </p:nvPr>
        </p:nvSpPr>
        <p:spPr bwMode="gray">
          <a:xfrm>
            <a:off x="0" y="6677999"/>
            <a:ext cx="180000" cy="180000"/>
          </a:xfrm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31B2BB41-95E1-4D15-82F4-0194BBB7702A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7999"/>
            <a:ext cx="180000" cy="180000"/>
          </a:xfrm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 bwMode="gray">
          <a:xfrm>
            <a:off x="0" y="6677999"/>
            <a:ext cx="180000" cy="180000"/>
          </a:xfrm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7B6B04F6-1BA1-4616-86D7-066B343EE65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0" bIns="36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 then place the visual into background position </a:t>
            </a:r>
            <a:br>
              <a:rPr lang="en-GB" noProof="0" dirty="0"/>
            </a:br>
            <a:r>
              <a:rPr lang="en-GB" noProof="0" dirty="0"/>
              <a:t>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2993259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75849" y="2217118"/>
            <a:ext cx="5340467" cy="2961472"/>
          </a:xfrm>
        </p:spPr>
        <p:txBody>
          <a:bodyPr anchor="t" anchorCtr="0"/>
          <a:lstStyle>
            <a:lvl1pPr marL="0" indent="0" algn="l">
              <a:lnSpc>
                <a:spcPct val="98000"/>
              </a:lnSpc>
              <a:spcBef>
                <a:spcPts val="0"/>
              </a:spcBef>
              <a:spcAft>
                <a:spcPts val="1000"/>
              </a:spcAft>
              <a:buNone/>
              <a:defRPr sz="3900" b="1" cap="none" baseline="0">
                <a:solidFill>
                  <a:schemeClr val="bg1"/>
                </a:solidFill>
                <a:latin typeface="+mj-lt"/>
              </a:defRPr>
            </a:lvl1pPr>
            <a:lvl2pPr marL="0" algn="r">
              <a:lnSpc>
                <a:spcPct val="95000"/>
              </a:lnSpc>
              <a:spcBef>
                <a:spcPts val="0"/>
              </a:spcBef>
              <a:defRPr sz="1600" b="0">
                <a:solidFill>
                  <a:schemeClr val="bg1"/>
                </a:solidFill>
              </a:defRPr>
            </a:lvl2pPr>
            <a:lvl3pPr>
              <a:spcBef>
                <a:spcPts val="1800"/>
              </a:spcBef>
              <a:defRPr sz="1100">
                <a:solidFill>
                  <a:schemeClr val="accent3"/>
                </a:solidFill>
              </a:defRPr>
            </a:lvl3pPr>
            <a:lvl4pPr marL="0" indent="0">
              <a:buNone/>
              <a:defRPr sz="8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27" hasCustomPrompt="1"/>
          </p:nvPr>
        </p:nvSpPr>
        <p:spPr>
          <a:xfrm>
            <a:off x="1079613" y="1808820"/>
            <a:ext cx="895724" cy="1007733"/>
          </a:xfrm>
        </p:spPr>
        <p:txBody>
          <a:bodyPr anchor="b" anchorCtr="0"/>
          <a:lstStyle>
            <a:lvl1pPr algn="r">
              <a:defRPr sz="3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noProof="0" dirty="0"/>
              <a:t>“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8DF9C984-0C94-42BC-AE98-6BF3E0F28FB1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noProof="0"/>
              <a:t>April 27, 2018 – Strategy – For investment professional use only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– </a:t>
            </a:r>
            <a:fld id="{733122C9-A0B9-462F-8757-0847AD287B63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12CEC30-38CE-4DA0-9752-E315152C7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0" y="0"/>
            <a:ext cx="9144000" cy="6858000"/>
          </a:xfrm>
          <a:custGeom>
            <a:avLst/>
            <a:gdLst>
              <a:gd name="connsiteX0" fmla="*/ 558000 w 9133108"/>
              <a:gd name="connsiteY0" fmla="*/ 5976000 h 6857999"/>
              <a:gd name="connsiteX1" fmla="*/ 432000 w 9133108"/>
              <a:gd name="connsiteY1" fmla="*/ 6104716 h 6857999"/>
              <a:gd name="connsiteX2" fmla="*/ 461591 w 9133108"/>
              <a:gd name="connsiteY2" fmla="*/ 6187666 h 6857999"/>
              <a:gd name="connsiteX3" fmla="*/ 492137 w 9133108"/>
              <a:gd name="connsiteY3" fmla="*/ 6272524 h 6857999"/>
              <a:gd name="connsiteX4" fmla="*/ 460637 w 9133108"/>
              <a:gd name="connsiteY4" fmla="*/ 6356427 h 6857999"/>
              <a:gd name="connsiteX5" fmla="*/ 432000 w 9133108"/>
              <a:gd name="connsiteY5" fmla="*/ 6440331 h 6857999"/>
              <a:gd name="connsiteX6" fmla="*/ 558000 w 9133108"/>
              <a:gd name="connsiteY6" fmla="*/ 6570000 h 6857999"/>
              <a:gd name="connsiteX7" fmla="*/ 684000 w 9133108"/>
              <a:gd name="connsiteY7" fmla="*/ 6440331 h 6857999"/>
              <a:gd name="connsiteX8" fmla="*/ 655364 w 9133108"/>
              <a:gd name="connsiteY8" fmla="*/ 6358334 h 6857999"/>
              <a:gd name="connsiteX9" fmla="*/ 623864 w 9133108"/>
              <a:gd name="connsiteY9" fmla="*/ 6272524 h 6857999"/>
              <a:gd name="connsiteX10" fmla="*/ 655364 w 9133108"/>
              <a:gd name="connsiteY10" fmla="*/ 6186713 h 6857999"/>
              <a:gd name="connsiteX11" fmla="*/ 684000 w 9133108"/>
              <a:gd name="connsiteY11" fmla="*/ 6104716 h 6857999"/>
              <a:gd name="connsiteX12" fmla="*/ 558000 w 9133108"/>
              <a:gd name="connsiteY12" fmla="*/ 5976000 h 6857999"/>
              <a:gd name="connsiteX13" fmla="*/ 0 w 9133108"/>
              <a:gd name="connsiteY13" fmla="*/ 0 h 6857999"/>
              <a:gd name="connsiteX14" fmla="*/ 9133108 w 9133108"/>
              <a:gd name="connsiteY14" fmla="*/ 0 h 6857999"/>
              <a:gd name="connsiteX15" fmla="*/ 9133108 w 9133108"/>
              <a:gd name="connsiteY15" fmla="*/ 6857999 h 6857999"/>
              <a:gd name="connsiteX16" fmla="*/ 0 w 9133108"/>
              <a:gd name="connsiteY1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33108" h="6857999">
                <a:moveTo>
                  <a:pt x="558000" y="5976000"/>
                </a:moveTo>
                <a:cubicBezTo>
                  <a:pt x="488318" y="5976000"/>
                  <a:pt x="432000" y="6033207"/>
                  <a:pt x="432000" y="6104716"/>
                </a:cubicBezTo>
                <a:cubicBezTo>
                  <a:pt x="432000" y="6136180"/>
                  <a:pt x="442500" y="6164784"/>
                  <a:pt x="461591" y="6187666"/>
                </a:cubicBezTo>
                <a:cubicBezTo>
                  <a:pt x="480682" y="6210549"/>
                  <a:pt x="492137" y="6240106"/>
                  <a:pt x="492137" y="6272524"/>
                </a:cubicBezTo>
                <a:cubicBezTo>
                  <a:pt x="492137" y="6304941"/>
                  <a:pt x="480682" y="6334498"/>
                  <a:pt x="460637" y="6356427"/>
                </a:cubicBezTo>
                <a:cubicBezTo>
                  <a:pt x="442500" y="6379310"/>
                  <a:pt x="432000" y="6408867"/>
                  <a:pt x="432000" y="6440331"/>
                </a:cubicBezTo>
                <a:cubicBezTo>
                  <a:pt x="432000" y="6511840"/>
                  <a:pt x="488318" y="6570000"/>
                  <a:pt x="558000" y="6570000"/>
                </a:cubicBezTo>
                <a:cubicBezTo>
                  <a:pt x="627682" y="6570000"/>
                  <a:pt x="684000" y="6511840"/>
                  <a:pt x="684000" y="6440331"/>
                </a:cubicBezTo>
                <a:cubicBezTo>
                  <a:pt x="684000" y="6408867"/>
                  <a:pt x="673500" y="6380263"/>
                  <a:pt x="655364" y="6358334"/>
                </a:cubicBezTo>
                <a:cubicBezTo>
                  <a:pt x="635318" y="6335451"/>
                  <a:pt x="623864" y="6304941"/>
                  <a:pt x="623864" y="6272524"/>
                </a:cubicBezTo>
                <a:cubicBezTo>
                  <a:pt x="623864" y="6239153"/>
                  <a:pt x="635318" y="6209596"/>
                  <a:pt x="655364" y="6186713"/>
                </a:cubicBezTo>
                <a:cubicBezTo>
                  <a:pt x="673500" y="6164784"/>
                  <a:pt x="684000" y="6136180"/>
                  <a:pt x="684000" y="6104716"/>
                </a:cubicBezTo>
                <a:cubicBezTo>
                  <a:pt x="684000" y="6033207"/>
                  <a:pt x="627682" y="5976000"/>
                  <a:pt x="558000" y="5976000"/>
                </a:cubicBezTo>
                <a:close/>
                <a:moveTo>
                  <a:pt x="0" y="0"/>
                </a:moveTo>
                <a:lnTo>
                  <a:pt x="9133108" y="0"/>
                </a:lnTo>
                <a:lnTo>
                  <a:pt x="913310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 bIns="360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 then place the visual into background position </a:t>
            </a:r>
            <a:br>
              <a:rPr lang="en-GB" noProof="0" dirty="0"/>
            </a:br>
            <a:r>
              <a:rPr lang="en-GB" noProof="0" dirty="0"/>
              <a:t>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835209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380CC60-74BE-425F-A08F-09C28FA9B9F2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449999" y="1232756"/>
            <a:ext cx="8298713" cy="4982307"/>
          </a:xfrm>
        </p:spPr>
        <p:txBody>
          <a:bodyPr/>
          <a:lstStyle>
            <a:lvl1pPr>
              <a:defRPr sz="9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449999" y="360237"/>
            <a:ext cx="8298714" cy="80051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26112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version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BBD146-B145-4544-B45D-DFFAD37D8C57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5373216"/>
            <a:ext cx="5058625" cy="695735"/>
          </a:xfrm>
        </p:spPr>
        <p:txBody>
          <a:bodyPr anchor="b" anchorCtr="0"/>
          <a:lstStyle>
            <a:lvl1pPr>
              <a:lnSpc>
                <a:spcPct val="105000"/>
              </a:lnSpc>
              <a:spcAft>
                <a:spcPts val="0"/>
              </a:spcAft>
              <a:defRPr sz="800" b="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51A845-3F32-440B-9CCF-EE6221AEA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79" y="6334468"/>
            <a:ext cx="1648626" cy="252000"/>
          </a:xfrm>
          <a:prstGeom prst="rect">
            <a:avLst/>
          </a:prstGeom>
        </p:spPr>
      </p:pic>
      <p:grpSp>
        <p:nvGrpSpPr>
          <p:cNvPr id="17" name="Groupe 16"/>
          <p:cNvGrpSpPr>
            <a:grpSpLocks noChangeAspect="1"/>
          </p:cNvGrpSpPr>
          <p:nvPr userDrawn="1"/>
        </p:nvGrpSpPr>
        <p:grpSpPr>
          <a:xfrm>
            <a:off x="446780" y="4763306"/>
            <a:ext cx="360000" cy="360000"/>
            <a:chOff x="828676" y="2635250"/>
            <a:chExt cx="369888" cy="36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828676" y="2635250"/>
              <a:ext cx="369888" cy="369888"/>
            </a:xfrm>
            <a:custGeom>
              <a:avLst/>
              <a:gdLst>
                <a:gd name="T0" fmla="*/ 189 w 378"/>
                <a:gd name="T1" fmla="*/ 21 h 378"/>
                <a:gd name="T2" fmla="*/ 189 w 378"/>
                <a:gd name="T3" fmla="*/ 21 h 378"/>
                <a:gd name="T4" fmla="*/ 21 w 378"/>
                <a:gd name="T5" fmla="*/ 189 h 378"/>
                <a:gd name="T6" fmla="*/ 189 w 378"/>
                <a:gd name="T7" fmla="*/ 357 h 378"/>
                <a:gd name="T8" fmla="*/ 357 w 378"/>
                <a:gd name="T9" fmla="*/ 189 h 378"/>
                <a:gd name="T10" fmla="*/ 189 w 378"/>
                <a:gd name="T11" fmla="*/ 21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1"/>
                  </a:moveTo>
                  <a:lnTo>
                    <a:pt x="189" y="21"/>
                  </a:lnTo>
                  <a:cubicBezTo>
                    <a:pt x="97" y="21"/>
                    <a:pt x="21" y="96"/>
                    <a:pt x="21" y="189"/>
                  </a:cubicBezTo>
                  <a:cubicBezTo>
                    <a:pt x="21" y="281"/>
                    <a:pt x="97" y="357"/>
                    <a:pt x="189" y="357"/>
                  </a:cubicBezTo>
                  <a:cubicBezTo>
                    <a:pt x="282" y="357"/>
                    <a:pt x="357" y="281"/>
                    <a:pt x="357" y="189"/>
                  </a:cubicBezTo>
                  <a:cubicBezTo>
                    <a:pt x="357" y="96"/>
                    <a:pt x="282" y="21"/>
                    <a:pt x="189" y="21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998538" y="2778125"/>
              <a:ext cx="96838" cy="96838"/>
            </a:xfrm>
            <a:custGeom>
              <a:avLst/>
              <a:gdLst>
                <a:gd name="T0" fmla="*/ 62 w 99"/>
                <a:gd name="T1" fmla="*/ 0 h 99"/>
                <a:gd name="T2" fmla="*/ 62 w 99"/>
                <a:gd name="T3" fmla="*/ 0 h 99"/>
                <a:gd name="T4" fmla="*/ 33 w 99"/>
                <a:gd name="T5" fmla="*/ 16 h 99"/>
                <a:gd name="T6" fmla="*/ 33 w 99"/>
                <a:gd name="T7" fmla="*/ 2 h 99"/>
                <a:gd name="T8" fmla="*/ 0 w 99"/>
                <a:gd name="T9" fmla="*/ 2 h 99"/>
                <a:gd name="T10" fmla="*/ 0 w 99"/>
                <a:gd name="T11" fmla="*/ 99 h 99"/>
                <a:gd name="T12" fmla="*/ 33 w 99"/>
                <a:gd name="T13" fmla="*/ 99 h 99"/>
                <a:gd name="T14" fmla="*/ 33 w 99"/>
                <a:gd name="T15" fmla="*/ 45 h 99"/>
                <a:gd name="T16" fmla="*/ 34 w 99"/>
                <a:gd name="T17" fmla="*/ 37 h 99"/>
                <a:gd name="T18" fmla="*/ 50 w 99"/>
                <a:gd name="T19" fmla="*/ 25 h 99"/>
                <a:gd name="T20" fmla="*/ 67 w 99"/>
                <a:gd name="T21" fmla="*/ 47 h 99"/>
                <a:gd name="T22" fmla="*/ 67 w 99"/>
                <a:gd name="T23" fmla="*/ 99 h 99"/>
                <a:gd name="T24" fmla="*/ 99 w 99"/>
                <a:gd name="T25" fmla="*/ 99 h 99"/>
                <a:gd name="T26" fmla="*/ 99 w 99"/>
                <a:gd name="T27" fmla="*/ 43 h 99"/>
                <a:gd name="T28" fmla="*/ 62 w 99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9">
                  <a:moveTo>
                    <a:pt x="62" y="0"/>
                  </a:moveTo>
                  <a:lnTo>
                    <a:pt x="62" y="0"/>
                  </a:lnTo>
                  <a:cubicBezTo>
                    <a:pt x="45" y="0"/>
                    <a:pt x="37" y="9"/>
                    <a:pt x="33" y="16"/>
                  </a:cubicBezTo>
                  <a:lnTo>
                    <a:pt x="33" y="2"/>
                  </a:lnTo>
                  <a:lnTo>
                    <a:pt x="0" y="2"/>
                  </a:lnTo>
                  <a:cubicBezTo>
                    <a:pt x="1" y="11"/>
                    <a:pt x="0" y="99"/>
                    <a:pt x="0" y="99"/>
                  </a:cubicBezTo>
                  <a:lnTo>
                    <a:pt x="33" y="99"/>
                  </a:lnTo>
                  <a:lnTo>
                    <a:pt x="33" y="45"/>
                  </a:lnTo>
                  <a:cubicBezTo>
                    <a:pt x="33" y="42"/>
                    <a:pt x="33" y="39"/>
                    <a:pt x="34" y="37"/>
                  </a:cubicBezTo>
                  <a:cubicBezTo>
                    <a:pt x="36" y="31"/>
                    <a:pt x="41" y="25"/>
                    <a:pt x="50" y="25"/>
                  </a:cubicBezTo>
                  <a:cubicBezTo>
                    <a:pt x="62" y="25"/>
                    <a:pt x="67" y="34"/>
                    <a:pt x="67" y="47"/>
                  </a:cubicBezTo>
                  <a:lnTo>
                    <a:pt x="67" y="99"/>
                  </a:lnTo>
                  <a:lnTo>
                    <a:pt x="99" y="99"/>
                  </a:lnTo>
                  <a:lnTo>
                    <a:pt x="99" y="43"/>
                  </a:lnTo>
                  <a:cubicBezTo>
                    <a:pt x="99" y="14"/>
                    <a:pt x="83" y="0"/>
                    <a:pt x="6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49326" y="2779713"/>
              <a:ext cx="33338" cy="95250"/>
            </a:xfrm>
            <a:custGeom>
              <a:avLst/>
              <a:gdLst>
                <a:gd name="T0" fmla="*/ 0 w 33"/>
                <a:gd name="T1" fmla="*/ 97 h 97"/>
                <a:gd name="T2" fmla="*/ 0 w 33"/>
                <a:gd name="T3" fmla="*/ 97 h 97"/>
                <a:gd name="T4" fmla="*/ 33 w 33"/>
                <a:gd name="T5" fmla="*/ 97 h 97"/>
                <a:gd name="T6" fmla="*/ 33 w 33"/>
                <a:gd name="T7" fmla="*/ 0 h 97"/>
                <a:gd name="T8" fmla="*/ 0 w 33"/>
                <a:gd name="T9" fmla="*/ 0 h 97"/>
                <a:gd name="T10" fmla="*/ 0 w 33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97">
                  <a:moveTo>
                    <a:pt x="0" y="97"/>
                  </a:moveTo>
                  <a:lnTo>
                    <a:pt x="0" y="97"/>
                  </a:lnTo>
                  <a:lnTo>
                    <a:pt x="33" y="97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947738" y="2733675"/>
              <a:ext cx="36513" cy="33338"/>
            </a:xfrm>
            <a:custGeom>
              <a:avLst/>
              <a:gdLst>
                <a:gd name="T0" fmla="*/ 19 w 37"/>
                <a:gd name="T1" fmla="*/ 0 h 34"/>
                <a:gd name="T2" fmla="*/ 19 w 37"/>
                <a:gd name="T3" fmla="*/ 0 h 34"/>
                <a:gd name="T4" fmla="*/ 0 w 37"/>
                <a:gd name="T5" fmla="*/ 17 h 34"/>
                <a:gd name="T6" fmla="*/ 18 w 37"/>
                <a:gd name="T7" fmla="*/ 34 h 34"/>
                <a:gd name="T8" fmla="*/ 18 w 37"/>
                <a:gd name="T9" fmla="*/ 34 h 34"/>
                <a:gd name="T10" fmla="*/ 37 w 37"/>
                <a:gd name="T11" fmla="*/ 17 h 34"/>
                <a:gd name="T12" fmla="*/ 19 w 3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4">
                  <a:moveTo>
                    <a:pt x="19" y="0"/>
                  </a:moveTo>
                  <a:lnTo>
                    <a:pt x="19" y="0"/>
                  </a:ln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7" y="34"/>
                    <a:pt x="18" y="34"/>
                  </a:cubicBezTo>
                  <a:lnTo>
                    <a:pt x="18" y="34"/>
                  </a:lnTo>
                  <a:cubicBezTo>
                    <a:pt x="30" y="34"/>
                    <a:pt x="37" y="26"/>
                    <a:pt x="37" y="17"/>
                  </a:cubicBezTo>
                  <a:cubicBezTo>
                    <a:pt x="37" y="8"/>
                    <a:pt x="30" y="0"/>
                    <a:pt x="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2" name="Groupe 21"/>
          <p:cNvGrpSpPr>
            <a:grpSpLocks noChangeAspect="1"/>
          </p:cNvGrpSpPr>
          <p:nvPr userDrawn="1"/>
        </p:nvGrpSpPr>
        <p:grpSpPr>
          <a:xfrm>
            <a:off x="898544" y="4763306"/>
            <a:ext cx="360000" cy="360000"/>
            <a:chOff x="1800226" y="2743200"/>
            <a:chExt cx="369888" cy="369888"/>
          </a:xfrm>
          <a:solidFill>
            <a:schemeClr val="bg1"/>
          </a:solidFill>
        </p:grpSpPr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800226" y="2743200"/>
              <a:ext cx="369888" cy="369888"/>
            </a:xfrm>
            <a:custGeom>
              <a:avLst/>
              <a:gdLst>
                <a:gd name="T0" fmla="*/ 189 w 378"/>
                <a:gd name="T1" fmla="*/ 21 h 378"/>
                <a:gd name="T2" fmla="*/ 189 w 378"/>
                <a:gd name="T3" fmla="*/ 21 h 378"/>
                <a:gd name="T4" fmla="*/ 21 w 378"/>
                <a:gd name="T5" fmla="*/ 189 h 378"/>
                <a:gd name="T6" fmla="*/ 189 w 378"/>
                <a:gd name="T7" fmla="*/ 357 h 378"/>
                <a:gd name="T8" fmla="*/ 357 w 378"/>
                <a:gd name="T9" fmla="*/ 189 h 378"/>
                <a:gd name="T10" fmla="*/ 189 w 378"/>
                <a:gd name="T11" fmla="*/ 21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1"/>
                  </a:moveTo>
                  <a:lnTo>
                    <a:pt x="189" y="21"/>
                  </a:lnTo>
                  <a:cubicBezTo>
                    <a:pt x="97" y="21"/>
                    <a:pt x="21" y="96"/>
                    <a:pt x="21" y="189"/>
                  </a:cubicBezTo>
                  <a:cubicBezTo>
                    <a:pt x="21" y="281"/>
                    <a:pt x="97" y="357"/>
                    <a:pt x="189" y="357"/>
                  </a:cubicBezTo>
                  <a:cubicBezTo>
                    <a:pt x="282" y="357"/>
                    <a:pt x="357" y="281"/>
                    <a:pt x="357" y="189"/>
                  </a:cubicBezTo>
                  <a:cubicBezTo>
                    <a:pt x="357" y="96"/>
                    <a:pt x="282" y="21"/>
                    <a:pt x="189" y="21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1912938" y="2865438"/>
              <a:ext cx="158750" cy="127000"/>
            </a:xfrm>
            <a:custGeom>
              <a:avLst/>
              <a:gdLst>
                <a:gd name="T0" fmla="*/ 0 w 162"/>
                <a:gd name="T1" fmla="*/ 115 h 130"/>
                <a:gd name="T2" fmla="*/ 0 w 162"/>
                <a:gd name="T3" fmla="*/ 115 h 130"/>
                <a:gd name="T4" fmla="*/ 51 w 162"/>
                <a:gd name="T5" fmla="*/ 130 h 130"/>
                <a:gd name="T6" fmla="*/ 144 w 162"/>
                <a:gd name="T7" fmla="*/ 56 h 130"/>
                <a:gd name="T8" fmla="*/ 146 w 162"/>
                <a:gd name="T9" fmla="*/ 36 h 130"/>
                <a:gd name="T10" fmla="*/ 146 w 162"/>
                <a:gd name="T11" fmla="*/ 32 h 130"/>
                <a:gd name="T12" fmla="*/ 162 w 162"/>
                <a:gd name="T13" fmla="*/ 15 h 130"/>
                <a:gd name="T14" fmla="*/ 143 w 162"/>
                <a:gd name="T15" fmla="*/ 20 h 130"/>
                <a:gd name="T16" fmla="*/ 158 w 162"/>
                <a:gd name="T17" fmla="*/ 2 h 130"/>
                <a:gd name="T18" fmla="*/ 137 w 162"/>
                <a:gd name="T19" fmla="*/ 10 h 130"/>
                <a:gd name="T20" fmla="*/ 112 w 162"/>
                <a:gd name="T21" fmla="*/ 0 h 130"/>
                <a:gd name="T22" fmla="*/ 79 w 162"/>
                <a:gd name="T23" fmla="*/ 33 h 130"/>
                <a:gd name="T24" fmla="*/ 80 w 162"/>
                <a:gd name="T25" fmla="*/ 40 h 130"/>
                <a:gd name="T26" fmla="*/ 11 w 162"/>
                <a:gd name="T27" fmla="*/ 6 h 130"/>
                <a:gd name="T28" fmla="*/ 7 w 162"/>
                <a:gd name="T29" fmla="*/ 22 h 130"/>
                <a:gd name="T30" fmla="*/ 21 w 162"/>
                <a:gd name="T31" fmla="*/ 50 h 130"/>
                <a:gd name="T32" fmla="*/ 6 w 162"/>
                <a:gd name="T33" fmla="*/ 46 h 130"/>
                <a:gd name="T34" fmla="*/ 6 w 162"/>
                <a:gd name="T35" fmla="*/ 46 h 130"/>
                <a:gd name="T36" fmla="*/ 9 w 162"/>
                <a:gd name="T37" fmla="*/ 58 h 130"/>
                <a:gd name="T38" fmla="*/ 33 w 162"/>
                <a:gd name="T39" fmla="*/ 78 h 130"/>
                <a:gd name="T40" fmla="*/ 24 w 162"/>
                <a:gd name="T41" fmla="*/ 79 h 130"/>
                <a:gd name="T42" fmla="*/ 18 w 162"/>
                <a:gd name="T43" fmla="*/ 79 h 130"/>
                <a:gd name="T44" fmla="*/ 49 w 162"/>
                <a:gd name="T45" fmla="*/ 101 h 130"/>
                <a:gd name="T46" fmla="*/ 8 w 162"/>
                <a:gd name="T47" fmla="*/ 116 h 130"/>
                <a:gd name="T48" fmla="*/ 0 w 162"/>
                <a:gd name="T4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30">
                  <a:moveTo>
                    <a:pt x="0" y="115"/>
                  </a:moveTo>
                  <a:lnTo>
                    <a:pt x="0" y="115"/>
                  </a:lnTo>
                  <a:cubicBezTo>
                    <a:pt x="15" y="124"/>
                    <a:pt x="32" y="130"/>
                    <a:pt x="51" y="130"/>
                  </a:cubicBezTo>
                  <a:cubicBezTo>
                    <a:pt x="103" y="130"/>
                    <a:pt x="135" y="94"/>
                    <a:pt x="144" y="56"/>
                  </a:cubicBezTo>
                  <a:cubicBezTo>
                    <a:pt x="145" y="50"/>
                    <a:pt x="146" y="43"/>
                    <a:pt x="146" y="36"/>
                  </a:cubicBezTo>
                  <a:cubicBezTo>
                    <a:pt x="146" y="35"/>
                    <a:pt x="146" y="34"/>
                    <a:pt x="146" y="32"/>
                  </a:cubicBezTo>
                  <a:cubicBezTo>
                    <a:pt x="152" y="28"/>
                    <a:pt x="158" y="22"/>
                    <a:pt x="162" y="15"/>
                  </a:cubicBezTo>
                  <a:cubicBezTo>
                    <a:pt x="156" y="18"/>
                    <a:pt x="150" y="20"/>
                    <a:pt x="143" y="20"/>
                  </a:cubicBezTo>
                  <a:cubicBezTo>
                    <a:pt x="150" y="16"/>
                    <a:pt x="155" y="10"/>
                    <a:pt x="158" y="2"/>
                  </a:cubicBezTo>
                  <a:cubicBezTo>
                    <a:pt x="151" y="6"/>
                    <a:pt x="144" y="9"/>
                    <a:pt x="137" y="10"/>
                  </a:cubicBezTo>
                  <a:cubicBezTo>
                    <a:pt x="131" y="4"/>
                    <a:pt x="122" y="0"/>
                    <a:pt x="112" y="0"/>
                  </a:cubicBezTo>
                  <a:cubicBezTo>
                    <a:pt x="94" y="0"/>
                    <a:pt x="79" y="14"/>
                    <a:pt x="79" y="33"/>
                  </a:cubicBezTo>
                  <a:cubicBezTo>
                    <a:pt x="79" y="35"/>
                    <a:pt x="79" y="38"/>
                    <a:pt x="80" y="40"/>
                  </a:cubicBezTo>
                  <a:cubicBezTo>
                    <a:pt x="52" y="39"/>
                    <a:pt x="28" y="26"/>
                    <a:pt x="11" y="6"/>
                  </a:cubicBezTo>
                  <a:cubicBezTo>
                    <a:pt x="8" y="11"/>
                    <a:pt x="7" y="16"/>
                    <a:pt x="7" y="22"/>
                  </a:cubicBezTo>
                  <a:cubicBezTo>
                    <a:pt x="7" y="34"/>
                    <a:pt x="13" y="44"/>
                    <a:pt x="21" y="50"/>
                  </a:cubicBezTo>
                  <a:cubicBezTo>
                    <a:pt x="16" y="49"/>
                    <a:pt x="11" y="48"/>
                    <a:pt x="6" y="46"/>
                  </a:cubicBezTo>
                  <a:lnTo>
                    <a:pt x="6" y="46"/>
                  </a:lnTo>
                  <a:cubicBezTo>
                    <a:pt x="6" y="50"/>
                    <a:pt x="7" y="54"/>
                    <a:pt x="9" y="58"/>
                  </a:cubicBezTo>
                  <a:cubicBezTo>
                    <a:pt x="13" y="68"/>
                    <a:pt x="22" y="76"/>
                    <a:pt x="33" y="78"/>
                  </a:cubicBezTo>
                  <a:cubicBezTo>
                    <a:pt x="30" y="79"/>
                    <a:pt x="27" y="79"/>
                    <a:pt x="24" y="79"/>
                  </a:cubicBezTo>
                  <a:cubicBezTo>
                    <a:pt x="22" y="79"/>
                    <a:pt x="20" y="79"/>
                    <a:pt x="18" y="79"/>
                  </a:cubicBezTo>
                  <a:cubicBezTo>
                    <a:pt x="22" y="92"/>
                    <a:pt x="35" y="101"/>
                    <a:pt x="49" y="101"/>
                  </a:cubicBezTo>
                  <a:cubicBezTo>
                    <a:pt x="38" y="110"/>
                    <a:pt x="23" y="116"/>
                    <a:pt x="8" y="116"/>
                  </a:cubicBezTo>
                  <a:cubicBezTo>
                    <a:pt x="5" y="116"/>
                    <a:pt x="2" y="115"/>
                    <a:pt x="0" y="11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7" name="Groupe 26"/>
          <p:cNvGrpSpPr>
            <a:grpSpLocks noChangeAspect="1"/>
          </p:cNvGrpSpPr>
          <p:nvPr userDrawn="1"/>
        </p:nvGrpSpPr>
        <p:grpSpPr>
          <a:xfrm>
            <a:off x="1350308" y="4763306"/>
            <a:ext cx="360000" cy="360000"/>
            <a:chOff x="5357813" y="4760913"/>
            <a:chExt cx="369888" cy="369888"/>
          </a:xfrm>
          <a:solidFill>
            <a:schemeClr val="bg1"/>
          </a:solidFill>
        </p:grpSpPr>
        <p:sp>
          <p:nvSpPr>
            <p:cNvPr id="25" name="Freeform 17"/>
            <p:cNvSpPr>
              <a:spLocks noEditPoints="1"/>
            </p:cNvSpPr>
            <p:nvPr userDrawn="1"/>
          </p:nvSpPr>
          <p:spPr bwMode="auto">
            <a:xfrm>
              <a:off x="5357813" y="4760913"/>
              <a:ext cx="369888" cy="369888"/>
            </a:xfrm>
            <a:custGeom>
              <a:avLst/>
              <a:gdLst>
                <a:gd name="T0" fmla="*/ 189 w 378"/>
                <a:gd name="T1" fmla="*/ 20 h 378"/>
                <a:gd name="T2" fmla="*/ 189 w 378"/>
                <a:gd name="T3" fmla="*/ 20 h 378"/>
                <a:gd name="T4" fmla="*/ 20 w 378"/>
                <a:gd name="T5" fmla="*/ 189 h 378"/>
                <a:gd name="T6" fmla="*/ 189 w 378"/>
                <a:gd name="T7" fmla="*/ 358 h 378"/>
                <a:gd name="T8" fmla="*/ 358 w 378"/>
                <a:gd name="T9" fmla="*/ 189 h 378"/>
                <a:gd name="T10" fmla="*/ 189 w 378"/>
                <a:gd name="T11" fmla="*/ 20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0"/>
                  </a:moveTo>
                  <a:lnTo>
                    <a:pt x="189" y="20"/>
                  </a:lnTo>
                  <a:cubicBezTo>
                    <a:pt x="96" y="20"/>
                    <a:pt x="20" y="95"/>
                    <a:pt x="20" y="189"/>
                  </a:cubicBezTo>
                  <a:cubicBezTo>
                    <a:pt x="20" y="282"/>
                    <a:pt x="96" y="358"/>
                    <a:pt x="189" y="358"/>
                  </a:cubicBezTo>
                  <a:cubicBezTo>
                    <a:pt x="283" y="358"/>
                    <a:pt x="358" y="282"/>
                    <a:pt x="358" y="189"/>
                  </a:cubicBezTo>
                  <a:cubicBezTo>
                    <a:pt x="358" y="95"/>
                    <a:pt x="283" y="20"/>
                    <a:pt x="189" y="20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8"/>
            <p:cNvSpPr>
              <a:spLocks noEditPoints="1"/>
            </p:cNvSpPr>
            <p:nvPr userDrawn="1"/>
          </p:nvSpPr>
          <p:spPr bwMode="auto">
            <a:xfrm>
              <a:off x="5465763" y="4887913"/>
              <a:ext cx="152400" cy="114300"/>
            </a:xfrm>
            <a:custGeom>
              <a:avLst/>
              <a:gdLst>
                <a:gd name="T0" fmla="*/ 59 w 156"/>
                <a:gd name="T1" fmla="*/ 90 h 118"/>
                <a:gd name="T2" fmla="*/ 59 w 156"/>
                <a:gd name="T3" fmla="*/ 90 h 118"/>
                <a:gd name="T4" fmla="*/ 59 w 156"/>
                <a:gd name="T5" fmla="*/ 32 h 118"/>
                <a:gd name="T6" fmla="*/ 111 w 156"/>
                <a:gd name="T7" fmla="*/ 61 h 118"/>
                <a:gd name="T8" fmla="*/ 59 w 156"/>
                <a:gd name="T9" fmla="*/ 90 h 118"/>
                <a:gd name="T10" fmla="*/ 155 w 156"/>
                <a:gd name="T11" fmla="*/ 25 h 118"/>
                <a:gd name="T12" fmla="*/ 155 w 156"/>
                <a:gd name="T13" fmla="*/ 25 h 118"/>
                <a:gd name="T14" fmla="*/ 148 w 156"/>
                <a:gd name="T15" fmla="*/ 8 h 118"/>
                <a:gd name="T16" fmla="*/ 133 w 156"/>
                <a:gd name="T17" fmla="*/ 1 h 118"/>
                <a:gd name="T18" fmla="*/ 78 w 156"/>
                <a:gd name="T19" fmla="*/ 0 h 118"/>
                <a:gd name="T20" fmla="*/ 24 w 156"/>
                <a:gd name="T21" fmla="*/ 1 h 118"/>
                <a:gd name="T22" fmla="*/ 8 w 156"/>
                <a:gd name="T23" fmla="*/ 8 h 118"/>
                <a:gd name="T24" fmla="*/ 2 w 156"/>
                <a:gd name="T25" fmla="*/ 25 h 118"/>
                <a:gd name="T26" fmla="*/ 0 w 156"/>
                <a:gd name="T27" fmla="*/ 53 h 118"/>
                <a:gd name="T28" fmla="*/ 0 w 156"/>
                <a:gd name="T29" fmla="*/ 65 h 118"/>
                <a:gd name="T30" fmla="*/ 2 w 156"/>
                <a:gd name="T31" fmla="*/ 92 h 118"/>
                <a:gd name="T32" fmla="*/ 8 w 156"/>
                <a:gd name="T33" fmla="*/ 109 h 118"/>
                <a:gd name="T34" fmla="*/ 25 w 156"/>
                <a:gd name="T35" fmla="*/ 116 h 118"/>
                <a:gd name="T36" fmla="*/ 78 w 156"/>
                <a:gd name="T37" fmla="*/ 118 h 118"/>
                <a:gd name="T38" fmla="*/ 133 w 156"/>
                <a:gd name="T39" fmla="*/ 116 h 118"/>
                <a:gd name="T40" fmla="*/ 148 w 156"/>
                <a:gd name="T41" fmla="*/ 109 h 118"/>
                <a:gd name="T42" fmla="*/ 155 w 156"/>
                <a:gd name="T43" fmla="*/ 92 h 118"/>
                <a:gd name="T44" fmla="*/ 156 w 156"/>
                <a:gd name="T45" fmla="*/ 65 h 118"/>
                <a:gd name="T46" fmla="*/ 156 w 156"/>
                <a:gd name="T47" fmla="*/ 53 h 118"/>
                <a:gd name="T48" fmla="*/ 155 w 156"/>
                <a:gd name="T49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6" h="118">
                  <a:moveTo>
                    <a:pt x="59" y="90"/>
                  </a:moveTo>
                  <a:lnTo>
                    <a:pt x="59" y="90"/>
                  </a:lnTo>
                  <a:lnTo>
                    <a:pt x="59" y="32"/>
                  </a:lnTo>
                  <a:lnTo>
                    <a:pt x="111" y="61"/>
                  </a:lnTo>
                  <a:lnTo>
                    <a:pt x="59" y="90"/>
                  </a:lnTo>
                  <a:close/>
                  <a:moveTo>
                    <a:pt x="155" y="25"/>
                  </a:moveTo>
                  <a:lnTo>
                    <a:pt x="155" y="25"/>
                  </a:lnTo>
                  <a:cubicBezTo>
                    <a:pt x="155" y="25"/>
                    <a:pt x="153" y="14"/>
                    <a:pt x="148" y="8"/>
                  </a:cubicBezTo>
                  <a:cubicBezTo>
                    <a:pt x="143" y="2"/>
                    <a:pt x="136" y="2"/>
                    <a:pt x="133" y="1"/>
                  </a:cubicBezTo>
                  <a:cubicBezTo>
                    <a:pt x="111" y="0"/>
                    <a:pt x="78" y="0"/>
                    <a:pt x="78" y="0"/>
                  </a:cubicBezTo>
                  <a:cubicBezTo>
                    <a:pt x="78" y="0"/>
                    <a:pt x="45" y="0"/>
                    <a:pt x="24" y="1"/>
                  </a:cubicBezTo>
                  <a:cubicBezTo>
                    <a:pt x="21" y="2"/>
                    <a:pt x="14" y="2"/>
                    <a:pt x="8" y="8"/>
                  </a:cubicBezTo>
                  <a:cubicBezTo>
                    <a:pt x="3" y="14"/>
                    <a:pt x="2" y="25"/>
                    <a:pt x="2" y="25"/>
                  </a:cubicBezTo>
                  <a:cubicBezTo>
                    <a:pt x="2" y="25"/>
                    <a:pt x="0" y="39"/>
                    <a:pt x="0" y="53"/>
                  </a:cubicBezTo>
                  <a:lnTo>
                    <a:pt x="0" y="65"/>
                  </a:lnTo>
                  <a:cubicBezTo>
                    <a:pt x="0" y="79"/>
                    <a:pt x="2" y="92"/>
                    <a:pt x="2" y="92"/>
                  </a:cubicBezTo>
                  <a:cubicBezTo>
                    <a:pt x="2" y="92"/>
                    <a:pt x="3" y="104"/>
                    <a:pt x="8" y="109"/>
                  </a:cubicBezTo>
                  <a:cubicBezTo>
                    <a:pt x="14" y="116"/>
                    <a:pt x="22" y="115"/>
                    <a:pt x="25" y="116"/>
                  </a:cubicBezTo>
                  <a:cubicBezTo>
                    <a:pt x="38" y="118"/>
                    <a:pt x="78" y="118"/>
                    <a:pt x="78" y="118"/>
                  </a:cubicBezTo>
                  <a:cubicBezTo>
                    <a:pt x="78" y="118"/>
                    <a:pt x="111" y="118"/>
                    <a:pt x="133" y="116"/>
                  </a:cubicBezTo>
                  <a:cubicBezTo>
                    <a:pt x="136" y="116"/>
                    <a:pt x="143" y="115"/>
                    <a:pt x="148" y="109"/>
                  </a:cubicBezTo>
                  <a:cubicBezTo>
                    <a:pt x="153" y="104"/>
                    <a:pt x="155" y="92"/>
                    <a:pt x="155" y="92"/>
                  </a:cubicBezTo>
                  <a:cubicBezTo>
                    <a:pt x="155" y="92"/>
                    <a:pt x="156" y="79"/>
                    <a:pt x="156" y="65"/>
                  </a:cubicBezTo>
                  <a:lnTo>
                    <a:pt x="156" y="53"/>
                  </a:lnTo>
                  <a:cubicBezTo>
                    <a:pt x="156" y="39"/>
                    <a:pt x="155" y="25"/>
                    <a:pt x="155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" name="Image 1" descr="logo_ostrum_vert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6332400"/>
            <a:ext cx="912870" cy="248400"/>
          </a:xfrm>
          <a:prstGeom prst="rect">
            <a:avLst/>
          </a:prstGeom>
        </p:spPr>
      </p:pic>
      <p:sp>
        <p:nvSpPr>
          <p:cNvPr id="3" name="Rectangle 2">
            <a:hlinkClick r:id="rId4"/>
          </p:cNvPr>
          <p:cNvSpPr/>
          <p:nvPr userDrawn="1"/>
        </p:nvSpPr>
        <p:spPr>
          <a:xfrm>
            <a:off x="446780" y="4763306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hlinkClick r:id="rId5"/>
          </p:cNvPr>
          <p:cNvSpPr/>
          <p:nvPr userDrawn="1"/>
        </p:nvSpPr>
        <p:spPr>
          <a:xfrm>
            <a:off x="898544" y="4763306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hlinkClick r:id="rId6"/>
          </p:cNvPr>
          <p:cNvSpPr/>
          <p:nvPr userDrawn="1"/>
        </p:nvSpPr>
        <p:spPr>
          <a:xfrm>
            <a:off x="1350308" y="4763306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50000" y="5184750"/>
            <a:ext cx="85760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800" b="1" dirty="0">
                <a:solidFill>
                  <a:schemeClr val="accent2"/>
                </a:solidFill>
              </a:rPr>
              <a:t>www.ostrum.com</a:t>
            </a:r>
          </a:p>
        </p:txBody>
      </p:sp>
      <p:sp>
        <p:nvSpPr>
          <p:cNvPr id="29" name="Rectangle 28">
            <a:hlinkClick r:id="rId7"/>
          </p:cNvPr>
          <p:cNvSpPr/>
          <p:nvPr userDrawn="1"/>
        </p:nvSpPr>
        <p:spPr>
          <a:xfrm>
            <a:off x="450000" y="5183671"/>
            <a:ext cx="88164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20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version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AEB816B-AA33-4D7B-B93B-C42EB8D2174E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5373216"/>
            <a:ext cx="5058625" cy="695735"/>
          </a:xfrm>
        </p:spPr>
        <p:txBody>
          <a:bodyPr anchor="b" anchorCtr="0"/>
          <a:lstStyle>
            <a:lvl1pPr>
              <a:lnSpc>
                <a:spcPct val="105000"/>
              </a:lnSpc>
              <a:spcAft>
                <a:spcPts val="0"/>
              </a:spcAft>
              <a:defRPr sz="800" b="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51A845-3F32-440B-9CCF-EE6221AEA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79" y="6334468"/>
            <a:ext cx="1648626" cy="252000"/>
          </a:xfrm>
          <a:prstGeom prst="rect">
            <a:avLst/>
          </a:prstGeom>
        </p:spPr>
      </p:pic>
      <p:grpSp>
        <p:nvGrpSpPr>
          <p:cNvPr id="17" name="Groupe 16"/>
          <p:cNvGrpSpPr>
            <a:grpSpLocks noChangeAspect="1"/>
          </p:cNvGrpSpPr>
          <p:nvPr userDrawn="1"/>
        </p:nvGrpSpPr>
        <p:grpSpPr>
          <a:xfrm>
            <a:off x="446780" y="4762800"/>
            <a:ext cx="360000" cy="360000"/>
            <a:chOff x="828676" y="2635250"/>
            <a:chExt cx="369888" cy="36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828676" y="2635250"/>
              <a:ext cx="369888" cy="369888"/>
            </a:xfrm>
            <a:custGeom>
              <a:avLst/>
              <a:gdLst>
                <a:gd name="T0" fmla="*/ 189 w 378"/>
                <a:gd name="T1" fmla="*/ 21 h 378"/>
                <a:gd name="T2" fmla="*/ 189 w 378"/>
                <a:gd name="T3" fmla="*/ 21 h 378"/>
                <a:gd name="T4" fmla="*/ 21 w 378"/>
                <a:gd name="T5" fmla="*/ 189 h 378"/>
                <a:gd name="T6" fmla="*/ 189 w 378"/>
                <a:gd name="T7" fmla="*/ 357 h 378"/>
                <a:gd name="T8" fmla="*/ 357 w 378"/>
                <a:gd name="T9" fmla="*/ 189 h 378"/>
                <a:gd name="T10" fmla="*/ 189 w 378"/>
                <a:gd name="T11" fmla="*/ 21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1"/>
                  </a:moveTo>
                  <a:lnTo>
                    <a:pt x="189" y="21"/>
                  </a:lnTo>
                  <a:cubicBezTo>
                    <a:pt x="97" y="21"/>
                    <a:pt x="21" y="96"/>
                    <a:pt x="21" y="189"/>
                  </a:cubicBezTo>
                  <a:cubicBezTo>
                    <a:pt x="21" y="281"/>
                    <a:pt x="97" y="357"/>
                    <a:pt x="189" y="357"/>
                  </a:cubicBezTo>
                  <a:cubicBezTo>
                    <a:pt x="282" y="357"/>
                    <a:pt x="357" y="281"/>
                    <a:pt x="357" y="189"/>
                  </a:cubicBezTo>
                  <a:cubicBezTo>
                    <a:pt x="357" y="96"/>
                    <a:pt x="282" y="21"/>
                    <a:pt x="189" y="21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998538" y="2778125"/>
              <a:ext cx="96838" cy="96838"/>
            </a:xfrm>
            <a:custGeom>
              <a:avLst/>
              <a:gdLst>
                <a:gd name="T0" fmla="*/ 62 w 99"/>
                <a:gd name="T1" fmla="*/ 0 h 99"/>
                <a:gd name="T2" fmla="*/ 62 w 99"/>
                <a:gd name="T3" fmla="*/ 0 h 99"/>
                <a:gd name="T4" fmla="*/ 33 w 99"/>
                <a:gd name="T5" fmla="*/ 16 h 99"/>
                <a:gd name="T6" fmla="*/ 33 w 99"/>
                <a:gd name="T7" fmla="*/ 2 h 99"/>
                <a:gd name="T8" fmla="*/ 0 w 99"/>
                <a:gd name="T9" fmla="*/ 2 h 99"/>
                <a:gd name="T10" fmla="*/ 0 w 99"/>
                <a:gd name="T11" fmla="*/ 99 h 99"/>
                <a:gd name="T12" fmla="*/ 33 w 99"/>
                <a:gd name="T13" fmla="*/ 99 h 99"/>
                <a:gd name="T14" fmla="*/ 33 w 99"/>
                <a:gd name="T15" fmla="*/ 45 h 99"/>
                <a:gd name="T16" fmla="*/ 34 w 99"/>
                <a:gd name="T17" fmla="*/ 37 h 99"/>
                <a:gd name="T18" fmla="*/ 50 w 99"/>
                <a:gd name="T19" fmla="*/ 25 h 99"/>
                <a:gd name="T20" fmla="*/ 67 w 99"/>
                <a:gd name="T21" fmla="*/ 47 h 99"/>
                <a:gd name="T22" fmla="*/ 67 w 99"/>
                <a:gd name="T23" fmla="*/ 99 h 99"/>
                <a:gd name="T24" fmla="*/ 99 w 99"/>
                <a:gd name="T25" fmla="*/ 99 h 99"/>
                <a:gd name="T26" fmla="*/ 99 w 99"/>
                <a:gd name="T27" fmla="*/ 43 h 99"/>
                <a:gd name="T28" fmla="*/ 62 w 99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9">
                  <a:moveTo>
                    <a:pt x="62" y="0"/>
                  </a:moveTo>
                  <a:lnTo>
                    <a:pt x="62" y="0"/>
                  </a:lnTo>
                  <a:cubicBezTo>
                    <a:pt x="45" y="0"/>
                    <a:pt x="37" y="9"/>
                    <a:pt x="33" y="16"/>
                  </a:cubicBezTo>
                  <a:lnTo>
                    <a:pt x="33" y="2"/>
                  </a:lnTo>
                  <a:lnTo>
                    <a:pt x="0" y="2"/>
                  </a:lnTo>
                  <a:cubicBezTo>
                    <a:pt x="1" y="11"/>
                    <a:pt x="0" y="99"/>
                    <a:pt x="0" y="99"/>
                  </a:cubicBezTo>
                  <a:lnTo>
                    <a:pt x="33" y="99"/>
                  </a:lnTo>
                  <a:lnTo>
                    <a:pt x="33" y="45"/>
                  </a:lnTo>
                  <a:cubicBezTo>
                    <a:pt x="33" y="42"/>
                    <a:pt x="33" y="39"/>
                    <a:pt x="34" y="37"/>
                  </a:cubicBezTo>
                  <a:cubicBezTo>
                    <a:pt x="36" y="31"/>
                    <a:pt x="41" y="25"/>
                    <a:pt x="50" y="25"/>
                  </a:cubicBezTo>
                  <a:cubicBezTo>
                    <a:pt x="62" y="25"/>
                    <a:pt x="67" y="34"/>
                    <a:pt x="67" y="47"/>
                  </a:cubicBezTo>
                  <a:lnTo>
                    <a:pt x="67" y="99"/>
                  </a:lnTo>
                  <a:lnTo>
                    <a:pt x="99" y="99"/>
                  </a:lnTo>
                  <a:lnTo>
                    <a:pt x="99" y="43"/>
                  </a:lnTo>
                  <a:cubicBezTo>
                    <a:pt x="99" y="14"/>
                    <a:pt x="83" y="0"/>
                    <a:pt x="6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49326" y="2779713"/>
              <a:ext cx="33338" cy="95250"/>
            </a:xfrm>
            <a:custGeom>
              <a:avLst/>
              <a:gdLst>
                <a:gd name="T0" fmla="*/ 0 w 33"/>
                <a:gd name="T1" fmla="*/ 97 h 97"/>
                <a:gd name="T2" fmla="*/ 0 w 33"/>
                <a:gd name="T3" fmla="*/ 97 h 97"/>
                <a:gd name="T4" fmla="*/ 33 w 33"/>
                <a:gd name="T5" fmla="*/ 97 h 97"/>
                <a:gd name="T6" fmla="*/ 33 w 33"/>
                <a:gd name="T7" fmla="*/ 0 h 97"/>
                <a:gd name="T8" fmla="*/ 0 w 33"/>
                <a:gd name="T9" fmla="*/ 0 h 97"/>
                <a:gd name="T10" fmla="*/ 0 w 33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97">
                  <a:moveTo>
                    <a:pt x="0" y="97"/>
                  </a:moveTo>
                  <a:lnTo>
                    <a:pt x="0" y="97"/>
                  </a:lnTo>
                  <a:lnTo>
                    <a:pt x="33" y="97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947738" y="2733675"/>
              <a:ext cx="36513" cy="33338"/>
            </a:xfrm>
            <a:custGeom>
              <a:avLst/>
              <a:gdLst>
                <a:gd name="T0" fmla="*/ 19 w 37"/>
                <a:gd name="T1" fmla="*/ 0 h 34"/>
                <a:gd name="T2" fmla="*/ 19 w 37"/>
                <a:gd name="T3" fmla="*/ 0 h 34"/>
                <a:gd name="T4" fmla="*/ 0 w 37"/>
                <a:gd name="T5" fmla="*/ 17 h 34"/>
                <a:gd name="T6" fmla="*/ 18 w 37"/>
                <a:gd name="T7" fmla="*/ 34 h 34"/>
                <a:gd name="T8" fmla="*/ 18 w 37"/>
                <a:gd name="T9" fmla="*/ 34 h 34"/>
                <a:gd name="T10" fmla="*/ 37 w 37"/>
                <a:gd name="T11" fmla="*/ 17 h 34"/>
                <a:gd name="T12" fmla="*/ 19 w 3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4">
                  <a:moveTo>
                    <a:pt x="19" y="0"/>
                  </a:moveTo>
                  <a:lnTo>
                    <a:pt x="19" y="0"/>
                  </a:ln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7" y="34"/>
                    <a:pt x="18" y="34"/>
                  </a:cubicBezTo>
                  <a:lnTo>
                    <a:pt x="18" y="34"/>
                  </a:lnTo>
                  <a:cubicBezTo>
                    <a:pt x="30" y="34"/>
                    <a:pt x="37" y="26"/>
                    <a:pt x="37" y="17"/>
                  </a:cubicBezTo>
                  <a:cubicBezTo>
                    <a:pt x="37" y="8"/>
                    <a:pt x="30" y="0"/>
                    <a:pt x="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2" name="Groupe 21"/>
          <p:cNvGrpSpPr>
            <a:grpSpLocks noChangeAspect="1"/>
          </p:cNvGrpSpPr>
          <p:nvPr userDrawn="1"/>
        </p:nvGrpSpPr>
        <p:grpSpPr>
          <a:xfrm>
            <a:off x="898544" y="4762800"/>
            <a:ext cx="360000" cy="360000"/>
            <a:chOff x="1800226" y="2743200"/>
            <a:chExt cx="369888" cy="369888"/>
          </a:xfrm>
          <a:solidFill>
            <a:schemeClr val="bg1"/>
          </a:solidFill>
        </p:grpSpPr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800226" y="2743200"/>
              <a:ext cx="369888" cy="369888"/>
            </a:xfrm>
            <a:custGeom>
              <a:avLst/>
              <a:gdLst>
                <a:gd name="T0" fmla="*/ 189 w 378"/>
                <a:gd name="T1" fmla="*/ 21 h 378"/>
                <a:gd name="T2" fmla="*/ 189 w 378"/>
                <a:gd name="T3" fmla="*/ 21 h 378"/>
                <a:gd name="T4" fmla="*/ 21 w 378"/>
                <a:gd name="T5" fmla="*/ 189 h 378"/>
                <a:gd name="T6" fmla="*/ 189 w 378"/>
                <a:gd name="T7" fmla="*/ 357 h 378"/>
                <a:gd name="T8" fmla="*/ 357 w 378"/>
                <a:gd name="T9" fmla="*/ 189 h 378"/>
                <a:gd name="T10" fmla="*/ 189 w 378"/>
                <a:gd name="T11" fmla="*/ 21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1"/>
                  </a:moveTo>
                  <a:lnTo>
                    <a:pt x="189" y="21"/>
                  </a:lnTo>
                  <a:cubicBezTo>
                    <a:pt x="97" y="21"/>
                    <a:pt x="21" y="96"/>
                    <a:pt x="21" y="189"/>
                  </a:cubicBezTo>
                  <a:cubicBezTo>
                    <a:pt x="21" y="281"/>
                    <a:pt x="97" y="357"/>
                    <a:pt x="189" y="357"/>
                  </a:cubicBezTo>
                  <a:cubicBezTo>
                    <a:pt x="282" y="357"/>
                    <a:pt x="357" y="281"/>
                    <a:pt x="357" y="189"/>
                  </a:cubicBezTo>
                  <a:cubicBezTo>
                    <a:pt x="357" y="96"/>
                    <a:pt x="282" y="21"/>
                    <a:pt x="189" y="21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1912938" y="2865438"/>
              <a:ext cx="158750" cy="127000"/>
            </a:xfrm>
            <a:custGeom>
              <a:avLst/>
              <a:gdLst>
                <a:gd name="T0" fmla="*/ 0 w 162"/>
                <a:gd name="T1" fmla="*/ 115 h 130"/>
                <a:gd name="T2" fmla="*/ 0 w 162"/>
                <a:gd name="T3" fmla="*/ 115 h 130"/>
                <a:gd name="T4" fmla="*/ 51 w 162"/>
                <a:gd name="T5" fmla="*/ 130 h 130"/>
                <a:gd name="T6" fmla="*/ 144 w 162"/>
                <a:gd name="T7" fmla="*/ 56 h 130"/>
                <a:gd name="T8" fmla="*/ 146 w 162"/>
                <a:gd name="T9" fmla="*/ 36 h 130"/>
                <a:gd name="T10" fmla="*/ 146 w 162"/>
                <a:gd name="T11" fmla="*/ 32 h 130"/>
                <a:gd name="T12" fmla="*/ 162 w 162"/>
                <a:gd name="T13" fmla="*/ 15 h 130"/>
                <a:gd name="T14" fmla="*/ 143 w 162"/>
                <a:gd name="T15" fmla="*/ 20 h 130"/>
                <a:gd name="T16" fmla="*/ 158 w 162"/>
                <a:gd name="T17" fmla="*/ 2 h 130"/>
                <a:gd name="T18" fmla="*/ 137 w 162"/>
                <a:gd name="T19" fmla="*/ 10 h 130"/>
                <a:gd name="T20" fmla="*/ 112 w 162"/>
                <a:gd name="T21" fmla="*/ 0 h 130"/>
                <a:gd name="T22" fmla="*/ 79 w 162"/>
                <a:gd name="T23" fmla="*/ 33 h 130"/>
                <a:gd name="T24" fmla="*/ 80 w 162"/>
                <a:gd name="T25" fmla="*/ 40 h 130"/>
                <a:gd name="T26" fmla="*/ 11 w 162"/>
                <a:gd name="T27" fmla="*/ 6 h 130"/>
                <a:gd name="T28" fmla="*/ 7 w 162"/>
                <a:gd name="T29" fmla="*/ 22 h 130"/>
                <a:gd name="T30" fmla="*/ 21 w 162"/>
                <a:gd name="T31" fmla="*/ 50 h 130"/>
                <a:gd name="T32" fmla="*/ 6 w 162"/>
                <a:gd name="T33" fmla="*/ 46 h 130"/>
                <a:gd name="T34" fmla="*/ 6 w 162"/>
                <a:gd name="T35" fmla="*/ 46 h 130"/>
                <a:gd name="T36" fmla="*/ 9 w 162"/>
                <a:gd name="T37" fmla="*/ 58 h 130"/>
                <a:gd name="T38" fmla="*/ 33 w 162"/>
                <a:gd name="T39" fmla="*/ 78 h 130"/>
                <a:gd name="T40" fmla="*/ 24 w 162"/>
                <a:gd name="T41" fmla="*/ 79 h 130"/>
                <a:gd name="T42" fmla="*/ 18 w 162"/>
                <a:gd name="T43" fmla="*/ 79 h 130"/>
                <a:gd name="T44" fmla="*/ 49 w 162"/>
                <a:gd name="T45" fmla="*/ 101 h 130"/>
                <a:gd name="T46" fmla="*/ 8 w 162"/>
                <a:gd name="T47" fmla="*/ 116 h 130"/>
                <a:gd name="T48" fmla="*/ 0 w 162"/>
                <a:gd name="T4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30">
                  <a:moveTo>
                    <a:pt x="0" y="115"/>
                  </a:moveTo>
                  <a:lnTo>
                    <a:pt x="0" y="115"/>
                  </a:lnTo>
                  <a:cubicBezTo>
                    <a:pt x="15" y="124"/>
                    <a:pt x="32" y="130"/>
                    <a:pt x="51" y="130"/>
                  </a:cubicBezTo>
                  <a:cubicBezTo>
                    <a:pt x="103" y="130"/>
                    <a:pt x="135" y="94"/>
                    <a:pt x="144" y="56"/>
                  </a:cubicBezTo>
                  <a:cubicBezTo>
                    <a:pt x="145" y="50"/>
                    <a:pt x="146" y="43"/>
                    <a:pt x="146" y="36"/>
                  </a:cubicBezTo>
                  <a:cubicBezTo>
                    <a:pt x="146" y="35"/>
                    <a:pt x="146" y="34"/>
                    <a:pt x="146" y="32"/>
                  </a:cubicBezTo>
                  <a:cubicBezTo>
                    <a:pt x="152" y="28"/>
                    <a:pt x="158" y="22"/>
                    <a:pt x="162" y="15"/>
                  </a:cubicBezTo>
                  <a:cubicBezTo>
                    <a:pt x="156" y="18"/>
                    <a:pt x="150" y="20"/>
                    <a:pt x="143" y="20"/>
                  </a:cubicBezTo>
                  <a:cubicBezTo>
                    <a:pt x="150" y="16"/>
                    <a:pt x="155" y="10"/>
                    <a:pt x="158" y="2"/>
                  </a:cubicBezTo>
                  <a:cubicBezTo>
                    <a:pt x="151" y="6"/>
                    <a:pt x="144" y="9"/>
                    <a:pt x="137" y="10"/>
                  </a:cubicBezTo>
                  <a:cubicBezTo>
                    <a:pt x="131" y="4"/>
                    <a:pt x="122" y="0"/>
                    <a:pt x="112" y="0"/>
                  </a:cubicBezTo>
                  <a:cubicBezTo>
                    <a:pt x="94" y="0"/>
                    <a:pt x="79" y="14"/>
                    <a:pt x="79" y="33"/>
                  </a:cubicBezTo>
                  <a:cubicBezTo>
                    <a:pt x="79" y="35"/>
                    <a:pt x="79" y="38"/>
                    <a:pt x="80" y="40"/>
                  </a:cubicBezTo>
                  <a:cubicBezTo>
                    <a:pt x="52" y="39"/>
                    <a:pt x="28" y="26"/>
                    <a:pt x="11" y="6"/>
                  </a:cubicBezTo>
                  <a:cubicBezTo>
                    <a:pt x="8" y="11"/>
                    <a:pt x="7" y="16"/>
                    <a:pt x="7" y="22"/>
                  </a:cubicBezTo>
                  <a:cubicBezTo>
                    <a:pt x="7" y="34"/>
                    <a:pt x="13" y="44"/>
                    <a:pt x="21" y="50"/>
                  </a:cubicBezTo>
                  <a:cubicBezTo>
                    <a:pt x="16" y="49"/>
                    <a:pt x="11" y="48"/>
                    <a:pt x="6" y="46"/>
                  </a:cubicBezTo>
                  <a:lnTo>
                    <a:pt x="6" y="46"/>
                  </a:lnTo>
                  <a:cubicBezTo>
                    <a:pt x="6" y="50"/>
                    <a:pt x="7" y="54"/>
                    <a:pt x="9" y="58"/>
                  </a:cubicBezTo>
                  <a:cubicBezTo>
                    <a:pt x="13" y="68"/>
                    <a:pt x="22" y="76"/>
                    <a:pt x="33" y="78"/>
                  </a:cubicBezTo>
                  <a:cubicBezTo>
                    <a:pt x="30" y="79"/>
                    <a:pt x="27" y="79"/>
                    <a:pt x="24" y="79"/>
                  </a:cubicBezTo>
                  <a:cubicBezTo>
                    <a:pt x="22" y="79"/>
                    <a:pt x="20" y="79"/>
                    <a:pt x="18" y="79"/>
                  </a:cubicBezTo>
                  <a:cubicBezTo>
                    <a:pt x="22" y="92"/>
                    <a:pt x="35" y="101"/>
                    <a:pt x="49" y="101"/>
                  </a:cubicBezTo>
                  <a:cubicBezTo>
                    <a:pt x="38" y="110"/>
                    <a:pt x="23" y="116"/>
                    <a:pt x="8" y="116"/>
                  </a:cubicBezTo>
                  <a:cubicBezTo>
                    <a:pt x="5" y="116"/>
                    <a:pt x="2" y="115"/>
                    <a:pt x="0" y="11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7" name="Groupe 26"/>
          <p:cNvGrpSpPr>
            <a:grpSpLocks noChangeAspect="1"/>
          </p:cNvGrpSpPr>
          <p:nvPr userDrawn="1"/>
        </p:nvGrpSpPr>
        <p:grpSpPr>
          <a:xfrm>
            <a:off x="1350308" y="4762800"/>
            <a:ext cx="360000" cy="360000"/>
            <a:chOff x="5357813" y="4760913"/>
            <a:chExt cx="369888" cy="369888"/>
          </a:xfrm>
          <a:solidFill>
            <a:schemeClr val="bg1"/>
          </a:solidFill>
        </p:grpSpPr>
        <p:sp>
          <p:nvSpPr>
            <p:cNvPr id="25" name="Freeform 17"/>
            <p:cNvSpPr>
              <a:spLocks noEditPoints="1"/>
            </p:cNvSpPr>
            <p:nvPr userDrawn="1"/>
          </p:nvSpPr>
          <p:spPr bwMode="auto">
            <a:xfrm>
              <a:off x="5357813" y="4760913"/>
              <a:ext cx="369888" cy="369888"/>
            </a:xfrm>
            <a:custGeom>
              <a:avLst/>
              <a:gdLst>
                <a:gd name="T0" fmla="*/ 189 w 378"/>
                <a:gd name="T1" fmla="*/ 20 h 378"/>
                <a:gd name="T2" fmla="*/ 189 w 378"/>
                <a:gd name="T3" fmla="*/ 20 h 378"/>
                <a:gd name="T4" fmla="*/ 20 w 378"/>
                <a:gd name="T5" fmla="*/ 189 h 378"/>
                <a:gd name="T6" fmla="*/ 189 w 378"/>
                <a:gd name="T7" fmla="*/ 358 h 378"/>
                <a:gd name="T8" fmla="*/ 358 w 378"/>
                <a:gd name="T9" fmla="*/ 189 h 378"/>
                <a:gd name="T10" fmla="*/ 189 w 378"/>
                <a:gd name="T11" fmla="*/ 20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0"/>
                  </a:moveTo>
                  <a:lnTo>
                    <a:pt x="189" y="20"/>
                  </a:lnTo>
                  <a:cubicBezTo>
                    <a:pt x="96" y="20"/>
                    <a:pt x="20" y="95"/>
                    <a:pt x="20" y="189"/>
                  </a:cubicBezTo>
                  <a:cubicBezTo>
                    <a:pt x="20" y="282"/>
                    <a:pt x="96" y="358"/>
                    <a:pt x="189" y="358"/>
                  </a:cubicBezTo>
                  <a:cubicBezTo>
                    <a:pt x="283" y="358"/>
                    <a:pt x="358" y="282"/>
                    <a:pt x="358" y="189"/>
                  </a:cubicBezTo>
                  <a:cubicBezTo>
                    <a:pt x="358" y="95"/>
                    <a:pt x="283" y="20"/>
                    <a:pt x="189" y="20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8"/>
            <p:cNvSpPr>
              <a:spLocks noEditPoints="1"/>
            </p:cNvSpPr>
            <p:nvPr userDrawn="1"/>
          </p:nvSpPr>
          <p:spPr bwMode="auto">
            <a:xfrm>
              <a:off x="5465763" y="4887913"/>
              <a:ext cx="152400" cy="114300"/>
            </a:xfrm>
            <a:custGeom>
              <a:avLst/>
              <a:gdLst>
                <a:gd name="T0" fmla="*/ 59 w 156"/>
                <a:gd name="T1" fmla="*/ 90 h 118"/>
                <a:gd name="T2" fmla="*/ 59 w 156"/>
                <a:gd name="T3" fmla="*/ 90 h 118"/>
                <a:gd name="T4" fmla="*/ 59 w 156"/>
                <a:gd name="T5" fmla="*/ 32 h 118"/>
                <a:gd name="T6" fmla="*/ 111 w 156"/>
                <a:gd name="T7" fmla="*/ 61 h 118"/>
                <a:gd name="T8" fmla="*/ 59 w 156"/>
                <a:gd name="T9" fmla="*/ 90 h 118"/>
                <a:gd name="T10" fmla="*/ 155 w 156"/>
                <a:gd name="T11" fmla="*/ 25 h 118"/>
                <a:gd name="T12" fmla="*/ 155 w 156"/>
                <a:gd name="T13" fmla="*/ 25 h 118"/>
                <a:gd name="T14" fmla="*/ 148 w 156"/>
                <a:gd name="T15" fmla="*/ 8 h 118"/>
                <a:gd name="T16" fmla="*/ 133 w 156"/>
                <a:gd name="T17" fmla="*/ 1 h 118"/>
                <a:gd name="T18" fmla="*/ 78 w 156"/>
                <a:gd name="T19" fmla="*/ 0 h 118"/>
                <a:gd name="T20" fmla="*/ 24 w 156"/>
                <a:gd name="T21" fmla="*/ 1 h 118"/>
                <a:gd name="T22" fmla="*/ 8 w 156"/>
                <a:gd name="T23" fmla="*/ 8 h 118"/>
                <a:gd name="T24" fmla="*/ 2 w 156"/>
                <a:gd name="T25" fmla="*/ 25 h 118"/>
                <a:gd name="T26" fmla="*/ 0 w 156"/>
                <a:gd name="T27" fmla="*/ 53 h 118"/>
                <a:gd name="T28" fmla="*/ 0 w 156"/>
                <a:gd name="T29" fmla="*/ 65 h 118"/>
                <a:gd name="T30" fmla="*/ 2 w 156"/>
                <a:gd name="T31" fmla="*/ 92 h 118"/>
                <a:gd name="T32" fmla="*/ 8 w 156"/>
                <a:gd name="T33" fmla="*/ 109 h 118"/>
                <a:gd name="T34" fmla="*/ 25 w 156"/>
                <a:gd name="T35" fmla="*/ 116 h 118"/>
                <a:gd name="T36" fmla="*/ 78 w 156"/>
                <a:gd name="T37" fmla="*/ 118 h 118"/>
                <a:gd name="T38" fmla="*/ 133 w 156"/>
                <a:gd name="T39" fmla="*/ 116 h 118"/>
                <a:gd name="T40" fmla="*/ 148 w 156"/>
                <a:gd name="T41" fmla="*/ 109 h 118"/>
                <a:gd name="T42" fmla="*/ 155 w 156"/>
                <a:gd name="T43" fmla="*/ 92 h 118"/>
                <a:gd name="T44" fmla="*/ 156 w 156"/>
                <a:gd name="T45" fmla="*/ 65 h 118"/>
                <a:gd name="T46" fmla="*/ 156 w 156"/>
                <a:gd name="T47" fmla="*/ 53 h 118"/>
                <a:gd name="T48" fmla="*/ 155 w 156"/>
                <a:gd name="T49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6" h="118">
                  <a:moveTo>
                    <a:pt x="59" y="90"/>
                  </a:moveTo>
                  <a:lnTo>
                    <a:pt x="59" y="90"/>
                  </a:lnTo>
                  <a:lnTo>
                    <a:pt x="59" y="32"/>
                  </a:lnTo>
                  <a:lnTo>
                    <a:pt x="111" y="61"/>
                  </a:lnTo>
                  <a:lnTo>
                    <a:pt x="59" y="90"/>
                  </a:lnTo>
                  <a:close/>
                  <a:moveTo>
                    <a:pt x="155" y="25"/>
                  </a:moveTo>
                  <a:lnTo>
                    <a:pt x="155" y="25"/>
                  </a:lnTo>
                  <a:cubicBezTo>
                    <a:pt x="155" y="25"/>
                    <a:pt x="153" y="14"/>
                    <a:pt x="148" y="8"/>
                  </a:cubicBezTo>
                  <a:cubicBezTo>
                    <a:pt x="143" y="2"/>
                    <a:pt x="136" y="2"/>
                    <a:pt x="133" y="1"/>
                  </a:cubicBezTo>
                  <a:cubicBezTo>
                    <a:pt x="111" y="0"/>
                    <a:pt x="78" y="0"/>
                    <a:pt x="78" y="0"/>
                  </a:cubicBezTo>
                  <a:cubicBezTo>
                    <a:pt x="78" y="0"/>
                    <a:pt x="45" y="0"/>
                    <a:pt x="24" y="1"/>
                  </a:cubicBezTo>
                  <a:cubicBezTo>
                    <a:pt x="21" y="2"/>
                    <a:pt x="14" y="2"/>
                    <a:pt x="8" y="8"/>
                  </a:cubicBezTo>
                  <a:cubicBezTo>
                    <a:pt x="3" y="14"/>
                    <a:pt x="2" y="25"/>
                    <a:pt x="2" y="25"/>
                  </a:cubicBezTo>
                  <a:cubicBezTo>
                    <a:pt x="2" y="25"/>
                    <a:pt x="0" y="39"/>
                    <a:pt x="0" y="53"/>
                  </a:cubicBezTo>
                  <a:lnTo>
                    <a:pt x="0" y="65"/>
                  </a:lnTo>
                  <a:cubicBezTo>
                    <a:pt x="0" y="79"/>
                    <a:pt x="2" y="92"/>
                    <a:pt x="2" y="92"/>
                  </a:cubicBezTo>
                  <a:cubicBezTo>
                    <a:pt x="2" y="92"/>
                    <a:pt x="3" y="104"/>
                    <a:pt x="8" y="109"/>
                  </a:cubicBezTo>
                  <a:cubicBezTo>
                    <a:pt x="14" y="116"/>
                    <a:pt x="22" y="115"/>
                    <a:pt x="25" y="116"/>
                  </a:cubicBezTo>
                  <a:cubicBezTo>
                    <a:pt x="38" y="118"/>
                    <a:pt x="78" y="118"/>
                    <a:pt x="78" y="118"/>
                  </a:cubicBezTo>
                  <a:cubicBezTo>
                    <a:pt x="78" y="118"/>
                    <a:pt x="111" y="118"/>
                    <a:pt x="133" y="116"/>
                  </a:cubicBezTo>
                  <a:cubicBezTo>
                    <a:pt x="136" y="116"/>
                    <a:pt x="143" y="115"/>
                    <a:pt x="148" y="109"/>
                  </a:cubicBezTo>
                  <a:cubicBezTo>
                    <a:pt x="153" y="104"/>
                    <a:pt x="155" y="92"/>
                    <a:pt x="155" y="92"/>
                  </a:cubicBezTo>
                  <a:cubicBezTo>
                    <a:pt x="155" y="92"/>
                    <a:pt x="156" y="79"/>
                    <a:pt x="156" y="65"/>
                  </a:cubicBezTo>
                  <a:lnTo>
                    <a:pt x="156" y="53"/>
                  </a:lnTo>
                  <a:cubicBezTo>
                    <a:pt x="156" y="39"/>
                    <a:pt x="155" y="25"/>
                    <a:pt x="155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" name="Image 1" descr="logo_ostrum_vert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6332400"/>
            <a:ext cx="912870" cy="248400"/>
          </a:xfrm>
          <a:prstGeom prst="rect">
            <a:avLst/>
          </a:prstGeom>
        </p:spPr>
      </p:pic>
      <p:sp>
        <p:nvSpPr>
          <p:cNvPr id="19" name="Rectangle 18">
            <a:hlinkClick r:id="rId4"/>
          </p:cNvPr>
          <p:cNvSpPr/>
          <p:nvPr userDrawn="1"/>
        </p:nvSpPr>
        <p:spPr>
          <a:xfrm>
            <a:off x="446780" y="47628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hlinkClick r:id="rId5"/>
          </p:cNvPr>
          <p:cNvSpPr/>
          <p:nvPr userDrawn="1"/>
        </p:nvSpPr>
        <p:spPr>
          <a:xfrm>
            <a:off x="898544" y="47628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hlinkClick r:id="rId6"/>
          </p:cNvPr>
          <p:cNvSpPr/>
          <p:nvPr userDrawn="1"/>
        </p:nvSpPr>
        <p:spPr>
          <a:xfrm>
            <a:off x="1350308" y="47628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ZoneTexte 29"/>
          <p:cNvSpPr txBox="1"/>
          <p:nvPr userDrawn="1"/>
        </p:nvSpPr>
        <p:spPr>
          <a:xfrm>
            <a:off x="450000" y="5184750"/>
            <a:ext cx="85760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800" b="1" dirty="0">
                <a:solidFill>
                  <a:schemeClr val="accent2"/>
                </a:solidFill>
              </a:rPr>
              <a:t>www.ostrum.com</a:t>
            </a:r>
          </a:p>
        </p:txBody>
      </p:sp>
      <p:sp>
        <p:nvSpPr>
          <p:cNvPr id="31" name="Rectangle 30">
            <a:hlinkClick r:id="rId7"/>
          </p:cNvPr>
          <p:cNvSpPr/>
          <p:nvPr userDrawn="1"/>
        </p:nvSpPr>
        <p:spPr>
          <a:xfrm>
            <a:off x="450000" y="5183671"/>
            <a:ext cx="88164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876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vers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3F56F1D6-A186-4F48-A96D-FE84DDEA916C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5373216"/>
            <a:ext cx="5058625" cy="695735"/>
          </a:xfrm>
        </p:spPr>
        <p:txBody>
          <a:bodyPr anchor="b" anchorCtr="0"/>
          <a:lstStyle>
            <a:lvl1pPr>
              <a:lnSpc>
                <a:spcPct val="105000"/>
              </a:lnSpc>
              <a:spcAft>
                <a:spcPts val="0"/>
              </a:spcAft>
              <a:defRPr sz="800" b="0" cap="none" baseline="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Text</a:t>
            </a:r>
          </a:p>
        </p:txBody>
      </p:sp>
      <p:grpSp>
        <p:nvGrpSpPr>
          <p:cNvPr id="17" name="Groupe 16"/>
          <p:cNvGrpSpPr>
            <a:grpSpLocks noChangeAspect="1"/>
          </p:cNvGrpSpPr>
          <p:nvPr userDrawn="1"/>
        </p:nvGrpSpPr>
        <p:grpSpPr>
          <a:xfrm>
            <a:off x="446780" y="4762800"/>
            <a:ext cx="360000" cy="360000"/>
            <a:chOff x="828676" y="2635250"/>
            <a:chExt cx="369888" cy="369888"/>
          </a:xfrm>
          <a:solidFill>
            <a:schemeClr val="accent3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828676" y="2635250"/>
              <a:ext cx="369888" cy="369888"/>
            </a:xfrm>
            <a:custGeom>
              <a:avLst/>
              <a:gdLst>
                <a:gd name="T0" fmla="*/ 189 w 378"/>
                <a:gd name="T1" fmla="*/ 21 h 378"/>
                <a:gd name="T2" fmla="*/ 189 w 378"/>
                <a:gd name="T3" fmla="*/ 21 h 378"/>
                <a:gd name="T4" fmla="*/ 21 w 378"/>
                <a:gd name="T5" fmla="*/ 189 h 378"/>
                <a:gd name="T6" fmla="*/ 189 w 378"/>
                <a:gd name="T7" fmla="*/ 357 h 378"/>
                <a:gd name="T8" fmla="*/ 357 w 378"/>
                <a:gd name="T9" fmla="*/ 189 h 378"/>
                <a:gd name="T10" fmla="*/ 189 w 378"/>
                <a:gd name="T11" fmla="*/ 21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1"/>
                  </a:moveTo>
                  <a:lnTo>
                    <a:pt x="189" y="21"/>
                  </a:lnTo>
                  <a:cubicBezTo>
                    <a:pt x="97" y="21"/>
                    <a:pt x="21" y="96"/>
                    <a:pt x="21" y="189"/>
                  </a:cubicBezTo>
                  <a:cubicBezTo>
                    <a:pt x="21" y="281"/>
                    <a:pt x="97" y="357"/>
                    <a:pt x="189" y="357"/>
                  </a:cubicBezTo>
                  <a:cubicBezTo>
                    <a:pt x="282" y="357"/>
                    <a:pt x="357" y="281"/>
                    <a:pt x="357" y="189"/>
                  </a:cubicBezTo>
                  <a:cubicBezTo>
                    <a:pt x="357" y="96"/>
                    <a:pt x="282" y="21"/>
                    <a:pt x="189" y="21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998538" y="2778125"/>
              <a:ext cx="96838" cy="96838"/>
            </a:xfrm>
            <a:custGeom>
              <a:avLst/>
              <a:gdLst>
                <a:gd name="T0" fmla="*/ 62 w 99"/>
                <a:gd name="T1" fmla="*/ 0 h 99"/>
                <a:gd name="T2" fmla="*/ 62 w 99"/>
                <a:gd name="T3" fmla="*/ 0 h 99"/>
                <a:gd name="T4" fmla="*/ 33 w 99"/>
                <a:gd name="T5" fmla="*/ 16 h 99"/>
                <a:gd name="T6" fmla="*/ 33 w 99"/>
                <a:gd name="T7" fmla="*/ 2 h 99"/>
                <a:gd name="T8" fmla="*/ 0 w 99"/>
                <a:gd name="T9" fmla="*/ 2 h 99"/>
                <a:gd name="T10" fmla="*/ 0 w 99"/>
                <a:gd name="T11" fmla="*/ 99 h 99"/>
                <a:gd name="T12" fmla="*/ 33 w 99"/>
                <a:gd name="T13" fmla="*/ 99 h 99"/>
                <a:gd name="T14" fmla="*/ 33 w 99"/>
                <a:gd name="T15" fmla="*/ 45 h 99"/>
                <a:gd name="T16" fmla="*/ 34 w 99"/>
                <a:gd name="T17" fmla="*/ 37 h 99"/>
                <a:gd name="T18" fmla="*/ 50 w 99"/>
                <a:gd name="T19" fmla="*/ 25 h 99"/>
                <a:gd name="T20" fmla="*/ 67 w 99"/>
                <a:gd name="T21" fmla="*/ 47 h 99"/>
                <a:gd name="T22" fmla="*/ 67 w 99"/>
                <a:gd name="T23" fmla="*/ 99 h 99"/>
                <a:gd name="T24" fmla="*/ 99 w 99"/>
                <a:gd name="T25" fmla="*/ 99 h 99"/>
                <a:gd name="T26" fmla="*/ 99 w 99"/>
                <a:gd name="T27" fmla="*/ 43 h 99"/>
                <a:gd name="T28" fmla="*/ 62 w 99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9">
                  <a:moveTo>
                    <a:pt x="62" y="0"/>
                  </a:moveTo>
                  <a:lnTo>
                    <a:pt x="62" y="0"/>
                  </a:lnTo>
                  <a:cubicBezTo>
                    <a:pt x="45" y="0"/>
                    <a:pt x="37" y="9"/>
                    <a:pt x="33" y="16"/>
                  </a:cubicBezTo>
                  <a:lnTo>
                    <a:pt x="33" y="2"/>
                  </a:lnTo>
                  <a:lnTo>
                    <a:pt x="0" y="2"/>
                  </a:lnTo>
                  <a:cubicBezTo>
                    <a:pt x="1" y="11"/>
                    <a:pt x="0" y="99"/>
                    <a:pt x="0" y="99"/>
                  </a:cubicBezTo>
                  <a:lnTo>
                    <a:pt x="33" y="99"/>
                  </a:lnTo>
                  <a:lnTo>
                    <a:pt x="33" y="45"/>
                  </a:lnTo>
                  <a:cubicBezTo>
                    <a:pt x="33" y="42"/>
                    <a:pt x="33" y="39"/>
                    <a:pt x="34" y="37"/>
                  </a:cubicBezTo>
                  <a:cubicBezTo>
                    <a:pt x="36" y="31"/>
                    <a:pt x="41" y="25"/>
                    <a:pt x="50" y="25"/>
                  </a:cubicBezTo>
                  <a:cubicBezTo>
                    <a:pt x="62" y="25"/>
                    <a:pt x="67" y="34"/>
                    <a:pt x="67" y="47"/>
                  </a:cubicBezTo>
                  <a:lnTo>
                    <a:pt x="67" y="99"/>
                  </a:lnTo>
                  <a:lnTo>
                    <a:pt x="99" y="99"/>
                  </a:lnTo>
                  <a:lnTo>
                    <a:pt x="99" y="43"/>
                  </a:lnTo>
                  <a:cubicBezTo>
                    <a:pt x="99" y="14"/>
                    <a:pt x="83" y="0"/>
                    <a:pt x="6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49326" y="2779713"/>
              <a:ext cx="33338" cy="95250"/>
            </a:xfrm>
            <a:custGeom>
              <a:avLst/>
              <a:gdLst>
                <a:gd name="T0" fmla="*/ 0 w 33"/>
                <a:gd name="T1" fmla="*/ 97 h 97"/>
                <a:gd name="T2" fmla="*/ 0 w 33"/>
                <a:gd name="T3" fmla="*/ 97 h 97"/>
                <a:gd name="T4" fmla="*/ 33 w 33"/>
                <a:gd name="T5" fmla="*/ 97 h 97"/>
                <a:gd name="T6" fmla="*/ 33 w 33"/>
                <a:gd name="T7" fmla="*/ 0 h 97"/>
                <a:gd name="T8" fmla="*/ 0 w 33"/>
                <a:gd name="T9" fmla="*/ 0 h 97"/>
                <a:gd name="T10" fmla="*/ 0 w 33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97">
                  <a:moveTo>
                    <a:pt x="0" y="97"/>
                  </a:moveTo>
                  <a:lnTo>
                    <a:pt x="0" y="97"/>
                  </a:lnTo>
                  <a:lnTo>
                    <a:pt x="33" y="97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947738" y="2733675"/>
              <a:ext cx="36513" cy="33338"/>
            </a:xfrm>
            <a:custGeom>
              <a:avLst/>
              <a:gdLst>
                <a:gd name="T0" fmla="*/ 19 w 37"/>
                <a:gd name="T1" fmla="*/ 0 h 34"/>
                <a:gd name="T2" fmla="*/ 19 w 37"/>
                <a:gd name="T3" fmla="*/ 0 h 34"/>
                <a:gd name="T4" fmla="*/ 0 w 37"/>
                <a:gd name="T5" fmla="*/ 17 h 34"/>
                <a:gd name="T6" fmla="*/ 18 w 37"/>
                <a:gd name="T7" fmla="*/ 34 h 34"/>
                <a:gd name="T8" fmla="*/ 18 w 37"/>
                <a:gd name="T9" fmla="*/ 34 h 34"/>
                <a:gd name="T10" fmla="*/ 37 w 37"/>
                <a:gd name="T11" fmla="*/ 17 h 34"/>
                <a:gd name="T12" fmla="*/ 19 w 3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4">
                  <a:moveTo>
                    <a:pt x="19" y="0"/>
                  </a:moveTo>
                  <a:lnTo>
                    <a:pt x="19" y="0"/>
                  </a:ln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7" y="34"/>
                    <a:pt x="18" y="34"/>
                  </a:cubicBezTo>
                  <a:lnTo>
                    <a:pt x="18" y="34"/>
                  </a:lnTo>
                  <a:cubicBezTo>
                    <a:pt x="30" y="34"/>
                    <a:pt x="37" y="26"/>
                    <a:pt x="37" y="17"/>
                  </a:cubicBezTo>
                  <a:cubicBezTo>
                    <a:pt x="37" y="8"/>
                    <a:pt x="30" y="0"/>
                    <a:pt x="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2" name="Groupe 21"/>
          <p:cNvGrpSpPr>
            <a:grpSpLocks noChangeAspect="1"/>
          </p:cNvGrpSpPr>
          <p:nvPr userDrawn="1"/>
        </p:nvGrpSpPr>
        <p:grpSpPr>
          <a:xfrm>
            <a:off x="898544" y="4762800"/>
            <a:ext cx="360000" cy="360000"/>
            <a:chOff x="1800226" y="2743200"/>
            <a:chExt cx="369888" cy="369888"/>
          </a:xfrm>
          <a:solidFill>
            <a:schemeClr val="accent3"/>
          </a:solidFill>
        </p:grpSpPr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800226" y="2743200"/>
              <a:ext cx="369888" cy="369888"/>
            </a:xfrm>
            <a:custGeom>
              <a:avLst/>
              <a:gdLst>
                <a:gd name="T0" fmla="*/ 189 w 378"/>
                <a:gd name="T1" fmla="*/ 21 h 378"/>
                <a:gd name="T2" fmla="*/ 189 w 378"/>
                <a:gd name="T3" fmla="*/ 21 h 378"/>
                <a:gd name="T4" fmla="*/ 21 w 378"/>
                <a:gd name="T5" fmla="*/ 189 h 378"/>
                <a:gd name="T6" fmla="*/ 189 w 378"/>
                <a:gd name="T7" fmla="*/ 357 h 378"/>
                <a:gd name="T8" fmla="*/ 357 w 378"/>
                <a:gd name="T9" fmla="*/ 189 h 378"/>
                <a:gd name="T10" fmla="*/ 189 w 378"/>
                <a:gd name="T11" fmla="*/ 21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1"/>
                  </a:moveTo>
                  <a:lnTo>
                    <a:pt x="189" y="21"/>
                  </a:lnTo>
                  <a:cubicBezTo>
                    <a:pt x="97" y="21"/>
                    <a:pt x="21" y="96"/>
                    <a:pt x="21" y="189"/>
                  </a:cubicBezTo>
                  <a:cubicBezTo>
                    <a:pt x="21" y="281"/>
                    <a:pt x="97" y="357"/>
                    <a:pt x="189" y="357"/>
                  </a:cubicBezTo>
                  <a:cubicBezTo>
                    <a:pt x="282" y="357"/>
                    <a:pt x="357" y="281"/>
                    <a:pt x="357" y="189"/>
                  </a:cubicBezTo>
                  <a:cubicBezTo>
                    <a:pt x="357" y="96"/>
                    <a:pt x="282" y="21"/>
                    <a:pt x="189" y="21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1912938" y="2865438"/>
              <a:ext cx="158750" cy="127000"/>
            </a:xfrm>
            <a:custGeom>
              <a:avLst/>
              <a:gdLst>
                <a:gd name="T0" fmla="*/ 0 w 162"/>
                <a:gd name="T1" fmla="*/ 115 h 130"/>
                <a:gd name="T2" fmla="*/ 0 w 162"/>
                <a:gd name="T3" fmla="*/ 115 h 130"/>
                <a:gd name="T4" fmla="*/ 51 w 162"/>
                <a:gd name="T5" fmla="*/ 130 h 130"/>
                <a:gd name="T6" fmla="*/ 144 w 162"/>
                <a:gd name="T7" fmla="*/ 56 h 130"/>
                <a:gd name="T8" fmla="*/ 146 w 162"/>
                <a:gd name="T9" fmla="*/ 36 h 130"/>
                <a:gd name="T10" fmla="*/ 146 w 162"/>
                <a:gd name="T11" fmla="*/ 32 h 130"/>
                <a:gd name="T12" fmla="*/ 162 w 162"/>
                <a:gd name="T13" fmla="*/ 15 h 130"/>
                <a:gd name="T14" fmla="*/ 143 w 162"/>
                <a:gd name="T15" fmla="*/ 20 h 130"/>
                <a:gd name="T16" fmla="*/ 158 w 162"/>
                <a:gd name="T17" fmla="*/ 2 h 130"/>
                <a:gd name="T18" fmla="*/ 137 w 162"/>
                <a:gd name="T19" fmla="*/ 10 h 130"/>
                <a:gd name="T20" fmla="*/ 112 w 162"/>
                <a:gd name="T21" fmla="*/ 0 h 130"/>
                <a:gd name="T22" fmla="*/ 79 w 162"/>
                <a:gd name="T23" fmla="*/ 33 h 130"/>
                <a:gd name="T24" fmla="*/ 80 w 162"/>
                <a:gd name="T25" fmla="*/ 40 h 130"/>
                <a:gd name="T26" fmla="*/ 11 w 162"/>
                <a:gd name="T27" fmla="*/ 6 h 130"/>
                <a:gd name="T28" fmla="*/ 7 w 162"/>
                <a:gd name="T29" fmla="*/ 22 h 130"/>
                <a:gd name="T30" fmla="*/ 21 w 162"/>
                <a:gd name="T31" fmla="*/ 50 h 130"/>
                <a:gd name="T32" fmla="*/ 6 w 162"/>
                <a:gd name="T33" fmla="*/ 46 h 130"/>
                <a:gd name="T34" fmla="*/ 6 w 162"/>
                <a:gd name="T35" fmla="*/ 46 h 130"/>
                <a:gd name="T36" fmla="*/ 9 w 162"/>
                <a:gd name="T37" fmla="*/ 58 h 130"/>
                <a:gd name="T38" fmla="*/ 33 w 162"/>
                <a:gd name="T39" fmla="*/ 78 h 130"/>
                <a:gd name="T40" fmla="*/ 24 w 162"/>
                <a:gd name="T41" fmla="*/ 79 h 130"/>
                <a:gd name="T42" fmla="*/ 18 w 162"/>
                <a:gd name="T43" fmla="*/ 79 h 130"/>
                <a:gd name="T44" fmla="*/ 49 w 162"/>
                <a:gd name="T45" fmla="*/ 101 h 130"/>
                <a:gd name="T46" fmla="*/ 8 w 162"/>
                <a:gd name="T47" fmla="*/ 116 h 130"/>
                <a:gd name="T48" fmla="*/ 0 w 162"/>
                <a:gd name="T4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30">
                  <a:moveTo>
                    <a:pt x="0" y="115"/>
                  </a:moveTo>
                  <a:lnTo>
                    <a:pt x="0" y="115"/>
                  </a:lnTo>
                  <a:cubicBezTo>
                    <a:pt x="15" y="124"/>
                    <a:pt x="32" y="130"/>
                    <a:pt x="51" y="130"/>
                  </a:cubicBezTo>
                  <a:cubicBezTo>
                    <a:pt x="103" y="130"/>
                    <a:pt x="135" y="94"/>
                    <a:pt x="144" y="56"/>
                  </a:cubicBezTo>
                  <a:cubicBezTo>
                    <a:pt x="145" y="50"/>
                    <a:pt x="146" y="43"/>
                    <a:pt x="146" y="36"/>
                  </a:cubicBezTo>
                  <a:cubicBezTo>
                    <a:pt x="146" y="35"/>
                    <a:pt x="146" y="34"/>
                    <a:pt x="146" y="32"/>
                  </a:cubicBezTo>
                  <a:cubicBezTo>
                    <a:pt x="152" y="28"/>
                    <a:pt x="158" y="22"/>
                    <a:pt x="162" y="15"/>
                  </a:cubicBezTo>
                  <a:cubicBezTo>
                    <a:pt x="156" y="18"/>
                    <a:pt x="150" y="20"/>
                    <a:pt x="143" y="20"/>
                  </a:cubicBezTo>
                  <a:cubicBezTo>
                    <a:pt x="150" y="16"/>
                    <a:pt x="155" y="10"/>
                    <a:pt x="158" y="2"/>
                  </a:cubicBezTo>
                  <a:cubicBezTo>
                    <a:pt x="151" y="6"/>
                    <a:pt x="144" y="9"/>
                    <a:pt x="137" y="10"/>
                  </a:cubicBezTo>
                  <a:cubicBezTo>
                    <a:pt x="131" y="4"/>
                    <a:pt x="122" y="0"/>
                    <a:pt x="112" y="0"/>
                  </a:cubicBezTo>
                  <a:cubicBezTo>
                    <a:pt x="94" y="0"/>
                    <a:pt x="79" y="14"/>
                    <a:pt x="79" y="33"/>
                  </a:cubicBezTo>
                  <a:cubicBezTo>
                    <a:pt x="79" y="35"/>
                    <a:pt x="79" y="38"/>
                    <a:pt x="80" y="40"/>
                  </a:cubicBezTo>
                  <a:cubicBezTo>
                    <a:pt x="52" y="39"/>
                    <a:pt x="28" y="26"/>
                    <a:pt x="11" y="6"/>
                  </a:cubicBezTo>
                  <a:cubicBezTo>
                    <a:pt x="8" y="11"/>
                    <a:pt x="7" y="16"/>
                    <a:pt x="7" y="22"/>
                  </a:cubicBezTo>
                  <a:cubicBezTo>
                    <a:pt x="7" y="34"/>
                    <a:pt x="13" y="44"/>
                    <a:pt x="21" y="50"/>
                  </a:cubicBezTo>
                  <a:cubicBezTo>
                    <a:pt x="16" y="49"/>
                    <a:pt x="11" y="48"/>
                    <a:pt x="6" y="46"/>
                  </a:cubicBezTo>
                  <a:lnTo>
                    <a:pt x="6" y="46"/>
                  </a:lnTo>
                  <a:cubicBezTo>
                    <a:pt x="6" y="50"/>
                    <a:pt x="7" y="54"/>
                    <a:pt x="9" y="58"/>
                  </a:cubicBezTo>
                  <a:cubicBezTo>
                    <a:pt x="13" y="68"/>
                    <a:pt x="22" y="76"/>
                    <a:pt x="33" y="78"/>
                  </a:cubicBezTo>
                  <a:cubicBezTo>
                    <a:pt x="30" y="79"/>
                    <a:pt x="27" y="79"/>
                    <a:pt x="24" y="79"/>
                  </a:cubicBezTo>
                  <a:cubicBezTo>
                    <a:pt x="22" y="79"/>
                    <a:pt x="20" y="79"/>
                    <a:pt x="18" y="79"/>
                  </a:cubicBezTo>
                  <a:cubicBezTo>
                    <a:pt x="22" y="92"/>
                    <a:pt x="35" y="101"/>
                    <a:pt x="49" y="101"/>
                  </a:cubicBezTo>
                  <a:cubicBezTo>
                    <a:pt x="38" y="110"/>
                    <a:pt x="23" y="116"/>
                    <a:pt x="8" y="116"/>
                  </a:cubicBezTo>
                  <a:cubicBezTo>
                    <a:pt x="5" y="116"/>
                    <a:pt x="2" y="115"/>
                    <a:pt x="0" y="11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7" name="Groupe 26"/>
          <p:cNvGrpSpPr>
            <a:grpSpLocks noChangeAspect="1"/>
          </p:cNvGrpSpPr>
          <p:nvPr userDrawn="1"/>
        </p:nvGrpSpPr>
        <p:grpSpPr>
          <a:xfrm>
            <a:off x="1350308" y="4762800"/>
            <a:ext cx="360000" cy="360000"/>
            <a:chOff x="5357813" y="4760913"/>
            <a:chExt cx="369888" cy="369888"/>
          </a:xfrm>
          <a:solidFill>
            <a:schemeClr val="accent3"/>
          </a:solidFill>
        </p:grpSpPr>
        <p:sp>
          <p:nvSpPr>
            <p:cNvPr id="25" name="Freeform 17"/>
            <p:cNvSpPr>
              <a:spLocks noEditPoints="1"/>
            </p:cNvSpPr>
            <p:nvPr userDrawn="1"/>
          </p:nvSpPr>
          <p:spPr bwMode="auto">
            <a:xfrm>
              <a:off x="5357813" y="4760913"/>
              <a:ext cx="369888" cy="369888"/>
            </a:xfrm>
            <a:custGeom>
              <a:avLst/>
              <a:gdLst>
                <a:gd name="T0" fmla="*/ 189 w 378"/>
                <a:gd name="T1" fmla="*/ 20 h 378"/>
                <a:gd name="T2" fmla="*/ 189 w 378"/>
                <a:gd name="T3" fmla="*/ 20 h 378"/>
                <a:gd name="T4" fmla="*/ 20 w 378"/>
                <a:gd name="T5" fmla="*/ 189 h 378"/>
                <a:gd name="T6" fmla="*/ 189 w 378"/>
                <a:gd name="T7" fmla="*/ 358 h 378"/>
                <a:gd name="T8" fmla="*/ 358 w 378"/>
                <a:gd name="T9" fmla="*/ 189 h 378"/>
                <a:gd name="T10" fmla="*/ 189 w 378"/>
                <a:gd name="T11" fmla="*/ 20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0"/>
                  </a:moveTo>
                  <a:lnTo>
                    <a:pt x="189" y="20"/>
                  </a:lnTo>
                  <a:cubicBezTo>
                    <a:pt x="96" y="20"/>
                    <a:pt x="20" y="95"/>
                    <a:pt x="20" y="189"/>
                  </a:cubicBezTo>
                  <a:cubicBezTo>
                    <a:pt x="20" y="282"/>
                    <a:pt x="96" y="358"/>
                    <a:pt x="189" y="358"/>
                  </a:cubicBezTo>
                  <a:cubicBezTo>
                    <a:pt x="283" y="358"/>
                    <a:pt x="358" y="282"/>
                    <a:pt x="358" y="189"/>
                  </a:cubicBezTo>
                  <a:cubicBezTo>
                    <a:pt x="358" y="95"/>
                    <a:pt x="283" y="20"/>
                    <a:pt x="189" y="20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8"/>
            <p:cNvSpPr>
              <a:spLocks noEditPoints="1"/>
            </p:cNvSpPr>
            <p:nvPr userDrawn="1"/>
          </p:nvSpPr>
          <p:spPr bwMode="auto">
            <a:xfrm>
              <a:off x="5465763" y="4887913"/>
              <a:ext cx="152400" cy="114300"/>
            </a:xfrm>
            <a:custGeom>
              <a:avLst/>
              <a:gdLst>
                <a:gd name="T0" fmla="*/ 59 w 156"/>
                <a:gd name="T1" fmla="*/ 90 h 118"/>
                <a:gd name="T2" fmla="*/ 59 w 156"/>
                <a:gd name="T3" fmla="*/ 90 h 118"/>
                <a:gd name="T4" fmla="*/ 59 w 156"/>
                <a:gd name="T5" fmla="*/ 32 h 118"/>
                <a:gd name="T6" fmla="*/ 111 w 156"/>
                <a:gd name="T7" fmla="*/ 61 h 118"/>
                <a:gd name="T8" fmla="*/ 59 w 156"/>
                <a:gd name="T9" fmla="*/ 90 h 118"/>
                <a:gd name="T10" fmla="*/ 155 w 156"/>
                <a:gd name="T11" fmla="*/ 25 h 118"/>
                <a:gd name="T12" fmla="*/ 155 w 156"/>
                <a:gd name="T13" fmla="*/ 25 h 118"/>
                <a:gd name="T14" fmla="*/ 148 w 156"/>
                <a:gd name="T15" fmla="*/ 8 h 118"/>
                <a:gd name="T16" fmla="*/ 133 w 156"/>
                <a:gd name="T17" fmla="*/ 1 h 118"/>
                <a:gd name="T18" fmla="*/ 78 w 156"/>
                <a:gd name="T19" fmla="*/ 0 h 118"/>
                <a:gd name="T20" fmla="*/ 24 w 156"/>
                <a:gd name="T21" fmla="*/ 1 h 118"/>
                <a:gd name="T22" fmla="*/ 8 w 156"/>
                <a:gd name="T23" fmla="*/ 8 h 118"/>
                <a:gd name="T24" fmla="*/ 2 w 156"/>
                <a:gd name="T25" fmla="*/ 25 h 118"/>
                <a:gd name="T26" fmla="*/ 0 w 156"/>
                <a:gd name="T27" fmla="*/ 53 h 118"/>
                <a:gd name="T28" fmla="*/ 0 w 156"/>
                <a:gd name="T29" fmla="*/ 65 h 118"/>
                <a:gd name="T30" fmla="*/ 2 w 156"/>
                <a:gd name="T31" fmla="*/ 92 h 118"/>
                <a:gd name="T32" fmla="*/ 8 w 156"/>
                <a:gd name="T33" fmla="*/ 109 h 118"/>
                <a:gd name="T34" fmla="*/ 25 w 156"/>
                <a:gd name="T35" fmla="*/ 116 h 118"/>
                <a:gd name="T36" fmla="*/ 78 w 156"/>
                <a:gd name="T37" fmla="*/ 118 h 118"/>
                <a:gd name="T38" fmla="*/ 133 w 156"/>
                <a:gd name="T39" fmla="*/ 116 h 118"/>
                <a:gd name="T40" fmla="*/ 148 w 156"/>
                <a:gd name="T41" fmla="*/ 109 h 118"/>
                <a:gd name="T42" fmla="*/ 155 w 156"/>
                <a:gd name="T43" fmla="*/ 92 h 118"/>
                <a:gd name="T44" fmla="*/ 156 w 156"/>
                <a:gd name="T45" fmla="*/ 65 h 118"/>
                <a:gd name="T46" fmla="*/ 156 w 156"/>
                <a:gd name="T47" fmla="*/ 53 h 118"/>
                <a:gd name="T48" fmla="*/ 155 w 156"/>
                <a:gd name="T49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6" h="118">
                  <a:moveTo>
                    <a:pt x="59" y="90"/>
                  </a:moveTo>
                  <a:lnTo>
                    <a:pt x="59" y="90"/>
                  </a:lnTo>
                  <a:lnTo>
                    <a:pt x="59" y="32"/>
                  </a:lnTo>
                  <a:lnTo>
                    <a:pt x="111" y="61"/>
                  </a:lnTo>
                  <a:lnTo>
                    <a:pt x="59" y="90"/>
                  </a:lnTo>
                  <a:close/>
                  <a:moveTo>
                    <a:pt x="155" y="25"/>
                  </a:moveTo>
                  <a:lnTo>
                    <a:pt x="155" y="25"/>
                  </a:lnTo>
                  <a:cubicBezTo>
                    <a:pt x="155" y="25"/>
                    <a:pt x="153" y="14"/>
                    <a:pt x="148" y="8"/>
                  </a:cubicBezTo>
                  <a:cubicBezTo>
                    <a:pt x="143" y="2"/>
                    <a:pt x="136" y="2"/>
                    <a:pt x="133" y="1"/>
                  </a:cubicBezTo>
                  <a:cubicBezTo>
                    <a:pt x="111" y="0"/>
                    <a:pt x="78" y="0"/>
                    <a:pt x="78" y="0"/>
                  </a:cubicBezTo>
                  <a:cubicBezTo>
                    <a:pt x="78" y="0"/>
                    <a:pt x="45" y="0"/>
                    <a:pt x="24" y="1"/>
                  </a:cubicBezTo>
                  <a:cubicBezTo>
                    <a:pt x="21" y="2"/>
                    <a:pt x="14" y="2"/>
                    <a:pt x="8" y="8"/>
                  </a:cubicBezTo>
                  <a:cubicBezTo>
                    <a:pt x="3" y="14"/>
                    <a:pt x="2" y="25"/>
                    <a:pt x="2" y="25"/>
                  </a:cubicBezTo>
                  <a:cubicBezTo>
                    <a:pt x="2" y="25"/>
                    <a:pt x="0" y="39"/>
                    <a:pt x="0" y="53"/>
                  </a:cubicBezTo>
                  <a:lnTo>
                    <a:pt x="0" y="65"/>
                  </a:lnTo>
                  <a:cubicBezTo>
                    <a:pt x="0" y="79"/>
                    <a:pt x="2" y="92"/>
                    <a:pt x="2" y="92"/>
                  </a:cubicBezTo>
                  <a:cubicBezTo>
                    <a:pt x="2" y="92"/>
                    <a:pt x="3" y="104"/>
                    <a:pt x="8" y="109"/>
                  </a:cubicBezTo>
                  <a:cubicBezTo>
                    <a:pt x="14" y="116"/>
                    <a:pt x="22" y="115"/>
                    <a:pt x="25" y="116"/>
                  </a:cubicBezTo>
                  <a:cubicBezTo>
                    <a:pt x="38" y="118"/>
                    <a:pt x="78" y="118"/>
                    <a:pt x="78" y="118"/>
                  </a:cubicBezTo>
                  <a:cubicBezTo>
                    <a:pt x="78" y="118"/>
                    <a:pt x="111" y="118"/>
                    <a:pt x="133" y="116"/>
                  </a:cubicBezTo>
                  <a:cubicBezTo>
                    <a:pt x="136" y="116"/>
                    <a:pt x="143" y="115"/>
                    <a:pt x="148" y="109"/>
                  </a:cubicBezTo>
                  <a:cubicBezTo>
                    <a:pt x="153" y="104"/>
                    <a:pt x="155" y="92"/>
                    <a:pt x="155" y="92"/>
                  </a:cubicBezTo>
                  <a:cubicBezTo>
                    <a:pt x="155" y="92"/>
                    <a:pt x="156" y="79"/>
                    <a:pt x="156" y="65"/>
                  </a:cubicBezTo>
                  <a:lnTo>
                    <a:pt x="156" y="53"/>
                  </a:lnTo>
                  <a:cubicBezTo>
                    <a:pt x="156" y="39"/>
                    <a:pt x="155" y="25"/>
                    <a:pt x="155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451A845-3F32-440B-9CCF-EE6221AEA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79" y="6334468"/>
            <a:ext cx="1648626" cy="251999"/>
          </a:xfrm>
          <a:prstGeom prst="rect">
            <a:avLst/>
          </a:prstGeom>
        </p:spPr>
      </p:pic>
      <p:sp>
        <p:nvSpPr>
          <p:cNvPr id="19" name="Rectangle 18">
            <a:hlinkClick r:id="rId3"/>
          </p:cNvPr>
          <p:cNvSpPr/>
          <p:nvPr userDrawn="1"/>
        </p:nvSpPr>
        <p:spPr>
          <a:xfrm>
            <a:off x="446780" y="47628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hlinkClick r:id="rId4"/>
          </p:cNvPr>
          <p:cNvSpPr/>
          <p:nvPr userDrawn="1"/>
        </p:nvSpPr>
        <p:spPr>
          <a:xfrm>
            <a:off x="898544" y="47628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hlinkClick r:id="rId5"/>
          </p:cNvPr>
          <p:cNvSpPr/>
          <p:nvPr userDrawn="1"/>
        </p:nvSpPr>
        <p:spPr>
          <a:xfrm>
            <a:off x="1350308" y="47628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ZoneTexte 31"/>
          <p:cNvSpPr txBox="1"/>
          <p:nvPr userDrawn="1"/>
        </p:nvSpPr>
        <p:spPr>
          <a:xfrm>
            <a:off x="450000" y="5184750"/>
            <a:ext cx="85760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800" b="1" dirty="0">
                <a:solidFill>
                  <a:schemeClr val="accent3"/>
                </a:solidFill>
              </a:rPr>
              <a:t>www.ostrum.com</a:t>
            </a:r>
          </a:p>
        </p:txBody>
      </p:sp>
      <p:sp>
        <p:nvSpPr>
          <p:cNvPr id="33" name="Rectangle 32">
            <a:hlinkClick r:id="rId6"/>
          </p:cNvPr>
          <p:cNvSpPr/>
          <p:nvPr userDrawn="1"/>
        </p:nvSpPr>
        <p:spPr>
          <a:xfrm>
            <a:off x="450000" y="5183671"/>
            <a:ext cx="88164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63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version 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 userDrawn="1"/>
        </p:nvSpPr>
        <p:spPr>
          <a:xfrm>
            <a:off x="450000" y="5184750"/>
            <a:ext cx="857607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800" b="1" dirty="0">
                <a:solidFill>
                  <a:schemeClr val="accent3"/>
                </a:solidFill>
              </a:rPr>
              <a:t>www.ostrum.com</a:t>
            </a:r>
          </a:p>
        </p:txBody>
      </p:sp>
      <p:sp>
        <p:nvSpPr>
          <p:cNvPr id="31" name="Rectangle 30">
            <a:hlinkClick r:id="rId2"/>
          </p:cNvPr>
          <p:cNvSpPr/>
          <p:nvPr userDrawn="1"/>
        </p:nvSpPr>
        <p:spPr>
          <a:xfrm>
            <a:off x="450000" y="5183671"/>
            <a:ext cx="88164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B5C90EA-1A8D-4BA5-A191-3B5337F658A7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5373216"/>
            <a:ext cx="5058625" cy="695735"/>
          </a:xfrm>
        </p:spPr>
        <p:txBody>
          <a:bodyPr anchor="b" anchorCtr="0"/>
          <a:lstStyle>
            <a:lvl1pPr>
              <a:lnSpc>
                <a:spcPct val="105000"/>
              </a:lnSpc>
              <a:spcAft>
                <a:spcPts val="0"/>
              </a:spcAft>
              <a:defRPr sz="800" b="0" cap="none" baseline="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Text</a:t>
            </a:r>
          </a:p>
        </p:txBody>
      </p:sp>
      <p:grpSp>
        <p:nvGrpSpPr>
          <p:cNvPr id="17" name="Groupe 16"/>
          <p:cNvGrpSpPr>
            <a:grpSpLocks noChangeAspect="1"/>
          </p:cNvGrpSpPr>
          <p:nvPr userDrawn="1"/>
        </p:nvGrpSpPr>
        <p:grpSpPr>
          <a:xfrm>
            <a:off x="446780" y="4762800"/>
            <a:ext cx="360000" cy="360000"/>
            <a:chOff x="828676" y="2635250"/>
            <a:chExt cx="369888" cy="369888"/>
          </a:xfrm>
          <a:solidFill>
            <a:schemeClr val="accent3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828676" y="2635250"/>
              <a:ext cx="369888" cy="369888"/>
            </a:xfrm>
            <a:custGeom>
              <a:avLst/>
              <a:gdLst>
                <a:gd name="T0" fmla="*/ 189 w 378"/>
                <a:gd name="T1" fmla="*/ 21 h 378"/>
                <a:gd name="T2" fmla="*/ 189 w 378"/>
                <a:gd name="T3" fmla="*/ 21 h 378"/>
                <a:gd name="T4" fmla="*/ 21 w 378"/>
                <a:gd name="T5" fmla="*/ 189 h 378"/>
                <a:gd name="T6" fmla="*/ 189 w 378"/>
                <a:gd name="T7" fmla="*/ 357 h 378"/>
                <a:gd name="T8" fmla="*/ 357 w 378"/>
                <a:gd name="T9" fmla="*/ 189 h 378"/>
                <a:gd name="T10" fmla="*/ 189 w 378"/>
                <a:gd name="T11" fmla="*/ 21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1"/>
                  </a:moveTo>
                  <a:lnTo>
                    <a:pt x="189" y="21"/>
                  </a:lnTo>
                  <a:cubicBezTo>
                    <a:pt x="97" y="21"/>
                    <a:pt x="21" y="96"/>
                    <a:pt x="21" y="189"/>
                  </a:cubicBezTo>
                  <a:cubicBezTo>
                    <a:pt x="21" y="281"/>
                    <a:pt x="97" y="357"/>
                    <a:pt x="189" y="357"/>
                  </a:cubicBezTo>
                  <a:cubicBezTo>
                    <a:pt x="282" y="357"/>
                    <a:pt x="357" y="281"/>
                    <a:pt x="357" y="189"/>
                  </a:cubicBezTo>
                  <a:cubicBezTo>
                    <a:pt x="357" y="96"/>
                    <a:pt x="282" y="21"/>
                    <a:pt x="189" y="21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998538" y="2778125"/>
              <a:ext cx="96838" cy="96838"/>
            </a:xfrm>
            <a:custGeom>
              <a:avLst/>
              <a:gdLst>
                <a:gd name="T0" fmla="*/ 62 w 99"/>
                <a:gd name="T1" fmla="*/ 0 h 99"/>
                <a:gd name="T2" fmla="*/ 62 w 99"/>
                <a:gd name="T3" fmla="*/ 0 h 99"/>
                <a:gd name="T4" fmla="*/ 33 w 99"/>
                <a:gd name="T5" fmla="*/ 16 h 99"/>
                <a:gd name="T6" fmla="*/ 33 w 99"/>
                <a:gd name="T7" fmla="*/ 2 h 99"/>
                <a:gd name="T8" fmla="*/ 0 w 99"/>
                <a:gd name="T9" fmla="*/ 2 h 99"/>
                <a:gd name="T10" fmla="*/ 0 w 99"/>
                <a:gd name="T11" fmla="*/ 99 h 99"/>
                <a:gd name="T12" fmla="*/ 33 w 99"/>
                <a:gd name="T13" fmla="*/ 99 h 99"/>
                <a:gd name="T14" fmla="*/ 33 w 99"/>
                <a:gd name="T15" fmla="*/ 45 h 99"/>
                <a:gd name="T16" fmla="*/ 34 w 99"/>
                <a:gd name="T17" fmla="*/ 37 h 99"/>
                <a:gd name="T18" fmla="*/ 50 w 99"/>
                <a:gd name="T19" fmla="*/ 25 h 99"/>
                <a:gd name="T20" fmla="*/ 67 w 99"/>
                <a:gd name="T21" fmla="*/ 47 h 99"/>
                <a:gd name="T22" fmla="*/ 67 w 99"/>
                <a:gd name="T23" fmla="*/ 99 h 99"/>
                <a:gd name="T24" fmla="*/ 99 w 99"/>
                <a:gd name="T25" fmla="*/ 99 h 99"/>
                <a:gd name="T26" fmla="*/ 99 w 99"/>
                <a:gd name="T27" fmla="*/ 43 h 99"/>
                <a:gd name="T28" fmla="*/ 62 w 99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9">
                  <a:moveTo>
                    <a:pt x="62" y="0"/>
                  </a:moveTo>
                  <a:lnTo>
                    <a:pt x="62" y="0"/>
                  </a:lnTo>
                  <a:cubicBezTo>
                    <a:pt x="45" y="0"/>
                    <a:pt x="37" y="9"/>
                    <a:pt x="33" y="16"/>
                  </a:cubicBezTo>
                  <a:lnTo>
                    <a:pt x="33" y="2"/>
                  </a:lnTo>
                  <a:lnTo>
                    <a:pt x="0" y="2"/>
                  </a:lnTo>
                  <a:cubicBezTo>
                    <a:pt x="1" y="11"/>
                    <a:pt x="0" y="99"/>
                    <a:pt x="0" y="99"/>
                  </a:cubicBezTo>
                  <a:lnTo>
                    <a:pt x="33" y="99"/>
                  </a:lnTo>
                  <a:lnTo>
                    <a:pt x="33" y="45"/>
                  </a:lnTo>
                  <a:cubicBezTo>
                    <a:pt x="33" y="42"/>
                    <a:pt x="33" y="39"/>
                    <a:pt x="34" y="37"/>
                  </a:cubicBezTo>
                  <a:cubicBezTo>
                    <a:pt x="36" y="31"/>
                    <a:pt x="41" y="25"/>
                    <a:pt x="50" y="25"/>
                  </a:cubicBezTo>
                  <a:cubicBezTo>
                    <a:pt x="62" y="25"/>
                    <a:pt x="67" y="34"/>
                    <a:pt x="67" y="47"/>
                  </a:cubicBezTo>
                  <a:lnTo>
                    <a:pt x="67" y="99"/>
                  </a:lnTo>
                  <a:lnTo>
                    <a:pt x="99" y="99"/>
                  </a:lnTo>
                  <a:lnTo>
                    <a:pt x="99" y="43"/>
                  </a:lnTo>
                  <a:cubicBezTo>
                    <a:pt x="99" y="14"/>
                    <a:pt x="83" y="0"/>
                    <a:pt x="6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49326" y="2779713"/>
              <a:ext cx="33338" cy="95250"/>
            </a:xfrm>
            <a:custGeom>
              <a:avLst/>
              <a:gdLst>
                <a:gd name="T0" fmla="*/ 0 w 33"/>
                <a:gd name="T1" fmla="*/ 97 h 97"/>
                <a:gd name="T2" fmla="*/ 0 w 33"/>
                <a:gd name="T3" fmla="*/ 97 h 97"/>
                <a:gd name="T4" fmla="*/ 33 w 33"/>
                <a:gd name="T5" fmla="*/ 97 h 97"/>
                <a:gd name="T6" fmla="*/ 33 w 33"/>
                <a:gd name="T7" fmla="*/ 0 h 97"/>
                <a:gd name="T8" fmla="*/ 0 w 33"/>
                <a:gd name="T9" fmla="*/ 0 h 97"/>
                <a:gd name="T10" fmla="*/ 0 w 33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97">
                  <a:moveTo>
                    <a:pt x="0" y="97"/>
                  </a:moveTo>
                  <a:lnTo>
                    <a:pt x="0" y="97"/>
                  </a:lnTo>
                  <a:lnTo>
                    <a:pt x="33" y="97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947738" y="2733675"/>
              <a:ext cx="36513" cy="33338"/>
            </a:xfrm>
            <a:custGeom>
              <a:avLst/>
              <a:gdLst>
                <a:gd name="T0" fmla="*/ 19 w 37"/>
                <a:gd name="T1" fmla="*/ 0 h 34"/>
                <a:gd name="T2" fmla="*/ 19 w 37"/>
                <a:gd name="T3" fmla="*/ 0 h 34"/>
                <a:gd name="T4" fmla="*/ 0 w 37"/>
                <a:gd name="T5" fmla="*/ 17 h 34"/>
                <a:gd name="T6" fmla="*/ 18 w 37"/>
                <a:gd name="T7" fmla="*/ 34 h 34"/>
                <a:gd name="T8" fmla="*/ 18 w 37"/>
                <a:gd name="T9" fmla="*/ 34 h 34"/>
                <a:gd name="T10" fmla="*/ 37 w 37"/>
                <a:gd name="T11" fmla="*/ 17 h 34"/>
                <a:gd name="T12" fmla="*/ 19 w 3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4">
                  <a:moveTo>
                    <a:pt x="19" y="0"/>
                  </a:moveTo>
                  <a:lnTo>
                    <a:pt x="19" y="0"/>
                  </a:ln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7" y="34"/>
                    <a:pt x="18" y="34"/>
                  </a:cubicBezTo>
                  <a:lnTo>
                    <a:pt x="18" y="34"/>
                  </a:lnTo>
                  <a:cubicBezTo>
                    <a:pt x="30" y="34"/>
                    <a:pt x="37" y="26"/>
                    <a:pt x="37" y="17"/>
                  </a:cubicBezTo>
                  <a:cubicBezTo>
                    <a:pt x="37" y="8"/>
                    <a:pt x="30" y="0"/>
                    <a:pt x="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2" name="Groupe 21"/>
          <p:cNvGrpSpPr>
            <a:grpSpLocks noChangeAspect="1"/>
          </p:cNvGrpSpPr>
          <p:nvPr userDrawn="1"/>
        </p:nvGrpSpPr>
        <p:grpSpPr>
          <a:xfrm>
            <a:off x="898544" y="4762800"/>
            <a:ext cx="360000" cy="360000"/>
            <a:chOff x="1800226" y="2743200"/>
            <a:chExt cx="369888" cy="369888"/>
          </a:xfrm>
          <a:solidFill>
            <a:schemeClr val="accent3"/>
          </a:solidFill>
        </p:grpSpPr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800226" y="2743200"/>
              <a:ext cx="369888" cy="369888"/>
            </a:xfrm>
            <a:custGeom>
              <a:avLst/>
              <a:gdLst>
                <a:gd name="T0" fmla="*/ 189 w 378"/>
                <a:gd name="T1" fmla="*/ 21 h 378"/>
                <a:gd name="T2" fmla="*/ 189 w 378"/>
                <a:gd name="T3" fmla="*/ 21 h 378"/>
                <a:gd name="T4" fmla="*/ 21 w 378"/>
                <a:gd name="T5" fmla="*/ 189 h 378"/>
                <a:gd name="T6" fmla="*/ 189 w 378"/>
                <a:gd name="T7" fmla="*/ 357 h 378"/>
                <a:gd name="T8" fmla="*/ 357 w 378"/>
                <a:gd name="T9" fmla="*/ 189 h 378"/>
                <a:gd name="T10" fmla="*/ 189 w 378"/>
                <a:gd name="T11" fmla="*/ 21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1"/>
                  </a:moveTo>
                  <a:lnTo>
                    <a:pt x="189" y="21"/>
                  </a:lnTo>
                  <a:cubicBezTo>
                    <a:pt x="97" y="21"/>
                    <a:pt x="21" y="96"/>
                    <a:pt x="21" y="189"/>
                  </a:cubicBezTo>
                  <a:cubicBezTo>
                    <a:pt x="21" y="281"/>
                    <a:pt x="97" y="357"/>
                    <a:pt x="189" y="357"/>
                  </a:cubicBezTo>
                  <a:cubicBezTo>
                    <a:pt x="282" y="357"/>
                    <a:pt x="357" y="281"/>
                    <a:pt x="357" y="189"/>
                  </a:cubicBezTo>
                  <a:cubicBezTo>
                    <a:pt x="357" y="96"/>
                    <a:pt x="282" y="21"/>
                    <a:pt x="189" y="21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1912938" y="2865438"/>
              <a:ext cx="158750" cy="127000"/>
            </a:xfrm>
            <a:custGeom>
              <a:avLst/>
              <a:gdLst>
                <a:gd name="T0" fmla="*/ 0 w 162"/>
                <a:gd name="T1" fmla="*/ 115 h 130"/>
                <a:gd name="T2" fmla="*/ 0 w 162"/>
                <a:gd name="T3" fmla="*/ 115 h 130"/>
                <a:gd name="T4" fmla="*/ 51 w 162"/>
                <a:gd name="T5" fmla="*/ 130 h 130"/>
                <a:gd name="T6" fmla="*/ 144 w 162"/>
                <a:gd name="T7" fmla="*/ 56 h 130"/>
                <a:gd name="T8" fmla="*/ 146 w 162"/>
                <a:gd name="T9" fmla="*/ 36 h 130"/>
                <a:gd name="T10" fmla="*/ 146 w 162"/>
                <a:gd name="T11" fmla="*/ 32 h 130"/>
                <a:gd name="T12" fmla="*/ 162 w 162"/>
                <a:gd name="T13" fmla="*/ 15 h 130"/>
                <a:gd name="T14" fmla="*/ 143 w 162"/>
                <a:gd name="T15" fmla="*/ 20 h 130"/>
                <a:gd name="T16" fmla="*/ 158 w 162"/>
                <a:gd name="T17" fmla="*/ 2 h 130"/>
                <a:gd name="T18" fmla="*/ 137 w 162"/>
                <a:gd name="T19" fmla="*/ 10 h 130"/>
                <a:gd name="T20" fmla="*/ 112 w 162"/>
                <a:gd name="T21" fmla="*/ 0 h 130"/>
                <a:gd name="T22" fmla="*/ 79 w 162"/>
                <a:gd name="T23" fmla="*/ 33 h 130"/>
                <a:gd name="T24" fmla="*/ 80 w 162"/>
                <a:gd name="T25" fmla="*/ 40 h 130"/>
                <a:gd name="T26" fmla="*/ 11 w 162"/>
                <a:gd name="T27" fmla="*/ 6 h 130"/>
                <a:gd name="T28" fmla="*/ 7 w 162"/>
                <a:gd name="T29" fmla="*/ 22 h 130"/>
                <a:gd name="T30" fmla="*/ 21 w 162"/>
                <a:gd name="T31" fmla="*/ 50 h 130"/>
                <a:gd name="T32" fmla="*/ 6 w 162"/>
                <a:gd name="T33" fmla="*/ 46 h 130"/>
                <a:gd name="T34" fmla="*/ 6 w 162"/>
                <a:gd name="T35" fmla="*/ 46 h 130"/>
                <a:gd name="T36" fmla="*/ 9 w 162"/>
                <a:gd name="T37" fmla="*/ 58 h 130"/>
                <a:gd name="T38" fmla="*/ 33 w 162"/>
                <a:gd name="T39" fmla="*/ 78 h 130"/>
                <a:gd name="T40" fmla="*/ 24 w 162"/>
                <a:gd name="T41" fmla="*/ 79 h 130"/>
                <a:gd name="T42" fmla="*/ 18 w 162"/>
                <a:gd name="T43" fmla="*/ 79 h 130"/>
                <a:gd name="T44" fmla="*/ 49 w 162"/>
                <a:gd name="T45" fmla="*/ 101 h 130"/>
                <a:gd name="T46" fmla="*/ 8 w 162"/>
                <a:gd name="T47" fmla="*/ 116 h 130"/>
                <a:gd name="T48" fmla="*/ 0 w 162"/>
                <a:gd name="T4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30">
                  <a:moveTo>
                    <a:pt x="0" y="115"/>
                  </a:moveTo>
                  <a:lnTo>
                    <a:pt x="0" y="115"/>
                  </a:lnTo>
                  <a:cubicBezTo>
                    <a:pt x="15" y="124"/>
                    <a:pt x="32" y="130"/>
                    <a:pt x="51" y="130"/>
                  </a:cubicBezTo>
                  <a:cubicBezTo>
                    <a:pt x="103" y="130"/>
                    <a:pt x="135" y="94"/>
                    <a:pt x="144" y="56"/>
                  </a:cubicBezTo>
                  <a:cubicBezTo>
                    <a:pt x="145" y="50"/>
                    <a:pt x="146" y="43"/>
                    <a:pt x="146" y="36"/>
                  </a:cubicBezTo>
                  <a:cubicBezTo>
                    <a:pt x="146" y="35"/>
                    <a:pt x="146" y="34"/>
                    <a:pt x="146" y="32"/>
                  </a:cubicBezTo>
                  <a:cubicBezTo>
                    <a:pt x="152" y="28"/>
                    <a:pt x="158" y="22"/>
                    <a:pt x="162" y="15"/>
                  </a:cubicBezTo>
                  <a:cubicBezTo>
                    <a:pt x="156" y="18"/>
                    <a:pt x="150" y="20"/>
                    <a:pt x="143" y="20"/>
                  </a:cubicBezTo>
                  <a:cubicBezTo>
                    <a:pt x="150" y="16"/>
                    <a:pt x="155" y="10"/>
                    <a:pt x="158" y="2"/>
                  </a:cubicBezTo>
                  <a:cubicBezTo>
                    <a:pt x="151" y="6"/>
                    <a:pt x="144" y="9"/>
                    <a:pt x="137" y="10"/>
                  </a:cubicBezTo>
                  <a:cubicBezTo>
                    <a:pt x="131" y="4"/>
                    <a:pt x="122" y="0"/>
                    <a:pt x="112" y="0"/>
                  </a:cubicBezTo>
                  <a:cubicBezTo>
                    <a:pt x="94" y="0"/>
                    <a:pt x="79" y="14"/>
                    <a:pt x="79" y="33"/>
                  </a:cubicBezTo>
                  <a:cubicBezTo>
                    <a:pt x="79" y="35"/>
                    <a:pt x="79" y="38"/>
                    <a:pt x="80" y="40"/>
                  </a:cubicBezTo>
                  <a:cubicBezTo>
                    <a:pt x="52" y="39"/>
                    <a:pt x="28" y="26"/>
                    <a:pt x="11" y="6"/>
                  </a:cubicBezTo>
                  <a:cubicBezTo>
                    <a:pt x="8" y="11"/>
                    <a:pt x="7" y="16"/>
                    <a:pt x="7" y="22"/>
                  </a:cubicBezTo>
                  <a:cubicBezTo>
                    <a:pt x="7" y="34"/>
                    <a:pt x="13" y="44"/>
                    <a:pt x="21" y="50"/>
                  </a:cubicBezTo>
                  <a:cubicBezTo>
                    <a:pt x="16" y="49"/>
                    <a:pt x="11" y="48"/>
                    <a:pt x="6" y="46"/>
                  </a:cubicBezTo>
                  <a:lnTo>
                    <a:pt x="6" y="46"/>
                  </a:lnTo>
                  <a:cubicBezTo>
                    <a:pt x="6" y="50"/>
                    <a:pt x="7" y="54"/>
                    <a:pt x="9" y="58"/>
                  </a:cubicBezTo>
                  <a:cubicBezTo>
                    <a:pt x="13" y="68"/>
                    <a:pt x="22" y="76"/>
                    <a:pt x="33" y="78"/>
                  </a:cubicBezTo>
                  <a:cubicBezTo>
                    <a:pt x="30" y="79"/>
                    <a:pt x="27" y="79"/>
                    <a:pt x="24" y="79"/>
                  </a:cubicBezTo>
                  <a:cubicBezTo>
                    <a:pt x="22" y="79"/>
                    <a:pt x="20" y="79"/>
                    <a:pt x="18" y="79"/>
                  </a:cubicBezTo>
                  <a:cubicBezTo>
                    <a:pt x="22" y="92"/>
                    <a:pt x="35" y="101"/>
                    <a:pt x="49" y="101"/>
                  </a:cubicBezTo>
                  <a:cubicBezTo>
                    <a:pt x="38" y="110"/>
                    <a:pt x="23" y="116"/>
                    <a:pt x="8" y="116"/>
                  </a:cubicBezTo>
                  <a:cubicBezTo>
                    <a:pt x="5" y="116"/>
                    <a:pt x="2" y="115"/>
                    <a:pt x="0" y="11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7" name="Groupe 26"/>
          <p:cNvGrpSpPr>
            <a:grpSpLocks noChangeAspect="1"/>
          </p:cNvGrpSpPr>
          <p:nvPr userDrawn="1"/>
        </p:nvGrpSpPr>
        <p:grpSpPr>
          <a:xfrm>
            <a:off x="1350308" y="4762800"/>
            <a:ext cx="360000" cy="360000"/>
            <a:chOff x="5357813" y="4760913"/>
            <a:chExt cx="369888" cy="369888"/>
          </a:xfrm>
          <a:solidFill>
            <a:schemeClr val="accent3"/>
          </a:solidFill>
        </p:grpSpPr>
        <p:sp>
          <p:nvSpPr>
            <p:cNvPr id="25" name="Freeform 17"/>
            <p:cNvSpPr>
              <a:spLocks noEditPoints="1"/>
            </p:cNvSpPr>
            <p:nvPr userDrawn="1"/>
          </p:nvSpPr>
          <p:spPr bwMode="auto">
            <a:xfrm>
              <a:off x="5357813" y="4760913"/>
              <a:ext cx="369888" cy="369888"/>
            </a:xfrm>
            <a:custGeom>
              <a:avLst/>
              <a:gdLst>
                <a:gd name="T0" fmla="*/ 189 w 378"/>
                <a:gd name="T1" fmla="*/ 20 h 378"/>
                <a:gd name="T2" fmla="*/ 189 w 378"/>
                <a:gd name="T3" fmla="*/ 20 h 378"/>
                <a:gd name="T4" fmla="*/ 20 w 378"/>
                <a:gd name="T5" fmla="*/ 189 h 378"/>
                <a:gd name="T6" fmla="*/ 189 w 378"/>
                <a:gd name="T7" fmla="*/ 358 h 378"/>
                <a:gd name="T8" fmla="*/ 358 w 378"/>
                <a:gd name="T9" fmla="*/ 189 h 378"/>
                <a:gd name="T10" fmla="*/ 189 w 378"/>
                <a:gd name="T11" fmla="*/ 20 h 378"/>
                <a:gd name="T12" fmla="*/ 189 w 378"/>
                <a:gd name="T13" fmla="*/ 378 h 378"/>
                <a:gd name="T14" fmla="*/ 189 w 378"/>
                <a:gd name="T15" fmla="*/ 378 h 378"/>
                <a:gd name="T16" fmla="*/ 0 w 378"/>
                <a:gd name="T17" fmla="*/ 189 h 378"/>
                <a:gd name="T18" fmla="*/ 189 w 378"/>
                <a:gd name="T19" fmla="*/ 0 h 378"/>
                <a:gd name="T20" fmla="*/ 378 w 378"/>
                <a:gd name="T21" fmla="*/ 189 h 378"/>
                <a:gd name="T22" fmla="*/ 189 w 378"/>
                <a:gd name="T2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8">
                  <a:moveTo>
                    <a:pt x="189" y="20"/>
                  </a:moveTo>
                  <a:lnTo>
                    <a:pt x="189" y="20"/>
                  </a:lnTo>
                  <a:cubicBezTo>
                    <a:pt x="96" y="20"/>
                    <a:pt x="20" y="95"/>
                    <a:pt x="20" y="189"/>
                  </a:cubicBezTo>
                  <a:cubicBezTo>
                    <a:pt x="20" y="282"/>
                    <a:pt x="96" y="358"/>
                    <a:pt x="189" y="358"/>
                  </a:cubicBezTo>
                  <a:cubicBezTo>
                    <a:pt x="283" y="358"/>
                    <a:pt x="358" y="282"/>
                    <a:pt x="358" y="189"/>
                  </a:cubicBezTo>
                  <a:cubicBezTo>
                    <a:pt x="358" y="95"/>
                    <a:pt x="283" y="20"/>
                    <a:pt x="189" y="20"/>
                  </a:cubicBezTo>
                  <a:close/>
                  <a:moveTo>
                    <a:pt x="189" y="378"/>
                  </a:moveTo>
                  <a:lnTo>
                    <a:pt x="189" y="378"/>
                  </a:lnTo>
                  <a:cubicBezTo>
                    <a:pt x="85" y="378"/>
                    <a:pt x="0" y="293"/>
                    <a:pt x="0" y="189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8"/>
            <p:cNvSpPr>
              <a:spLocks noEditPoints="1"/>
            </p:cNvSpPr>
            <p:nvPr userDrawn="1"/>
          </p:nvSpPr>
          <p:spPr bwMode="auto">
            <a:xfrm>
              <a:off x="5465763" y="4887913"/>
              <a:ext cx="152400" cy="114300"/>
            </a:xfrm>
            <a:custGeom>
              <a:avLst/>
              <a:gdLst>
                <a:gd name="T0" fmla="*/ 59 w 156"/>
                <a:gd name="T1" fmla="*/ 90 h 118"/>
                <a:gd name="T2" fmla="*/ 59 w 156"/>
                <a:gd name="T3" fmla="*/ 90 h 118"/>
                <a:gd name="T4" fmla="*/ 59 w 156"/>
                <a:gd name="T5" fmla="*/ 32 h 118"/>
                <a:gd name="T6" fmla="*/ 111 w 156"/>
                <a:gd name="T7" fmla="*/ 61 h 118"/>
                <a:gd name="T8" fmla="*/ 59 w 156"/>
                <a:gd name="T9" fmla="*/ 90 h 118"/>
                <a:gd name="T10" fmla="*/ 155 w 156"/>
                <a:gd name="T11" fmla="*/ 25 h 118"/>
                <a:gd name="T12" fmla="*/ 155 w 156"/>
                <a:gd name="T13" fmla="*/ 25 h 118"/>
                <a:gd name="T14" fmla="*/ 148 w 156"/>
                <a:gd name="T15" fmla="*/ 8 h 118"/>
                <a:gd name="T16" fmla="*/ 133 w 156"/>
                <a:gd name="T17" fmla="*/ 1 h 118"/>
                <a:gd name="T18" fmla="*/ 78 w 156"/>
                <a:gd name="T19" fmla="*/ 0 h 118"/>
                <a:gd name="T20" fmla="*/ 24 w 156"/>
                <a:gd name="T21" fmla="*/ 1 h 118"/>
                <a:gd name="T22" fmla="*/ 8 w 156"/>
                <a:gd name="T23" fmla="*/ 8 h 118"/>
                <a:gd name="T24" fmla="*/ 2 w 156"/>
                <a:gd name="T25" fmla="*/ 25 h 118"/>
                <a:gd name="T26" fmla="*/ 0 w 156"/>
                <a:gd name="T27" fmla="*/ 53 h 118"/>
                <a:gd name="T28" fmla="*/ 0 w 156"/>
                <a:gd name="T29" fmla="*/ 65 h 118"/>
                <a:gd name="T30" fmla="*/ 2 w 156"/>
                <a:gd name="T31" fmla="*/ 92 h 118"/>
                <a:gd name="T32" fmla="*/ 8 w 156"/>
                <a:gd name="T33" fmla="*/ 109 h 118"/>
                <a:gd name="T34" fmla="*/ 25 w 156"/>
                <a:gd name="T35" fmla="*/ 116 h 118"/>
                <a:gd name="T36" fmla="*/ 78 w 156"/>
                <a:gd name="T37" fmla="*/ 118 h 118"/>
                <a:gd name="T38" fmla="*/ 133 w 156"/>
                <a:gd name="T39" fmla="*/ 116 h 118"/>
                <a:gd name="T40" fmla="*/ 148 w 156"/>
                <a:gd name="T41" fmla="*/ 109 h 118"/>
                <a:gd name="T42" fmla="*/ 155 w 156"/>
                <a:gd name="T43" fmla="*/ 92 h 118"/>
                <a:gd name="T44" fmla="*/ 156 w 156"/>
                <a:gd name="T45" fmla="*/ 65 h 118"/>
                <a:gd name="T46" fmla="*/ 156 w 156"/>
                <a:gd name="T47" fmla="*/ 53 h 118"/>
                <a:gd name="T48" fmla="*/ 155 w 156"/>
                <a:gd name="T49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6" h="118">
                  <a:moveTo>
                    <a:pt x="59" y="90"/>
                  </a:moveTo>
                  <a:lnTo>
                    <a:pt x="59" y="90"/>
                  </a:lnTo>
                  <a:lnTo>
                    <a:pt x="59" y="32"/>
                  </a:lnTo>
                  <a:lnTo>
                    <a:pt x="111" y="61"/>
                  </a:lnTo>
                  <a:lnTo>
                    <a:pt x="59" y="90"/>
                  </a:lnTo>
                  <a:close/>
                  <a:moveTo>
                    <a:pt x="155" y="25"/>
                  </a:moveTo>
                  <a:lnTo>
                    <a:pt x="155" y="25"/>
                  </a:lnTo>
                  <a:cubicBezTo>
                    <a:pt x="155" y="25"/>
                    <a:pt x="153" y="14"/>
                    <a:pt x="148" y="8"/>
                  </a:cubicBezTo>
                  <a:cubicBezTo>
                    <a:pt x="143" y="2"/>
                    <a:pt x="136" y="2"/>
                    <a:pt x="133" y="1"/>
                  </a:cubicBezTo>
                  <a:cubicBezTo>
                    <a:pt x="111" y="0"/>
                    <a:pt x="78" y="0"/>
                    <a:pt x="78" y="0"/>
                  </a:cubicBezTo>
                  <a:cubicBezTo>
                    <a:pt x="78" y="0"/>
                    <a:pt x="45" y="0"/>
                    <a:pt x="24" y="1"/>
                  </a:cubicBezTo>
                  <a:cubicBezTo>
                    <a:pt x="21" y="2"/>
                    <a:pt x="14" y="2"/>
                    <a:pt x="8" y="8"/>
                  </a:cubicBezTo>
                  <a:cubicBezTo>
                    <a:pt x="3" y="14"/>
                    <a:pt x="2" y="25"/>
                    <a:pt x="2" y="25"/>
                  </a:cubicBezTo>
                  <a:cubicBezTo>
                    <a:pt x="2" y="25"/>
                    <a:pt x="0" y="39"/>
                    <a:pt x="0" y="53"/>
                  </a:cubicBezTo>
                  <a:lnTo>
                    <a:pt x="0" y="65"/>
                  </a:lnTo>
                  <a:cubicBezTo>
                    <a:pt x="0" y="79"/>
                    <a:pt x="2" y="92"/>
                    <a:pt x="2" y="92"/>
                  </a:cubicBezTo>
                  <a:cubicBezTo>
                    <a:pt x="2" y="92"/>
                    <a:pt x="3" y="104"/>
                    <a:pt x="8" y="109"/>
                  </a:cubicBezTo>
                  <a:cubicBezTo>
                    <a:pt x="14" y="116"/>
                    <a:pt x="22" y="115"/>
                    <a:pt x="25" y="116"/>
                  </a:cubicBezTo>
                  <a:cubicBezTo>
                    <a:pt x="38" y="118"/>
                    <a:pt x="78" y="118"/>
                    <a:pt x="78" y="118"/>
                  </a:cubicBezTo>
                  <a:cubicBezTo>
                    <a:pt x="78" y="118"/>
                    <a:pt x="111" y="118"/>
                    <a:pt x="133" y="116"/>
                  </a:cubicBezTo>
                  <a:cubicBezTo>
                    <a:pt x="136" y="116"/>
                    <a:pt x="143" y="115"/>
                    <a:pt x="148" y="109"/>
                  </a:cubicBezTo>
                  <a:cubicBezTo>
                    <a:pt x="153" y="104"/>
                    <a:pt x="155" y="92"/>
                    <a:pt x="155" y="92"/>
                  </a:cubicBezTo>
                  <a:cubicBezTo>
                    <a:pt x="155" y="92"/>
                    <a:pt x="156" y="79"/>
                    <a:pt x="156" y="65"/>
                  </a:cubicBezTo>
                  <a:lnTo>
                    <a:pt x="156" y="53"/>
                  </a:lnTo>
                  <a:cubicBezTo>
                    <a:pt x="156" y="39"/>
                    <a:pt x="155" y="25"/>
                    <a:pt x="155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451A845-3F32-440B-9CCF-EE6221AEAE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79" y="6334468"/>
            <a:ext cx="1648626" cy="251999"/>
          </a:xfrm>
          <a:prstGeom prst="rect">
            <a:avLst/>
          </a:prstGeom>
        </p:spPr>
      </p:pic>
      <p:sp>
        <p:nvSpPr>
          <p:cNvPr id="19" name="Rectangle 18">
            <a:hlinkClick r:id="rId4"/>
          </p:cNvPr>
          <p:cNvSpPr/>
          <p:nvPr userDrawn="1"/>
        </p:nvSpPr>
        <p:spPr>
          <a:xfrm>
            <a:off x="446780" y="47628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hlinkClick r:id="rId5"/>
          </p:cNvPr>
          <p:cNvSpPr/>
          <p:nvPr userDrawn="1"/>
        </p:nvSpPr>
        <p:spPr>
          <a:xfrm>
            <a:off x="898544" y="47628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hlinkClick r:id="rId6"/>
          </p:cNvPr>
          <p:cNvSpPr/>
          <p:nvPr userDrawn="1"/>
        </p:nvSpPr>
        <p:spPr>
          <a:xfrm>
            <a:off x="1350308" y="47628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370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422" y="360237"/>
            <a:ext cx="720000" cy="1026000"/>
          </a:xfrm>
        </p:spPr>
        <p:txBody>
          <a:bodyPr/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151619" y="360237"/>
            <a:ext cx="7597094" cy="44047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619" y="810237"/>
            <a:ext cx="7597094" cy="576000"/>
          </a:xfrm>
        </p:spPr>
        <p:txBody>
          <a:bodyPr/>
          <a:lstStyle>
            <a:lvl1pPr>
              <a:defRPr sz="13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Secondary title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02.22.19 – Ostrum AM B&amp;M Capabilities for insurers – Presentation for MEAG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78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451A845-3F32-440B-9CCF-EE6221AEA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83" y="6334468"/>
            <a:ext cx="1658618" cy="252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447764" y="2097135"/>
            <a:ext cx="5364845" cy="2961472"/>
          </a:xfrm>
        </p:spPr>
        <p:txBody>
          <a:bodyPr anchor="t" anchorCtr="0"/>
          <a:lstStyle>
            <a:lvl1pPr marL="0" indent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0" algn="l">
              <a:lnSpc>
                <a:spcPct val="95000"/>
              </a:lnSpc>
              <a:spcBef>
                <a:spcPts val="0"/>
              </a:spcBef>
              <a:defRPr sz="2200" b="0">
                <a:solidFill>
                  <a:schemeClr val="accent3"/>
                </a:solidFill>
              </a:defRPr>
            </a:lvl2pPr>
            <a:lvl3pPr>
              <a:spcBef>
                <a:spcPts val="1800"/>
              </a:spcBef>
              <a:defRPr sz="1100">
                <a:solidFill>
                  <a:schemeClr val="accent3"/>
                </a:solidFill>
              </a:defRPr>
            </a:lvl3pPr>
            <a:lvl4pPr marL="21600" indent="0">
              <a:buNone/>
              <a:defRPr sz="8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Sub-title</a:t>
            </a:r>
          </a:p>
          <a:p>
            <a:pPr lvl="2"/>
            <a:r>
              <a:rPr lang="en-GB" noProof="0" dirty="0"/>
              <a:t>00.00.2018</a:t>
            </a:r>
          </a:p>
          <a:p>
            <a:pPr lvl="3"/>
            <a:r>
              <a:rPr lang="en-GB" noProof="0" dirty="0"/>
              <a:t>Text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5"/>
          </p:nvPr>
        </p:nvSpPr>
        <p:spPr bwMode="gray">
          <a:xfrm>
            <a:off x="0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A970B2E4-8609-49C5-8AB6-3080BB0ACDE6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 bwMode="gray">
          <a:xfrm>
            <a:off x="-1" y="6677998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 bwMode="gray">
          <a:xfrm>
            <a:off x="0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 anchor="t" anchorCtr="0"/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pic>
        <p:nvPicPr>
          <p:cNvPr id="2" name="Image 1" descr="fundin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59" y="425876"/>
            <a:ext cx="901700" cy="215900"/>
          </a:xfrm>
          <a:prstGeom prst="rect">
            <a:avLst/>
          </a:prstGeom>
        </p:spPr>
      </p:pic>
      <p:pic>
        <p:nvPicPr>
          <p:cNvPr id="3" name="Image 2" descr="logo_ostrum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5" y="404664"/>
            <a:ext cx="1866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450000" y="360237"/>
            <a:ext cx="5058626" cy="44047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2411759" y="1403632"/>
            <a:ext cx="6336953" cy="621212"/>
          </a:xfrm>
        </p:spPr>
        <p:txBody>
          <a:bodyPr/>
          <a:lstStyle>
            <a:lvl1pPr>
              <a:defRPr sz="1500" b="0" cap="all" baseline="0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1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9E2A408-2C7B-412B-A962-FD6B7FF0A460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1873610" y="1441656"/>
            <a:ext cx="317830" cy="318924"/>
          </a:xfrm>
          <a:solidFill>
            <a:schemeClr val="accent2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1.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2411759" y="2069916"/>
            <a:ext cx="6336953" cy="621212"/>
          </a:xfrm>
        </p:spPr>
        <p:txBody>
          <a:bodyPr/>
          <a:lstStyle>
            <a:lvl1pPr>
              <a:defRPr sz="1500" b="0" cap="all" baseline="0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2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1873610" y="2107940"/>
            <a:ext cx="317830" cy="318924"/>
          </a:xfrm>
          <a:solidFill>
            <a:schemeClr val="accent2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2.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7" hasCustomPrompt="1"/>
          </p:nvPr>
        </p:nvSpPr>
        <p:spPr>
          <a:xfrm>
            <a:off x="2411759" y="2736200"/>
            <a:ext cx="6336953" cy="621212"/>
          </a:xfrm>
        </p:spPr>
        <p:txBody>
          <a:bodyPr/>
          <a:lstStyle>
            <a:lvl1pPr>
              <a:defRPr sz="1500" b="0" cap="all" baseline="0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2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28" hasCustomPrompt="1"/>
          </p:nvPr>
        </p:nvSpPr>
        <p:spPr>
          <a:xfrm>
            <a:off x="1873610" y="2774224"/>
            <a:ext cx="317830" cy="318924"/>
          </a:xfrm>
          <a:solidFill>
            <a:schemeClr val="accent2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3.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9" hasCustomPrompt="1"/>
          </p:nvPr>
        </p:nvSpPr>
        <p:spPr>
          <a:xfrm>
            <a:off x="2411759" y="3402484"/>
            <a:ext cx="6336953" cy="621212"/>
          </a:xfrm>
        </p:spPr>
        <p:txBody>
          <a:bodyPr/>
          <a:lstStyle>
            <a:lvl1pPr>
              <a:defRPr sz="1500" b="0" cap="all" baseline="0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4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30" hasCustomPrompt="1"/>
          </p:nvPr>
        </p:nvSpPr>
        <p:spPr>
          <a:xfrm>
            <a:off x="1873610" y="3440508"/>
            <a:ext cx="317830" cy="318924"/>
          </a:xfrm>
          <a:solidFill>
            <a:schemeClr val="accent2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4.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31" hasCustomPrompt="1"/>
          </p:nvPr>
        </p:nvSpPr>
        <p:spPr>
          <a:xfrm>
            <a:off x="2411759" y="4068768"/>
            <a:ext cx="6336953" cy="621212"/>
          </a:xfrm>
        </p:spPr>
        <p:txBody>
          <a:bodyPr/>
          <a:lstStyle>
            <a:lvl1pPr>
              <a:defRPr sz="1500" b="0" cap="all" baseline="0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5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1873610" y="4106792"/>
            <a:ext cx="317830" cy="318924"/>
          </a:xfrm>
          <a:solidFill>
            <a:schemeClr val="accent2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5.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33" hasCustomPrompt="1"/>
          </p:nvPr>
        </p:nvSpPr>
        <p:spPr>
          <a:xfrm>
            <a:off x="2411759" y="4735050"/>
            <a:ext cx="6336953" cy="621212"/>
          </a:xfrm>
        </p:spPr>
        <p:txBody>
          <a:bodyPr/>
          <a:lstStyle>
            <a:lvl1pPr>
              <a:defRPr sz="1500" b="0" cap="all" baseline="0">
                <a:solidFill>
                  <a:schemeClr val="accent3"/>
                </a:solidFill>
              </a:defRPr>
            </a:lvl1pPr>
            <a:lvl2pPr>
              <a:defRPr sz="12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6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34" hasCustomPrompt="1"/>
          </p:nvPr>
        </p:nvSpPr>
        <p:spPr>
          <a:xfrm>
            <a:off x="1873610" y="4773074"/>
            <a:ext cx="317830" cy="318924"/>
          </a:xfrm>
          <a:solidFill>
            <a:schemeClr val="accent2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66408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450000" y="360237"/>
            <a:ext cx="5058626" cy="44047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2411760" y="1453670"/>
            <a:ext cx="3096866" cy="612000"/>
          </a:xfrm>
        </p:spPr>
        <p:txBody>
          <a:bodyPr/>
          <a:lstStyle>
            <a:lvl1pPr>
              <a:lnSpc>
                <a:spcPct val="80000"/>
              </a:lnSpc>
              <a:defRPr sz="1500" b="1" cap="all" baseline="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1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4FAC732-92E5-439D-961C-CC00A4561A7B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23"/>
          </p:nvPr>
        </p:nvSpPr>
        <p:spPr>
          <a:xfrm>
            <a:off x="8487417" y="6310312"/>
            <a:ext cx="656583" cy="280987"/>
          </a:xfrm>
        </p:spPr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1873610" y="1441656"/>
            <a:ext cx="317830" cy="318924"/>
          </a:xfrm>
          <a:solidFill>
            <a:schemeClr val="accent1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1.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2411760" y="2119954"/>
            <a:ext cx="3096866" cy="612000"/>
          </a:xfrm>
        </p:spPr>
        <p:txBody>
          <a:bodyPr/>
          <a:lstStyle>
            <a:lvl1pPr>
              <a:lnSpc>
                <a:spcPct val="80000"/>
              </a:lnSpc>
              <a:defRPr sz="1500" b="1" cap="all" baseline="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2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1873610" y="2107940"/>
            <a:ext cx="317830" cy="318924"/>
          </a:xfrm>
          <a:solidFill>
            <a:schemeClr val="accent1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2.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7" hasCustomPrompt="1"/>
          </p:nvPr>
        </p:nvSpPr>
        <p:spPr>
          <a:xfrm>
            <a:off x="2411760" y="2786238"/>
            <a:ext cx="3096866" cy="612000"/>
          </a:xfrm>
        </p:spPr>
        <p:txBody>
          <a:bodyPr/>
          <a:lstStyle>
            <a:lvl1pPr>
              <a:lnSpc>
                <a:spcPct val="80000"/>
              </a:lnSpc>
              <a:defRPr sz="1500" b="1" cap="all" baseline="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3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28" hasCustomPrompt="1"/>
          </p:nvPr>
        </p:nvSpPr>
        <p:spPr>
          <a:xfrm>
            <a:off x="1873610" y="2774224"/>
            <a:ext cx="317830" cy="318924"/>
          </a:xfrm>
          <a:solidFill>
            <a:schemeClr val="accent1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3.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9" hasCustomPrompt="1"/>
          </p:nvPr>
        </p:nvSpPr>
        <p:spPr>
          <a:xfrm>
            <a:off x="2411760" y="3452522"/>
            <a:ext cx="3096866" cy="612000"/>
          </a:xfrm>
        </p:spPr>
        <p:txBody>
          <a:bodyPr/>
          <a:lstStyle>
            <a:lvl1pPr>
              <a:lnSpc>
                <a:spcPct val="80000"/>
              </a:lnSpc>
              <a:defRPr sz="1500" b="1" cap="all" baseline="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4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30" hasCustomPrompt="1"/>
          </p:nvPr>
        </p:nvSpPr>
        <p:spPr>
          <a:xfrm>
            <a:off x="1873610" y="3440508"/>
            <a:ext cx="317830" cy="318924"/>
          </a:xfrm>
          <a:solidFill>
            <a:schemeClr val="accent1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4.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31" hasCustomPrompt="1"/>
          </p:nvPr>
        </p:nvSpPr>
        <p:spPr>
          <a:xfrm>
            <a:off x="2411760" y="4118806"/>
            <a:ext cx="3096866" cy="612000"/>
          </a:xfrm>
        </p:spPr>
        <p:txBody>
          <a:bodyPr/>
          <a:lstStyle>
            <a:lvl1pPr>
              <a:lnSpc>
                <a:spcPct val="80000"/>
              </a:lnSpc>
              <a:defRPr sz="1500" b="1" cap="all" baseline="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5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1873610" y="4106792"/>
            <a:ext cx="317830" cy="318924"/>
          </a:xfrm>
          <a:solidFill>
            <a:schemeClr val="accent1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5.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33" hasCustomPrompt="1"/>
          </p:nvPr>
        </p:nvSpPr>
        <p:spPr>
          <a:xfrm>
            <a:off x="2411760" y="4785088"/>
            <a:ext cx="3096866" cy="612000"/>
          </a:xfrm>
        </p:spPr>
        <p:txBody>
          <a:bodyPr/>
          <a:lstStyle>
            <a:lvl1pPr>
              <a:lnSpc>
                <a:spcPct val="80000"/>
              </a:lnSpc>
              <a:defRPr sz="1500" b="1" cap="all" baseline="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1400" b="1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Title of chapter 6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34" hasCustomPrompt="1"/>
          </p:nvPr>
        </p:nvSpPr>
        <p:spPr>
          <a:xfrm>
            <a:off x="1873610" y="4773074"/>
            <a:ext cx="317830" cy="318924"/>
          </a:xfrm>
          <a:solidFill>
            <a:schemeClr val="accent1"/>
          </a:solidFill>
        </p:spPr>
        <p:txBody>
          <a:bodyPr wrap="none" lIns="54000" tIns="36000" rIns="54000" bIns="36000">
            <a:spAutoFit/>
          </a:bodyPr>
          <a:lstStyle>
            <a:lvl1pPr algn="r">
              <a:defRPr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6.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832000" y="1"/>
            <a:ext cx="3312000" cy="6310312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19686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EE09D299-2EDD-4FAC-BEC9-7A4D0699CD32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220788" y="2051305"/>
            <a:ext cx="1605304" cy="873640"/>
          </a:xfrm>
        </p:spPr>
        <p:txBody>
          <a:bodyPr/>
          <a:lstStyle>
            <a:lvl1pPr algn="r">
              <a:lnSpc>
                <a:spcPct val="95000"/>
              </a:lnSpc>
              <a:defRPr sz="45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1.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3059113" y="2051304"/>
            <a:ext cx="5689600" cy="4520946"/>
          </a:xfrm>
        </p:spPr>
        <p:txBody>
          <a:bodyPr/>
          <a:lstStyle>
            <a:lvl1pPr>
              <a:lnSpc>
                <a:spcPct val="95000"/>
              </a:lnSpc>
              <a:spcAft>
                <a:spcPts val="700"/>
              </a:spcAft>
              <a:defRPr sz="4500" cap="all" baseline="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of chapter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432000" y="5976000"/>
            <a:ext cx="252000" cy="594000"/>
          </a:xfrm>
          <a:custGeom>
            <a:avLst/>
            <a:gdLst>
              <a:gd name="T0" fmla="*/ 201 w 264"/>
              <a:gd name="T1" fmla="*/ 311 h 623"/>
              <a:gd name="T2" fmla="*/ 201 w 264"/>
              <a:gd name="T3" fmla="*/ 311 h 623"/>
              <a:gd name="T4" fmla="*/ 234 w 264"/>
              <a:gd name="T5" fmla="*/ 221 h 623"/>
              <a:gd name="T6" fmla="*/ 264 w 264"/>
              <a:gd name="T7" fmla="*/ 135 h 623"/>
              <a:gd name="T8" fmla="*/ 132 w 264"/>
              <a:gd name="T9" fmla="*/ 0 h 623"/>
              <a:gd name="T10" fmla="*/ 0 w 264"/>
              <a:gd name="T11" fmla="*/ 135 h 623"/>
              <a:gd name="T12" fmla="*/ 31 w 264"/>
              <a:gd name="T13" fmla="*/ 222 h 623"/>
              <a:gd name="T14" fmla="*/ 31 w 264"/>
              <a:gd name="T15" fmla="*/ 222 h 623"/>
              <a:gd name="T16" fmla="*/ 63 w 264"/>
              <a:gd name="T17" fmla="*/ 311 h 623"/>
              <a:gd name="T18" fmla="*/ 30 w 264"/>
              <a:gd name="T19" fmla="*/ 399 h 623"/>
              <a:gd name="T20" fmla="*/ 30 w 264"/>
              <a:gd name="T21" fmla="*/ 399 h 623"/>
              <a:gd name="T22" fmla="*/ 0 w 264"/>
              <a:gd name="T23" fmla="*/ 487 h 623"/>
              <a:gd name="T24" fmla="*/ 132 w 264"/>
              <a:gd name="T25" fmla="*/ 623 h 623"/>
              <a:gd name="T26" fmla="*/ 264 w 264"/>
              <a:gd name="T27" fmla="*/ 487 h 623"/>
              <a:gd name="T28" fmla="*/ 234 w 264"/>
              <a:gd name="T29" fmla="*/ 401 h 623"/>
              <a:gd name="T30" fmla="*/ 201 w 264"/>
              <a:gd name="T31" fmla="*/ 311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4" h="623">
                <a:moveTo>
                  <a:pt x="201" y="311"/>
                </a:moveTo>
                <a:lnTo>
                  <a:pt x="201" y="311"/>
                </a:lnTo>
                <a:cubicBezTo>
                  <a:pt x="201" y="276"/>
                  <a:pt x="213" y="245"/>
                  <a:pt x="234" y="221"/>
                </a:cubicBezTo>
                <a:cubicBezTo>
                  <a:pt x="253" y="198"/>
                  <a:pt x="264" y="168"/>
                  <a:pt x="264" y="135"/>
                </a:cubicBezTo>
                <a:cubicBezTo>
                  <a:pt x="264" y="60"/>
                  <a:pt x="205" y="0"/>
                  <a:pt x="132" y="0"/>
                </a:cubicBezTo>
                <a:cubicBezTo>
                  <a:pt x="59" y="0"/>
                  <a:pt x="0" y="60"/>
                  <a:pt x="0" y="135"/>
                </a:cubicBezTo>
                <a:cubicBezTo>
                  <a:pt x="0" y="168"/>
                  <a:pt x="11" y="198"/>
                  <a:pt x="31" y="222"/>
                </a:cubicBezTo>
                <a:lnTo>
                  <a:pt x="31" y="222"/>
                </a:lnTo>
                <a:cubicBezTo>
                  <a:pt x="51" y="246"/>
                  <a:pt x="63" y="277"/>
                  <a:pt x="63" y="311"/>
                </a:cubicBezTo>
                <a:cubicBezTo>
                  <a:pt x="63" y="345"/>
                  <a:pt x="51" y="376"/>
                  <a:pt x="30" y="399"/>
                </a:cubicBezTo>
                <a:lnTo>
                  <a:pt x="30" y="399"/>
                </a:lnTo>
                <a:cubicBezTo>
                  <a:pt x="11" y="423"/>
                  <a:pt x="0" y="454"/>
                  <a:pt x="0" y="487"/>
                </a:cubicBezTo>
                <a:cubicBezTo>
                  <a:pt x="0" y="562"/>
                  <a:pt x="59" y="623"/>
                  <a:pt x="132" y="623"/>
                </a:cubicBezTo>
                <a:cubicBezTo>
                  <a:pt x="205" y="623"/>
                  <a:pt x="264" y="562"/>
                  <a:pt x="264" y="487"/>
                </a:cubicBezTo>
                <a:cubicBezTo>
                  <a:pt x="264" y="454"/>
                  <a:pt x="253" y="424"/>
                  <a:pt x="234" y="401"/>
                </a:cubicBezTo>
                <a:cubicBezTo>
                  <a:pt x="213" y="377"/>
                  <a:pt x="201" y="345"/>
                  <a:pt x="201" y="31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9B37C4AF-56B0-49A9-97BE-981B7CE79FDC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220788" y="2051305"/>
            <a:ext cx="1605304" cy="873640"/>
          </a:xfrm>
        </p:spPr>
        <p:txBody>
          <a:bodyPr/>
          <a:lstStyle>
            <a:lvl1pPr algn="r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1.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3059113" y="2051304"/>
            <a:ext cx="5689600" cy="4520946"/>
          </a:xfrm>
        </p:spPr>
        <p:txBody>
          <a:bodyPr/>
          <a:lstStyle>
            <a:lvl1pPr>
              <a:lnSpc>
                <a:spcPct val="95000"/>
              </a:lnSpc>
              <a:spcAft>
                <a:spcPts val="700"/>
              </a:spcAft>
              <a:defRPr sz="4500" cap="all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of chapter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432000" y="5976000"/>
            <a:ext cx="252000" cy="594000"/>
          </a:xfrm>
          <a:custGeom>
            <a:avLst/>
            <a:gdLst>
              <a:gd name="T0" fmla="*/ 201 w 264"/>
              <a:gd name="T1" fmla="*/ 311 h 623"/>
              <a:gd name="T2" fmla="*/ 201 w 264"/>
              <a:gd name="T3" fmla="*/ 311 h 623"/>
              <a:gd name="T4" fmla="*/ 234 w 264"/>
              <a:gd name="T5" fmla="*/ 221 h 623"/>
              <a:gd name="T6" fmla="*/ 264 w 264"/>
              <a:gd name="T7" fmla="*/ 135 h 623"/>
              <a:gd name="T8" fmla="*/ 132 w 264"/>
              <a:gd name="T9" fmla="*/ 0 h 623"/>
              <a:gd name="T10" fmla="*/ 0 w 264"/>
              <a:gd name="T11" fmla="*/ 135 h 623"/>
              <a:gd name="T12" fmla="*/ 31 w 264"/>
              <a:gd name="T13" fmla="*/ 222 h 623"/>
              <a:gd name="T14" fmla="*/ 31 w 264"/>
              <a:gd name="T15" fmla="*/ 222 h 623"/>
              <a:gd name="T16" fmla="*/ 63 w 264"/>
              <a:gd name="T17" fmla="*/ 311 h 623"/>
              <a:gd name="T18" fmla="*/ 30 w 264"/>
              <a:gd name="T19" fmla="*/ 399 h 623"/>
              <a:gd name="T20" fmla="*/ 30 w 264"/>
              <a:gd name="T21" fmla="*/ 399 h 623"/>
              <a:gd name="T22" fmla="*/ 0 w 264"/>
              <a:gd name="T23" fmla="*/ 487 h 623"/>
              <a:gd name="T24" fmla="*/ 132 w 264"/>
              <a:gd name="T25" fmla="*/ 623 h 623"/>
              <a:gd name="T26" fmla="*/ 264 w 264"/>
              <a:gd name="T27" fmla="*/ 487 h 623"/>
              <a:gd name="T28" fmla="*/ 234 w 264"/>
              <a:gd name="T29" fmla="*/ 401 h 623"/>
              <a:gd name="T30" fmla="*/ 201 w 264"/>
              <a:gd name="T31" fmla="*/ 311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4" h="623">
                <a:moveTo>
                  <a:pt x="201" y="311"/>
                </a:moveTo>
                <a:lnTo>
                  <a:pt x="201" y="311"/>
                </a:lnTo>
                <a:cubicBezTo>
                  <a:pt x="201" y="276"/>
                  <a:pt x="213" y="245"/>
                  <a:pt x="234" y="221"/>
                </a:cubicBezTo>
                <a:cubicBezTo>
                  <a:pt x="253" y="198"/>
                  <a:pt x="264" y="168"/>
                  <a:pt x="264" y="135"/>
                </a:cubicBezTo>
                <a:cubicBezTo>
                  <a:pt x="264" y="60"/>
                  <a:pt x="205" y="0"/>
                  <a:pt x="132" y="0"/>
                </a:cubicBezTo>
                <a:cubicBezTo>
                  <a:pt x="59" y="0"/>
                  <a:pt x="0" y="60"/>
                  <a:pt x="0" y="135"/>
                </a:cubicBezTo>
                <a:cubicBezTo>
                  <a:pt x="0" y="168"/>
                  <a:pt x="11" y="198"/>
                  <a:pt x="31" y="222"/>
                </a:cubicBezTo>
                <a:lnTo>
                  <a:pt x="31" y="222"/>
                </a:lnTo>
                <a:cubicBezTo>
                  <a:pt x="51" y="246"/>
                  <a:pt x="63" y="277"/>
                  <a:pt x="63" y="311"/>
                </a:cubicBezTo>
                <a:cubicBezTo>
                  <a:pt x="63" y="345"/>
                  <a:pt x="51" y="376"/>
                  <a:pt x="30" y="399"/>
                </a:cubicBezTo>
                <a:lnTo>
                  <a:pt x="30" y="399"/>
                </a:lnTo>
                <a:cubicBezTo>
                  <a:pt x="11" y="423"/>
                  <a:pt x="0" y="454"/>
                  <a:pt x="0" y="487"/>
                </a:cubicBezTo>
                <a:cubicBezTo>
                  <a:pt x="0" y="562"/>
                  <a:pt x="59" y="623"/>
                  <a:pt x="132" y="623"/>
                </a:cubicBezTo>
                <a:cubicBezTo>
                  <a:pt x="205" y="623"/>
                  <a:pt x="264" y="562"/>
                  <a:pt x="264" y="487"/>
                </a:cubicBezTo>
                <a:cubicBezTo>
                  <a:pt x="264" y="454"/>
                  <a:pt x="253" y="424"/>
                  <a:pt x="234" y="401"/>
                </a:cubicBezTo>
                <a:cubicBezTo>
                  <a:pt x="213" y="377"/>
                  <a:pt x="201" y="345"/>
                  <a:pt x="201" y="31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89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ers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EBC4B8BF-8908-4AC5-946C-1F5916EE473D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0796" y="6678000"/>
            <a:ext cx="1800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220788" y="2051305"/>
            <a:ext cx="1605304" cy="873640"/>
          </a:xfrm>
        </p:spPr>
        <p:txBody>
          <a:bodyPr/>
          <a:lstStyle>
            <a:lvl1pPr algn="r">
              <a:lnSpc>
                <a:spcPct val="9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1.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3059113" y="2051304"/>
            <a:ext cx="5689600" cy="4520946"/>
          </a:xfrm>
        </p:spPr>
        <p:txBody>
          <a:bodyPr/>
          <a:lstStyle>
            <a:lvl1pPr>
              <a:lnSpc>
                <a:spcPct val="95000"/>
              </a:lnSpc>
              <a:spcAft>
                <a:spcPts val="700"/>
              </a:spcAft>
              <a:defRPr sz="4500" cap="all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of chapter</a:t>
            </a:r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432000" y="5976000"/>
            <a:ext cx="252000" cy="594000"/>
          </a:xfrm>
          <a:custGeom>
            <a:avLst/>
            <a:gdLst>
              <a:gd name="T0" fmla="*/ 201 w 264"/>
              <a:gd name="T1" fmla="*/ 311 h 623"/>
              <a:gd name="T2" fmla="*/ 201 w 264"/>
              <a:gd name="T3" fmla="*/ 311 h 623"/>
              <a:gd name="T4" fmla="*/ 234 w 264"/>
              <a:gd name="T5" fmla="*/ 221 h 623"/>
              <a:gd name="T6" fmla="*/ 264 w 264"/>
              <a:gd name="T7" fmla="*/ 135 h 623"/>
              <a:gd name="T8" fmla="*/ 132 w 264"/>
              <a:gd name="T9" fmla="*/ 0 h 623"/>
              <a:gd name="T10" fmla="*/ 0 w 264"/>
              <a:gd name="T11" fmla="*/ 135 h 623"/>
              <a:gd name="T12" fmla="*/ 31 w 264"/>
              <a:gd name="T13" fmla="*/ 222 h 623"/>
              <a:gd name="T14" fmla="*/ 31 w 264"/>
              <a:gd name="T15" fmla="*/ 222 h 623"/>
              <a:gd name="T16" fmla="*/ 63 w 264"/>
              <a:gd name="T17" fmla="*/ 311 h 623"/>
              <a:gd name="T18" fmla="*/ 30 w 264"/>
              <a:gd name="T19" fmla="*/ 399 h 623"/>
              <a:gd name="T20" fmla="*/ 30 w 264"/>
              <a:gd name="T21" fmla="*/ 399 h 623"/>
              <a:gd name="T22" fmla="*/ 0 w 264"/>
              <a:gd name="T23" fmla="*/ 487 h 623"/>
              <a:gd name="T24" fmla="*/ 132 w 264"/>
              <a:gd name="T25" fmla="*/ 623 h 623"/>
              <a:gd name="T26" fmla="*/ 264 w 264"/>
              <a:gd name="T27" fmla="*/ 487 h 623"/>
              <a:gd name="T28" fmla="*/ 234 w 264"/>
              <a:gd name="T29" fmla="*/ 401 h 623"/>
              <a:gd name="T30" fmla="*/ 201 w 264"/>
              <a:gd name="T31" fmla="*/ 311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4" h="623">
                <a:moveTo>
                  <a:pt x="201" y="311"/>
                </a:moveTo>
                <a:lnTo>
                  <a:pt x="201" y="311"/>
                </a:lnTo>
                <a:cubicBezTo>
                  <a:pt x="201" y="276"/>
                  <a:pt x="213" y="245"/>
                  <a:pt x="234" y="221"/>
                </a:cubicBezTo>
                <a:cubicBezTo>
                  <a:pt x="253" y="198"/>
                  <a:pt x="264" y="168"/>
                  <a:pt x="264" y="135"/>
                </a:cubicBezTo>
                <a:cubicBezTo>
                  <a:pt x="264" y="60"/>
                  <a:pt x="205" y="0"/>
                  <a:pt x="132" y="0"/>
                </a:cubicBezTo>
                <a:cubicBezTo>
                  <a:pt x="59" y="0"/>
                  <a:pt x="0" y="60"/>
                  <a:pt x="0" y="135"/>
                </a:cubicBezTo>
                <a:cubicBezTo>
                  <a:pt x="0" y="168"/>
                  <a:pt x="11" y="198"/>
                  <a:pt x="31" y="222"/>
                </a:cubicBezTo>
                <a:lnTo>
                  <a:pt x="31" y="222"/>
                </a:lnTo>
                <a:cubicBezTo>
                  <a:pt x="51" y="246"/>
                  <a:pt x="63" y="277"/>
                  <a:pt x="63" y="311"/>
                </a:cubicBezTo>
                <a:cubicBezTo>
                  <a:pt x="63" y="345"/>
                  <a:pt x="51" y="376"/>
                  <a:pt x="30" y="399"/>
                </a:cubicBezTo>
                <a:lnTo>
                  <a:pt x="30" y="399"/>
                </a:lnTo>
                <a:cubicBezTo>
                  <a:pt x="11" y="423"/>
                  <a:pt x="0" y="454"/>
                  <a:pt x="0" y="487"/>
                </a:cubicBezTo>
                <a:cubicBezTo>
                  <a:pt x="0" y="562"/>
                  <a:pt x="59" y="623"/>
                  <a:pt x="132" y="623"/>
                </a:cubicBezTo>
                <a:cubicBezTo>
                  <a:pt x="205" y="623"/>
                  <a:pt x="264" y="562"/>
                  <a:pt x="264" y="487"/>
                </a:cubicBezTo>
                <a:cubicBezTo>
                  <a:pt x="264" y="454"/>
                  <a:pt x="253" y="424"/>
                  <a:pt x="234" y="401"/>
                </a:cubicBezTo>
                <a:cubicBezTo>
                  <a:pt x="213" y="377"/>
                  <a:pt x="201" y="345"/>
                  <a:pt x="201" y="31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151619" y="360237"/>
            <a:ext cx="7597094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49998" y="1564978"/>
            <a:ext cx="8280000" cy="46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  <a:p>
            <a:pPr lvl="5"/>
            <a:r>
              <a:rPr lang="en-GB" noProof="0" dirty="0" err="1"/>
              <a:t>Sisth</a:t>
            </a:r>
            <a:r>
              <a:rPr lang="en-GB" noProof="0" dirty="0"/>
              <a:t>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0796" y="6678000"/>
            <a:ext cx="180000" cy="180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9534B70E-6DCD-48F2-8263-D1EC0BD944E9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195736" y="6310312"/>
            <a:ext cx="6264696" cy="2809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3"/>
                </a:solidFill>
              </a:defRPr>
            </a:lvl1pPr>
          </a:lstStyle>
          <a:p>
            <a:pPr algn="r"/>
            <a:r>
              <a:rPr lang="en-US"/>
              <a:t>April 27, 2018 – Strategy – For investment professional use only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87417" y="6310312"/>
            <a:ext cx="656583" cy="2809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8" name="Image 7" descr="logo_ostrum.pdf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8" y="6331998"/>
            <a:ext cx="912870" cy="248400"/>
          </a:xfrm>
          <a:prstGeom prst="rect">
            <a:avLst/>
          </a:prstGeom>
        </p:spPr>
      </p:pic>
      <p:sp>
        <p:nvSpPr>
          <p:cNvPr id="7" name="MSIPCMContentMarking" descr="{&quot;HashCode&quot;:-929196920,&quot;Placement&quot;:&quot;Footer&quot;}">
            <a:extLst>
              <a:ext uri="{FF2B5EF4-FFF2-40B4-BE49-F238E27FC236}">
                <a16:creationId xmlns:a16="http://schemas.microsoft.com/office/drawing/2014/main" id="{CBECE41B-6443-4E77-9DD8-26BD28C9BDD5}"/>
              </a:ext>
            </a:extLst>
          </p:cNvPr>
          <p:cNvSpPr txBox="1"/>
          <p:nvPr userDrawn="1"/>
        </p:nvSpPr>
        <p:spPr>
          <a:xfrm>
            <a:off x="0" y="6749469"/>
            <a:ext cx="212491" cy="1085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">
                <a:solidFill>
                  <a:srgbClr val="FFFFFF"/>
                </a:solidFill>
                <a:latin typeface="Calibri" panose="020F0502020204030204" pitchFamily="34" charset="0"/>
              </a:rPr>
              <a:t>C2 - Internal Natixis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668" r:id="rId2"/>
    <p:sldLayoutId id="2147483835" r:id="rId3"/>
    <p:sldLayoutId id="2147483837" r:id="rId4"/>
    <p:sldLayoutId id="2147483815" r:id="rId5"/>
    <p:sldLayoutId id="2147483816" r:id="rId6"/>
    <p:sldLayoutId id="2147483799" r:id="rId7"/>
    <p:sldLayoutId id="2147483817" r:id="rId8"/>
    <p:sldLayoutId id="2147483818" r:id="rId9"/>
    <p:sldLayoutId id="2147483819" r:id="rId10"/>
    <p:sldLayoutId id="2147483809" r:id="rId11"/>
    <p:sldLayoutId id="2147483810" r:id="rId12"/>
    <p:sldLayoutId id="2147483808" r:id="rId13"/>
    <p:sldLayoutId id="2147483811" r:id="rId14"/>
    <p:sldLayoutId id="2147483812" r:id="rId15"/>
    <p:sldLayoutId id="2147483813" r:id="rId16"/>
    <p:sldLayoutId id="2147483814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  <p:sldLayoutId id="2147483833" r:id="rId31"/>
    <p:sldLayoutId id="2147483839" r:id="rId32"/>
    <p:sldLayoutId id="2147483838" r:id="rId33"/>
    <p:sldLayoutId id="2147483834" r:id="rId34"/>
    <p:sldLayoutId id="2147483840" r:id="rId35"/>
    <p:sldLayoutId id="2147483841" r:id="rId3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400" b="1" kern="1200" cap="all" baseline="0">
          <a:ln>
            <a:solidFill>
              <a:schemeClr val="accent3">
                <a:alpha val="0"/>
              </a:schemeClr>
            </a:solidFill>
          </a:ln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Blip>
          <a:blip r:embed="rId39"/>
        </a:buBlip>
        <a:defRPr sz="1600" b="1" kern="1200">
          <a:ln>
            <a:solidFill>
              <a:schemeClr val="accent3">
                <a:alpha val="0"/>
              </a:schemeClr>
            </a:solidFill>
          </a:ln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Blip>
          <a:blip r:embed="rId39"/>
        </a:buBlip>
        <a:defRPr sz="1600" kern="1200">
          <a:ln>
            <a:solidFill>
              <a:schemeClr val="accent3">
                <a:alpha val="0"/>
              </a:schemeClr>
            </a:solidFill>
          </a:ln>
          <a:solidFill>
            <a:schemeClr val="accent3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Blip>
          <a:blip r:embed="rId39"/>
        </a:buBlip>
        <a:defRPr sz="1200" kern="1200">
          <a:ln>
            <a:solidFill>
              <a:schemeClr val="accent3">
                <a:alpha val="0"/>
              </a:schemeClr>
            </a:solidFill>
          </a:ln>
          <a:solidFill>
            <a:schemeClr val="accent3"/>
          </a:solidFill>
          <a:latin typeface="+mn-lt"/>
          <a:ea typeface="+mn-ea"/>
          <a:cs typeface="+mn-cs"/>
        </a:defRPr>
      </a:lvl3pPr>
      <a:lvl4pPr marL="0" indent="9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200" kern="1200">
          <a:ln>
            <a:solidFill>
              <a:schemeClr val="accent3">
                <a:alpha val="0"/>
              </a:schemeClr>
            </a:solidFill>
          </a:ln>
          <a:solidFill>
            <a:schemeClr val="accent3"/>
          </a:solidFill>
          <a:latin typeface="+mn-lt"/>
          <a:ea typeface="+mn-ea"/>
          <a:cs typeface="+mn-cs"/>
        </a:defRPr>
      </a:lvl4pPr>
      <a:lvl5pPr marL="342000" marR="0" indent="88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000" kern="1200">
          <a:ln>
            <a:solidFill>
              <a:schemeClr val="accent3">
                <a:alpha val="0"/>
              </a:schemeClr>
            </a:solidFill>
          </a:ln>
          <a:solidFill>
            <a:schemeClr val="accent3"/>
          </a:solidFill>
          <a:latin typeface="+mn-lt"/>
          <a:ea typeface="+mn-ea"/>
          <a:cs typeface="+mn-cs"/>
        </a:defRPr>
      </a:lvl5pPr>
      <a:lvl6pPr marL="719138" marR="0" indent="88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-"/>
        <a:tabLst/>
        <a:defRPr sz="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92075" indent="0" algn="l" defTabSz="9144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7CF66BF-5DDF-444B-AA7B-C453678163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91D2DD-C2B9-4A79-AF43-A64661704E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3568" y="332656"/>
            <a:ext cx="7920000" cy="56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095EA4-4F7D-4A1F-B1CF-1A7ADEE011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9672" y="2060848"/>
            <a:ext cx="7129041" cy="2520280"/>
          </a:xfrm>
        </p:spPr>
        <p:txBody>
          <a:bodyPr/>
          <a:lstStyle/>
          <a:p>
            <a:r>
              <a:rPr lang="en-US" sz="1800" b="1" dirty="0"/>
              <a:t>Investment Challenges and Opportunities </a:t>
            </a:r>
          </a:p>
          <a:p>
            <a:r>
              <a:rPr lang="en-US" sz="1800" b="1" dirty="0"/>
              <a:t>in a Low Interest Rate Environment</a:t>
            </a:r>
          </a:p>
          <a:p>
            <a:endParaRPr lang="en-US" sz="1800" b="1" dirty="0"/>
          </a:p>
          <a:p>
            <a:endParaRPr lang="en-US" sz="18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Nathalie Pistre</a:t>
            </a:r>
          </a:p>
          <a:p>
            <a:r>
              <a:rPr lang="en-US" sz="1400" b="1" dirty="0"/>
              <a:t>Head of quantitative research, </a:t>
            </a:r>
          </a:p>
          <a:p>
            <a:r>
              <a:rPr lang="en-US" sz="1400" b="1" dirty="0"/>
              <a:t>support and development</a:t>
            </a:r>
          </a:p>
          <a:p>
            <a:endParaRPr lang="fr-FR" sz="1400" b="1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58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90406"/>
            <a:ext cx="8298712" cy="428898"/>
          </a:xfrm>
        </p:spPr>
        <p:txBody>
          <a:bodyPr/>
          <a:lstStyle/>
          <a:p>
            <a:r>
              <a:rPr lang="en-US" dirty="0"/>
              <a:t>protracted decline in rates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noProof="0"/>
              <a:t>– </a:t>
            </a:r>
            <a:fld id="{733122C9-A0B9-462F-8757-0847AD287B63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C34BFE-0864-4BA5-A681-C091EB03ADDA}"/>
              </a:ext>
            </a:extLst>
          </p:cNvPr>
          <p:cNvSpPr/>
          <p:nvPr/>
        </p:nvSpPr>
        <p:spPr>
          <a:xfrm>
            <a:off x="1619672" y="4804199"/>
            <a:ext cx="71736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Low rates may stimulate demand but distort market economies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Asset bubbles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Negative income effect for savers, reduced banking margins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Reduction of borrower screening effects, limiting resource reallocation of labor and capital in the economy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6CB45-8C40-4508-A971-BAB09547607D}"/>
              </a:ext>
            </a:extLst>
          </p:cNvPr>
          <p:cNvSpPr/>
          <p:nvPr/>
        </p:nvSpPr>
        <p:spPr>
          <a:xfrm>
            <a:off x="3386881" y="901117"/>
            <a:ext cx="5721442" cy="138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Disinflation and financial intergradation of the world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Financial crisis and implementation of unconventional monetary policy.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A4694B-AE1D-4D6D-B4DC-B980A3E4D926}"/>
              </a:ext>
            </a:extLst>
          </p:cNvPr>
          <p:cNvSpPr/>
          <p:nvPr/>
        </p:nvSpPr>
        <p:spPr>
          <a:xfrm>
            <a:off x="215516" y="3773149"/>
            <a:ext cx="8928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ECB balance sheet amounts to 40% of euro area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Quantitative Easing retires assets from markets and change long-term market equilibria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Central banks assume considerable duration and credit risks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633149"/>
              </p:ext>
            </p:extLst>
          </p:nvPr>
        </p:nvGraphicFramePr>
        <p:xfrm>
          <a:off x="215516" y="629487"/>
          <a:ext cx="6704257" cy="323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496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57723" y="143435"/>
            <a:ext cx="404634" cy="868559"/>
          </a:xfrm>
        </p:spPr>
        <p:txBody>
          <a:bodyPr/>
          <a:lstStyle/>
          <a:p>
            <a:pPr>
              <a:buNone/>
            </a:pPr>
            <a:r>
              <a:rPr lang="en-GB" dirty="0"/>
              <a:t>2.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584146" y="178769"/>
            <a:ext cx="8380342" cy="440471"/>
          </a:xfrm>
        </p:spPr>
        <p:txBody>
          <a:bodyPr/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 of Active Strategies in low rates environment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D3A94A-A6F2-4DDA-922C-371EE7A01891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8"/>
          </p:nvPr>
        </p:nvSpPr>
        <p:spPr>
          <a:xfrm>
            <a:off x="8487417" y="6460381"/>
            <a:ext cx="656583" cy="280987"/>
          </a:xfrm>
        </p:spPr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4140" y="878100"/>
            <a:ext cx="8540348" cy="567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200" b="1" dirty="0">
              <a:solidFill>
                <a:schemeClr val="accent3"/>
              </a:solidFill>
            </a:endParaRPr>
          </a:p>
          <a:p>
            <a:pPr algn="just"/>
            <a:endParaRPr lang="fr-FR" sz="1200" b="1" dirty="0">
              <a:solidFill>
                <a:schemeClr val="accent3"/>
              </a:solidFill>
            </a:endParaRPr>
          </a:p>
          <a:p>
            <a:pPr algn="just"/>
            <a:endParaRPr lang="fr-FR" sz="1200" b="1" dirty="0">
              <a:solidFill>
                <a:schemeClr val="accent3"/>
              </a:solidFill>
            </a:endParaRPr>
          </a:p>
          <a:p>
            <a:pPr algn="just"/>
            <a:endParaRPr lang="fr-FR" sz="1200" b="1" dirty="0">
              <a:solidFill>
                <a:schemeClr val="accent3"/>
              </a:solidFill>
            </a:endParaRPr>
          </a:p>
          <a:p>
            <a:pPr algn="just"/>
            <a:endParaRPr lang="fr-FR" sz="1400" b="1" dirty="0"/>
          </a:p>
          <a:p>
            <a:pPr algn="just"/>
            <a:endParaRPr lang="fr-FR" sz="1400" b="1" dirty="0"/>
          </a:p>
          <a:p>
            <a:pPr algn="just"/>
            <a:endParaRPr lang="fr-FR" sz="1400" b="1" dirty="0"/>
          </a:p>
          <a:p>
            <a:pPr algn="just"/>
            <a:endParaRPr lang="fr-FR" sz="1400" b="1" dirty="0"/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endParaRPr lang="fr-FR" dirty="0"/>
          </a:p>
          <a:p>
            <a:pPr marL="0" lvl="1"/>
            <a:endParaRPr lang="fr-FR" dirty="0"/>
          </a:p>
          <a:p>
            <a:pPr marL="0" lvl="1"/>
            <a:endParaRPr lang="fr-FR" dirty="0"/>
          </a:p>
          <a:p>
            <a:pPr marL="0" lvl="1"/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2765480"/>
            <a:ext cx="47732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just">
              <a:buFont typeface="Wingdings" panose="05000000000000000000" pitchFamily="2" charset="2"/>
              <a:buChar char="q"/>
            </a:pPr>
            <a:r>
              <a:rPr lang="en-US" sz="1600" b="1" cap="all" dirty="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3"/>
                </a:solidFill>
                <a:ea typeface="+mj-ea"/>
                <a:cs typeface="+mj-cs"/>
              </a:rPr>
              <a:t>Curve </a:t>
            </a:r>
            <a:r>
              <a:rPr lang="en-US" sz="1600" b="1" cap="all" dirty="0" err="1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3"/>
                </a:solidFill>
                <a:ea typeface="+mj-ea"/>
                <a:cs typeface="+mj-cs"/>
              </a:rPr>
              <a:t>strategY</a:t>
            </a:r>
            <a:r>
              <a:rPr lang="en-US" sz="1600" b="1" cap="all" dirty="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3"/>
                </a:solidFill>
                <a:ea typeface="+mj-ea"/>
                <a:cs typeface="+mj-cs"/>
              </a:rPr>
              <a:t> : </a:t>
            </a:r>
            <a:r>
              <a:rPr lang="en-GB" sz="1400" dirty="0"/>
              <a:t>Bet on the flattening (or steepening) of the curve .</a:t>
            </a:r>
          </a:p>
          <a:p>
            <a:pPr marL="0" lvl="1" algn="just"/>
            <a:endParaRPr lang="en-GB" sz="1400" dirty="0"/>
          </a:p>
          <a:p>
            <a:pPr marL="0" lvl="1" algn="just"/>
            <a:r>
              <a:rPr lang="en-GB" sz="1400" dirty="0"/>
              <a:t>Ex: 2-10y of the US Treasury Curve. The excess return of this strategy from 02/11/18 to 30/01/19 is for a 1 dur. </a:t>
            </a:r>
            <a:r>
              <a:rPr lang="en-GB" sz="1400" dirty="0" err="1"/>
              <a:t>pt</a:t>
            </a:r>
            <a:r>
              <a:rPr lang="en-GB" sz="1400" dirty="0"/>
              <a:t> exposure equal to </a:t>
            </a:r>
            <a:r>
              <a:rPr lang="en-GB" sz="1400" b="1" dirty="0"/>
              <a:t>13.9bp</a:t>
            </a:r>
            <a:r>
              <a:rPr lang="en-GB" sz="1400" dirty="0"/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769926"/>
            <a:ext cx="47525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n-US" sz="1600" b="1" cap="all" dirty="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3"/>
                </a:solidFill>
              </a:rPr>
              <a:t>Market Directional Bets </a:t>
            </a:r>
            <a:r>
              <a:rPr lang="en-US" sz="1400" b="1" dirty="0"/>
              <a:t>with Duration strategy (yield curve shift) </a:t>
            </a:r>
            <a:endParaRPr lang="en-US" sz="1400" b="1" dirty="0">
              <a:solidFill>
                <a:schemeClr val="accent3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n-US" sz="1200" b="1" dirty="0">
              <a:solidFill>
                <a:schemeClr val="accent3"/>
              </a:solidFill>
            </a:endParaRPr>
          </a:p>
          <a:p>
            <a:pPr marL="0" lvl="1" algn="just"/>
            <a:r>
              <a:rPr lang="en-US" sz="1400" dirty="0"/>
              <a:t>Take a long (or short) position on Bund Futures. </a:t>
            </a:r>
          </a:p>
          <a:p>
            <a:pPr marL="0" lvl="1" algn="just"/>
            <a:endParaRPr lang="en-US" sz="1400" dirty="0"/>
          </a:p>
          <a:p>
            <a:pPr marL="0" lvl="1" algn="just"/>
            <a:r>
              <a:rPr lang="en-US" sz="1400" dirty="0"/>
              <a:t>Ex: the excess return of a buy strategy from 15 nov.18 to 20 feb.19 is for a exposure of 1 dur. </a:t>
            </a:r>
            <a:r>
              <a:rPr lang="en-US" sz="1400" dirty="0" err="1"/>
              <a:t>pt</a:t>
            </a:r>
            <a:r>
              <a:rPr lang="en-US" sz="1400" dirty="0"/>
              <a:t> equal </a:t>
            </a:r>
            <a:r>
              <a:rPr lang="en-US" sz="1400" b="1" dirty="0"/>
              <a:t>+26bp </a:t>
            </a:r>
            <a:r>
              <a:rPr lang="en-US" sz="1400" dirty="0"/>
              <a:t>(without taking carry into account).</a:t>
            </a:r>
          </a:p>
          <a:p>
            <a:pPr marL="0" lvl="1" algn="just"/>
            <a:endParaRPr lang="fr-FR" sz="1200" b="1" dirty="0"/>
          </a:p>
          <a:p>
            <a:pPr marL="171450" lvl="1" indent="-171450" algn="just">
              <a:buFont typeface="Wingdings" panose="05000000000000000000" pitchFamily="2" charset="2"/>
              <a:buChar char="q"/>
            </a:pPr>
            <a:endParaRPr lang="en-GB" sz="1200" b="1" cap="all" dirty="0">
              <a:ln>
                <a:solidFill>
                  <a:schemeClr val="accent3">
                    <a:alpha val="0"/>
                  </a:schemeClr>
                </a:solidFill>
              </a:ln>
              <a:solidFill>
                <a:schemeClr val="accent3"/>
              </a:solidFill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3528" y="4629083"/>
                <a:ext cx="489654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lvl="1" indent="-171450" algn="just">
                  <a:buFont typeface="Wingdings" panose="05000000000000000000" pitchFamily="2" charset="2"/>
                  <a:buChar char="q"/>
                </a:pPr>
                <a:r>
                  <a:rPr lang="fr-FR" sz="1600" b="1" cap="all" dirty="0">
                    <a:ln>
                      <a:solidFill>
                        <a:schemeClr val="accent3">
                          <a:alpha val="0"/>
                        </a:schemeClr>
                      </a:solidFill>
                    </a:ln>
                    <a:solidFill>
                      <a:schemeClr val="accent3"/>
                    </a:solidFill>
                  </a:rPr>
                  <a:t>Relative Value : </a:t>
                </a:r>
                <a:r>
                  <a:rPr lang="en-US" sz="1400" b="1" dirty="0"/>
                  <a:t>bet on the widening (or decrease) of a spread</a:t>
                </a:r>
              </a:p>
              <a:p>
                <a:pPr marL="171450" lvl="1" indent="-171450" algn="just">
                  <a:buFont typeface="Wingdings" panose="05000000000000000000" pitchFamily="2" charset="2"/>
                  <a:buChar char="q"/>
                </a:pPr>
                <a:endParaRPr lang="en-GB" sz="1400" b="1" cap="all" dirty="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ea typeface="+mj-ea"/>
                  <a:cs typeface="+mj-cs"/>
                </a:endParaRPr>
              </a:p>
              <a:p>
                <a:pPr marL="0" lvl="1"/>
                <a:r>
                  <a:rPr lang="en-US" sz="1400" dirty="0"/>
                  <a:t>Bet on the widening of the yield spread Italy/Spain. For a 1 point duration exposure, the excess return of the strategy between 07/01/19 to 08/02/19 is  equal to </a:t>
                </a:r>
                <a14:m>
                  <m:oMath xmlns:m="http://schemas.openxmlformats.org/officeDocument/2006/math">
                    <m:r>
                      <a:rPr lang="en-US" sz="1400" b="1" i="0">
                        <a:latin typeface="Cambria Math"/>
                      </a:rPr>
                      <m:t>𝟑𝟐</m:t>
                    </m:r>
                    <m:r>
                      <a:rPr lang="en-US" sz="1400" b="1" i="0">
                        <a:latin typeface="Cambria Math"/>
                      </a:rPr>
                      <m:t>.</m:t>
                    </m:r>
                    <m:r>
                      <a:rPr lang="en-US" sz="1400" b="1" i="0">
                        <a:latin typeface="Cambria Math"/>
                      </a:rPr>
                      <m:t>𝟔𝐛𝐩</m:t>
                    </m:r>
                  </m:oMath>
                </a14:m>
                <a:r>
                  <a:rPr lang="en-US" sz="1400" b="1" dirty="0"/>
                  <a:t>.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29083"/>
                <a:ext cx="4896544" cy="1415772"/>
              </a:xfrm>
              <a:prstGeom prst="rect">
                <a:avLst/>
              </a:prstGeom>
              <a:blipFill>
                <a:blip r:embed="rId3"/>
                <a:stretch>
                  <a:fillRect l="-374" r="-374" b="-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89" y="4658156"/>
            <a:ext cx="3477999" cy="18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89" y="857811"/>
            <a:ext cx="3477999" cy="185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89" y="2743673"/>
            <a:ext cx="3477999" cy="18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70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112" y="289408"/>
            <a:ext cx="8579509" cy="440471"/>
          </a:xfrm>
        </p:spPr>
        <p:txBody>
          <a:bodyPr/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value CREATION on Buy &amp; Maintain insurance portfolios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69896-CD22-45F8-8113-BDCF53BAD79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BB727-B3D6-4F93-9670-421D647D80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– </a:t>
            </a:r>
            <a:fld id="{733122C9-A0B9-462F-8757-0847AD287B6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9054AD-5C53-4578-955A-288A97E02673}"/>
              </a:ext>
            </a:extLst>
          </p:cNvPr>
          <p:cNvSpPr/>
          <p:nvPr/>
        </p:nvSpPr>
        <p:spPr bwMode="auto">
          <a:xfrm>
            <a:off x="3347865" y="2737140"/>
            <a:ext cx="2700000" cy="720000"/>
          </a:xfrm>
          <a:prstGeom prst="rect">
            <a:avLst/>
          </a:prstGeom>
          <a:noFill/>
          <a:ln w="127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Portfolio managers </a:t>
            </a:r>
            <a:r>
              <a:rPr lang="en-GB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realized investment vs systematic investment</a:t>
            </a:r>
            <a:endParaRPr lang="en-US" sz="1200" i="1" dirty="0">
              <a:solidFill>
                <a:schemeClr val="accent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9A5B6B-8022-4181-9D66-0D1002BCC80A}"/>
              </a:ext>
            </a:extLst>
          </p:cNvPr>
          <p:cNvSpPr/>
          <p:nvPr/>
        </p:nvSpPr>
        <p:spPr bwMode="auto">
          <a:xfrm>
            <a:off x="3347865" y="3609726"/>
            <a:ext cx="2700000" cy="720000"/>
          </a:xfrm>
          <a:prstGeom prst="rect">
            <a:avLst/>
          </a:prstGeom>
          <a:noFill/>
          <a:ln w="127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Portfolio managers decisions on credit alerts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A07AFC-CA2B-459E-9DD0-912955B4F9CC}"/>
              </a:ext>
            </a:extLst>
          </p:cNvPr>
          <p:cNvSpPr/>
          <p:nvPr/>
        </p:nvSpPr>
        <p:spPr bwMode="auto">
          <a:xfrm>
            <a:off x="3347865" y="4482312"/>
            <a:ext cx="2700000" cy="720000"/>
          </a:xfrm>
          <a:prstGeom prst="rect">
            <a:avLst/>
          </a:prstGeom>
          <a:noFill/>
          <a:ln w="127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Yield/duration enhancement with similar ratings and sectors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E37B66-317F-4C7F-9AC1-367C5847521C}"/>
              </a:ext>
            </a:extLst>
          </p:cNvPr>
          <p:cNvSpPr/>
          <p:nvPr/>
        </p:nvSpPr>
        <p:spPr bwMode="auto">
          <a:xfrm>
            <a:off x="3347865" y="5354899"/>
            <a:ext cx="2700000" cy="720000"/>
          </a:xfrm>
          <a:prstGeom prst="rect">
            <a:avLst/>
          </a:prstGeom>
          <a:noFill/>
          <a:ln w="127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Optimized yield vs. diversification on credit rating and number of issuers / risk reduction</a:t>
            </a: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EB2E537F-4341-4FB4-A8BC-958AE58F7A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15818" y="2861362"/>
            <a:ext cx="319301" cy="489730"/>
          </a:xfrm>
          <a:custGeom>
            <a:avLst/>
            <a:gdLst>
              <a:gd name="T0" fmla="*/ 216 w 774"/>
              <a:gd name="T1" fmla="*/ 1117 h 1201"/>
              <a:gd name="T2" fmla="*/ 216 w 774"/>
              <a:gd name="T3" fmla="*/ 1117 h 1201"/>
              <a:gd name="T4" fmla="*/ 151 w 774"/>
              <a:gd name="T5" fmla="*/ 1143 h 1201"/>
              <a:gd name="T6" fmla="*/ 57 w 774"/>
              <a:gd name="T7" fmla="*/ 1049 h 1201"/>
              <a:gd name="T8" fmla="*/ 78 w 774"/>
              <a:gd name="T9" fmla="*/ 990 h 1201"/>
              <a:gd name="T10" fmla="*/ 400 w 774"/>
              <a:gd name="T11" fmla="*/ 668 h 1201"/>
              <a:gd name="T12" fmla="*/ 429 w 774"/>
              <a:gd name="T13" fmla="*/ 600 h 1201"/>
              <a:gd name="T14" fmla="*/ 429 w 774"/>
              <a:gd name="T15" fmla="*/ 600 h 1201"/>
              <a:gd name="T16" fmla="*/ 429 w 774"/>
              <a:gd name="T17" fmla="*/ 600 h 1201"/>
              <a:gd name="T18" fmla="*/ 429 w 774"/>
              <a:gd name="T19" fmla="*/ 599 h 1201"/>
              <a:gd name="T20" fmla="*/ 429 w 774"/>
              <a:gd name="T21" fmla="*/ 599 h 1201"/>
              <a:gd name="T22" fmla="*/ 400 w 774"/>
              <a:gd name="T23" fmla="*/ 531 h 1201"/>
              <a:gd name="T24" fmla="*/ 78 w 774"/>
              <a:gd name="T25" fmla="*/ 209 h 1201"/>
              <a:gd name="T26" fmla="*/ 57 w 774"/>
              <a:gd name="T27" fmla="*/ 150 h 1201"/>
              <a:gd name="T28" fmla="*/ 151 w 774"/>
              <a:gd name="T29" fmla="*/ 56 h 1201"/>
              <a:gd name="T30" fmla="*/ 216 w 774"/>
              <a:gd name="T31" fmla="*/ 82 h 1201"/>
              <a:gd name="T32" fmla="*/ 705 w 774"/>
              <a:gd name="T33" fmla="*/ 571 h 1201"/>
              <a:gd name="T34" fmla="*/ 717 w 774"/>
              <a:gd name="T35" fmla="*/ 599 h 1201"/>
              <a:gd name="T36" fmla="*/ 705 w 774"/>
              <a:gd name="T37" fmla="*/ 628 h 1201"/>
              <a:gd name="T38" fmla="*/ 216 w 774"/>
              <a:gd name="T39" fmla="*/ 1117 h 1201"/>
              <a:gd name="T40" fmla="*/ 774 w 774"/>
              <a:gd name="T41" fmla="*/ 599 h 1201"/>
              <a:gd name="T42" fmla="*/ 774 w 774"/>
              <a:gd name="T43" fmla="*/ 599 h 1201"/>
              <a:gd name="T44" fmla="*/ 774 w 774"/>
              <a:gd name="T45" fmla="*/ 599 h 1201"/>
              <a:gd name="T46" fmla="*/ 774 w 774"/>
              <a:gd name="T47" fmla="*/ 599 h 1201"/>
              <a:gd name="T48" fmla="*/ 746 w 774"/>
              <a:gd name="T49" fmla="*/ 531 h 1201"/>
              <a:gd name="T50" fmla="*/ 256 w 774"/>
              <a:gd name="T51" fmla="*/ 41 h 1201"/>
              <a:gd name="T52" fmla="*/ 151 w 774"/>
              <a:gd name="T53" fmla="*/ 0 h 1201"/>
              <a:gd name="T54" fmla="*/ 0 w 774"/>
              <a:gd name="T55" fmla="*/ 150 h 1201"/>
              <a:gd name="T56" fmla="*/ 35 w 774"/>
              <a:gd name="T57" fmla="*/ 247 h 1201"/>
              <a:gd name="T58" fmla="*/ 38 w 774"/>
              <a:gd name="T59" fmla="*/ 251 h 1201"/>
              <a:gd name="T60" fmla="*/ 40 w 774"/>
              <a:gd name="T61" fmla="*/ 252 h 1201"/>
              <a:gd name="T62" fmla="*/ 360 w 774"/>
              <a:gd name="T63" fmla="*/ 571 h 1201"/>
              <a:gd name="T64" fmla="*/ 371 w 774"/>
              <a:gd name="T65" fmla="*/ 600 h 1201"/>
              <a:gd name="T66" fmla="*/ 360 w 774"/>
              <a:gd name="T67" fmla="*/ 628 h 1201"/>
              <a:gd name="T68" fmla="*/ 40 w 774"/>
              <a:gd name="T69" fmla="*/ 947 h 1201"/>
              <a:gd name="T70" fmla="*/ 35 w 774"/>
              <a:gd name="T71" fmla="*/ 953 h 1201"/>
              <a:gd name="T72" fmla="*/ 0 w 774"/>
              <a:gd name="T73" fmla="*/ 1049 h 1201"/>
              <a:gd name="T74" fmla="*/ 151 w 774"/>
              <a:gd name="T75" fmla="*/ 1201 h 1201"/>
              <a:gd name="T76" fmla="*/ 256 w 774"/>
              <a:gd name="T77" fmla="*/ 1158 h 1201"/>
              <a:gd name="T78" fmla="*/ 746 w 774"/>
              <a:gd name="T79" fmla="*/ 668 h 1201"/>
              <a:gd name="T80" fmla="*/ 774 w 774"/>
              <a:gd name="T81" fmla="*/ 600 h 1201"/>
              <a:gd name="T82" fmla="*/ 774 w 774"/>
              <a:gd name="T83" fmla="*/ 600 h 1201"/>
              <a:gd name="T84" fmla="*/ 774 w 774"/>
              <a:gd name="T85" fmla="*/ 599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4" h="1201">
                <a:moveTo>
                  <a:pt x="216" y="1117"/>
                </a:moveTo>
                <a:lnTo>
                  <a:pt x="216" y="1117"/>
                </a:lnTo>
                <a:cubicBezTo>
                  <a:pt x="198" y="1134"/>
                  <a:pt x="175" y="1143"/>
                  <a:pt x="151" y="1143"/>
                </a:cubicBezTo>
                <a:cubicBezTo>
                  <a:pt x="99" y="1143"/>
                  <a:pt x="57" y="1101"/>
                  <a:pt x="57" y="1049"/>
                </a:cubicBezTo>
                <a:cubicBezTo>
                  <a:pt x="57" y="1028"/>
                  <a:pt x="64" y="1007"/>
                  <a:pt x="78" y="990"/>
                </a:cubicBezTo>
                <a:lnTo>
                  <a:pt x="400" y="668"/>
                </a:lnTo>
                <a:cubicBezTo>
                  <a:pt x="418" y="650"/>
                  <a:pt x="428" y="626"/>
                  <a:pt x="429" y="600"/>
                </a:cubicBezTo>
                <a:lnTo>
                  <a:pt x="429" y="600"/>
                </a:lnTo>
                <a:cubicBezTo>
                  <a:pt x="429" y="600"/>
                  <a:pt x="429" y="600"/>
                  <a:pt x="429" y="600"/>
                </a:cubicBezTo>
                <a:cubicBezTo>
                  <a:pt x="429" y="599"/>
                  <a:pt x="429" y="599"/>
                  <a:pt x="429" y="599"/>
                </a:cubicBezTo>
                <a:lnTo>
                  <a:pt x="429" y="599"/>
                </a:lnTo>
                <a:cubicBezTo>
                  <a:pt x="428" y="573"/>
                  <a:pt x="418" y="549"/>
                  <a:pt x="400" y="531"/>
                </a:cubicBezTo>
                <a:lnTo>
                  <a:pt x="78" y="209"/>
                </a:lnTo>
                <a:cubicBezTo>
                  <a:pt x="64" y="192"/>
                  <a:pt x="57" y="171"/>
                  <a:pt x="57" y="150"/>
                </a:cubicBezTo>
                <a:cubicBezTo>
                  <a:pt x="57" y="98"/>
                  <a:pt x="99" y="56"/>
                  <a:pt x="151" y="56"/>
                </a:cubicBezTo>
                <a:cubicBezTo>
                  <a:pt x="175" y="56"/>
                  <a:pt x="198" y="65"/>
                  <a:pt x="216" y="82"/>
                </a:cubicBezTo>
                <a:lnTo>
                  <a:pt x="705" y="571"/>
                </a:lnTo>
                <a:cubicBezTo>
                  <a:pt x="713" y="579"/>
                  <a:pt x="717" y="589"/>
                  <a:pt x="717" y="599"/>
                </a:cubicBezTo>
                <a:cubicBezTo>
                  <a:pt x="717" y="610"/>
                  <a:pt x="712" y="621"/>
                  <a:pt x="705" y="628"/>
                </a:cubicBezTo>
                <a:lnTo>
                  <a:pt x="216" y="1117"/>
                </a:lnTo>
                <a:close/>
                <a:moveTo>
                  <a:pt x="774" y="599"/>
                </a:moveTo>
                <a:lnTo>
                  <a:pt x="774" y="599"/>
                </a:lnTo>
                <a:cubicBezTo>
                  <a:pt x="774" y="599"/>
                  <a:pt x="774" y="599"/>
                  <a:pt x="774" y="599"/>
                </a:cubicBezTo>
                <a:lnTo>
                  <a:pt x="774" y="599"/>
                </a:lnTo>
                <a:cubicBezTo>
                  <a:pt x="774" y="573"/>
                  <a:pt x="764" y="549"/>
                  <a:pt x="746" y="531"/>
                </a:cubicBezTo>
                <a:lnTo>
                  <a:pt x="256" y="41"/>
                </a:lnTo>
                <a:cubicBezTo>
                  <a:pt x="227" y="14"/>
                  <a:pt x="190" y="0"/>
                  <a:pt x="151" y="0"/>
                </a:cubicBezTo>
                <a:cubicBezTo>
                  <a:pt x="67" y="0"/>
                  <a:pt x="0" y="66"/>
                  <a:pt x="0" y="150"/>
                </a:cubicBezTo>
                <a:cubicBezTo>
                  <a:pt x="0" y="185"/>
                  <a:pt x="12" y="219"/>
                  <a:pt x="35" y="247"/>
                </a:cubicBezTo>
                <a:lnTo>
                  <a:pt x="38" y="251"/>
                </a:lnTo>
                <a:lnTo>
                  <a:pt x="40" y="252"/>
                </a:lnTo>
                <a:lnTo>
                  <a:pt x="360" y="571"/>
                </a:lnTo>
                <a:cubicBezTo>
                  <a:pt x="367" y="579"/>
                  <a:pt x="371" y="589"/>
                  <a:pt x="371" y="600"/>
                </a:cubicBezTo>
                <a:cubicBezTo>
                  <a:pt x="371" y="610"/>
                  <a:pt x="367" y="620"/>
                  <a:pt x="360" y="628"/>
                </a:cubicBezTo>
                <a:lnTo>
                  <a:pt x="40" y="947"/>
                </a:lnTo>
                <a:lnTo>
                  <a:pt x="35" y="953"/>
                </a:lnTo>
                <a:cubicBezTo>
                  <a:pt x="12" y="980"/>
                  <a:pt x="0" y="1014"/>
                  <a:pt x="0" y="1049"/>
                </a:cubicBezTo>
                <a:cubicBezTo>
                  <a:pt x="0" y="1133"/>
                  <a:pt x="67" y="1201"/>
                  <a:pt x="151" y="1201"/>
                </a:cubicBezTo>
                <a:cubicBezTo>
                  <a:pt x="190" y="1201"/>
                  <a:pt x="227" y="1185"/>
                  <a:pt x="256" y="1158"/>
                </a:cubicBezTo>
                <a:lnTo>
                  <a:pt x="746" y="668"/>
                </a:lnTo>
                <a:cubicBezTo>
                  <a:pt x="764" y="650"/>
                  <a:pt x="774" y="626"/>
                  <a:pt x="774" y="600"/>
                </a:cubicBezTo>
                <a:lnTo>
                  <a:pt x="774" y="600"/>
                </a:lnTo>
                <a:cubicBezTo>
                  <a:pt x="774" y="600"/>
                  <a:pt x="774" y="599"/>
                  <a:pt x="774" y="59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C17CBCB8-E2B7-4F1A-8EEB-D979D72BAF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15818" y="3743259"/>
            <a:ext cx="319301" cy="489730"/>
          </a:xfrm>
          <a:custGeom>
            <a:avLst/>
            <a:gdLst>
              <a:gd name="T0" fmla="*/ 216 w 774"/>
              <a:gd name="T1" fmla="*/ 1117 h 1201"/>
              <a:gd name="T2" fmla="*/ 216 w 774"/>
              <a:gd name="T3" fmla="*/ 1117 h 1201"/>
              <a:gd name="T4" fmla="*/ 151 w 774"/>
              <a:gd name="T5" fmla="*/ 1143 h 1201"/>
              <a:gd name="T6" fmla="*/ 57 w 774"/>
              <a:gd name="T7" fmla="*/ 1049 h 1201"/>
              <a:gd name="T8" fmla="*/ 78 w 774"/>
              <a:gd name="T9" fmla="*/ 990 h 1201"/>
              <a:gd name="T10" fmla="*/ 400 w 774"/>
              <a:gd name="T11" fmla="*/ 668 h 1201"/>
              <a:gd name="T12" fmla="*/ 429 w 774"/>
              <a:gd name="T13" fmla="*/ 600 h 1201"/>
              <a:gd name="T14" fmla="*/ 429 w 774"/>
              <a:gd name="T15" fmla="*/ 600 h 1201"/>
              <a:gd name="T16" fmla="*/ 429 w 774"/>
              <a:gd name="T17" fmla="*/ 600 h 1201"/>
              <a:gd name="T18" fmla="*/ 429 w 774"/>
              <a:gd name="T19" fmla="*/ 599 h 1201"/>
              <a:gd name="T20" fmla="*/ 429 w 774"/>
              <a:gd name="T21" fmla="*/ 599 h 1201"/>
              <a:gd name="T22" fmla="*/ 400 w 774"/>
              <a:gd name="T23" fmla="*/ 531 h 1201"/>
              <a:gd name="T24" fmla="*/ 78 w 774"/>
              <a:gd name="T25" fmla="*/ 209 h 1201"/>
              <a:gd name="T26" fmla="*/ 57 w 774"/>
              <a:gd name="T27" fmla="*/ 150 h 1201"/>
              <a:gd name="T28" fmla="*/ 151 w 774"/>
              <a:gd name="T29" fmla="*/ 56 h 1201"/>
              <a:gd name="T30" fmla="*/ 216 w 774"/>
              <a:gd name="T31" fmla="*/ 82 h 1201"/>
              <a:gd name="T32" fmla="*/ 705 w 774"/>
              <a:gd name="T33" fmla="*/ 571 h 1201"/>
              <a:gd name="T34" fmla="*/ 717 w 774"/>
              <a:gd name="T35" fmla="*/ 599 h 1201"/>
              <a:gd name="T36" fmla="*/ 705 w 774"/>
              <a:gd name="T37" fmla="*/ 628 h 1201"/>
              <a:gd name="T38" fmla="*/ 216 w 774"/>
              <a:gd name="T39" fmla="*/ 1117 h 1201"/>
              <a:gd name="T40" fmla="*/ 774 w 774"/>
              <a:gd name="T41" fmla="*/ 599 h 1201"/>
              <a:gd name="T42" fmla="*/ 774 w 774"/>
              <a:gd name="T43" fmla="*/ 599 h 1201"/>
              <a:gd name="T44" fmla="*/ 774 w 774"/>
              <a:gd name="T45" fmla="*/ 599 h 1201"/>
              <a:gd name="T46" fmla="*/ 774 w 774"/>
              <a:gd name="T47" fmla="*/ 599 h 1201"/>
              <a:gd name="T48" fmla="*/ 746 w 774"/>
              <a:gd name="T49" fmla="*/ 531 h 1201"/>
              <a:gd name="T50" fmla="*/ 256 w 774"/>
              <a:gd name="T51" fmla="*/ 41 h 1201"/>
              <a:gd name="T52" fmla="*/ 151 w 774"/>
              <a:gd name="T53" fmla="*/ 0 h 1201"/>
              <a:gd name="T54" fmla="*/ 0 w 774"/>
              <a:gd name="T55" fmla="*/ 150 h 1201"/>
              <a:gd name="T56" fmla="*/ 35 w 774"/>
              <a:gd name="T57" fmla="*/ 247 h 1201"/>
              <a:gd name="T58" fmla="*/ 38 w 774"/>
              <a:gd name="T59" fmla="*/ 251 h 1201"/>
              <a:gd name="T60" fmla="*/ 40 w 774"/>
              <a:gd name="T61" fmla="*/ 252 h 1201"/>
              <a:gd name="T62" fmla="*/ 360 w 774"/>
              <a:gd name="T63" fmla="*/ 571 h 1201"/>
              <a:gd name="T64" fmla="*/ 371 w 774"/>
              <a:gd name="T65" fmla="*/ 600 h 1201"/>
              <a:gd name="T66" fmla="*/ 360 w 774"/>
              <a:gd name="T67" fmla="*/ 628 h 1201"/>
              <a:gd name="T68" fmla="*/ 40 w 774"/>
              <a:gd name="T69" fmla="*/ 947 h 1201"/>
              <a:gd name="T70" fmla="*/ 35 w 774"/>
              <a:gd name="T71" fmla="*/ 953 h 1201"/>
              <a:gd name="T72" fmla="*/ 0 w 774"/>
              <a:gd name="T73" fmla="*/ 1049 h 1201"/>
              <a:gd name="T74" fmla="*/ 151 w 774"/>
              <a:gd name="T75" fmla="*/ 1201 h 1201"/>
              <a:gd name="T76" fmla="*/ 256 w 774"/>
              <a:gd name="T77" fmla="*/ 1158 h 1201"/>
              <a:gd name="T78" fmla="*/ 746 w 774"/>
              <a:gd name="T79" fmla="*/ 668 h 1201"/>
              <a:gd name="T80" fmla="*/ 774 w 774"/>
              <a:gd name="T81" fmla="*/ 600 h 1201"/>
              <a:gd name="T82" fmla="*/ 774 w 774"/>
              <a:gd name="T83" fmla="*/ 600 h 1201"/>
              <a:gd name="T84" fmla="*/ 774 w 774"/>
              <a:gd name="T85" fmla="*/ 599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4" h="1201">
                <a:moveTo>
                  <a:pt x="216" y="1117"/>
                </a:moveTo>
                <a:lnTo>
                  <a:pt x="216" y="1117"/>
                </a:lnTo>
                <a:cubicBezTo>
                  <a:pt x="198" y="1134"/>
                  <a:pt x="175" y="1143"/>
                  <a:pt x="151" y="1143"/>
                </a:cubicBezTo>
                <a:cubicBezTo>
                  <a:pt x="99" y="1143"/>
                  <a:pt x="57" y="1101"/>
                  <a:pt x="57" y="1049"/>
                </a:cubicBezTo>
                <a:cubicBezTo>
                  <a:pt x="57" y="1028"/>
                  <a:pt x="64" y="1007"/>
                  <a:pt x="78" y="990"/>
                </a:cubicBezTo>
                <a:lnTo>
                  <a:pt x="400" y="668"/>
                </a:lnTo>
                <a:cubicBezTo>
                  <a:pt x="418" y="650"/>
                  <a:pt x="428" y="626"/>
                  <a:pt x="429" y="600"/>
                </a:cubicBezTo>
                <a:lnTo>
                  <a:pt x="429" y="600"/>
                </a:lnTo>
                <a:cubicBezTo>
                  <a:pt x="429" y="600"/>
                  <a:pt x="429" y="600"/>
                  <a:pt x="429" y="600"/>
                </a:cubicBezTo>
                <a:cubicBezTo>
                  <a:pt x="429" y="599"/>
                  <a:pt x="429" y="599"/>
                  <a:pt x="429" y="599"/>
                </a:cubicBezTo>
                <a:lnTo>
                  <a:pt x="429" y="599"/>
                </a:lnTo>
                <a:cubicBezTo>
                  <a:pt x="428" y="573"/>
                  <a:pt x="418" y="549"/>
                  <a:pt x="400" y="531"/>
                </a:cubicBezTo>
                <a:lnTo>
                  <a:pt x="78" y="209"/>
                </a:lnTo>
                <a:cubicBezTo>
                  <a:pt x="64" y="192"/>
                  <a:pt x="57" y="171"/>
                  <a:pt x="57" y="150"/>
                </a:cubicBezTo>
                <a:cubicBezTo>
                  <a:pt x="57" y="98"/>
                  <a:pt x="99" y="56"/>
                  <a:pt x="151" y="56"/>
                </a:cubicBezTo>
                <a:cubicBezTo>
                  <a:pt x="175" y="56"/>
                  <a:pt x="198" y="65"/>
                  <a:pt x="216" y="82"/>
                </a:cubicBezTo>
                <a:lnTo>
                  <a:pt x="705" y="571"/>
                </a:lnTo>
                <a:cubicBezTo>
                  <a:pt x="713" y="579"/>
                  <a:pt x="717" y="589"/>
                  <a:pt x="717" y="599"/>
                </a:cubicBezTo>
                <a:cubicBezTo>
                  <a:pt x="717" y="610"/>
                  <a:pt x="712" y="621"/>
                  <a:pt x="705" y="628"/>
                </a:cubicBezTo>
                <a:lnTo>
                  <a:pt x="216" y="1117"/>
                </a:lnTo>
                <a:close/>
                <a:moveTo>
                  <a:pt x="774" y="599"/>
                </a:moveTo>
                <a:lnTo>
                  <a:pt x="774" y="599"/>
                </a:lnTo>
                <a:cubicBezTo>
                  <a:pt x="774" y="599"/>
                  <a:pt x="774" y="599"/>
                  <a:pt x="774" y="599"/>
                </a:cubicBezTo>
                <a:lnTo>
                  <a:pt x="774" y="599"/>
                </a:lnTo>
                <a:cubicBezTo>
                  <a:pt x="774" y="573"/>
                  <a:pt x="764" y="549"/>
                  <a:pt x="746" y="531"/>
                </a:cubicBezTo>
                <a:lnTo>
                  <a:pt x="256" y="41"/>
                </a:lnTo>
                <a:cubicBezTo>
                  <a:pt x="227" y="14"/>
                  <a:pt x="190" y="0"/>
                  <a:pt x="151" y="0"/>
                </a:cubicBezTo>
                <a:cubicBezTo>
                  <a:pt x="67" y="0"/>
                  <a:pt x="0" y="66"/>
                  <a:pt x="0" y="150"/>
                </a:cubicBezTo>
                <a:cubicBezTo>
                  <a:pt x="0" y="185"/>
                  <a:pt x="12" y="219"/>
                  <a:pt x="35" y="247"/>
                </a:cubicBezTo>
                <a:lnTo>
                  <a:pt x="38" y="251"/>
                </a:lnTo>
                <a:lnTo>
                  <a:pt x="40" y="252"/>
                </a:lnTo>
                <a:lnTo>
                  <a:pt x="360" y="571"/>
                </a:lnTo>
                <a:cubicBezTo>
                  <a:pt x="367" y="579"/>
                  <a:pt x="371" y="589"/>
                  <a:pt x="371" y="600"/>
                </a:cubicBezTo>
                <a:cubicBezTo>
                  <a:pt x="371" y="610"/>
                  <a:pt x="367" y="620"/>
                  <a:pt x="360" y="628"/>
                </a:cubicBezTo>
                <a:lnTo>
                  <a:pt x="40" y="947"/>
                </a:lnTo>
                <a:lnTo>
                  <a:pt x="35" y="953"/>
                </a:lnTo>
                <a:cubicBezTo>
                  <a:pt x="12" y="980"/>
                  <a:pt x="0" y="1014"/>
                  <a:pt x="0" y="1049"/>
                </a:cubicBezTo>
                <a:cubicBezTo>
                  <a:pt x="0" y="1133"/>
                  <a:pt x="67" y="1201"/>
                  <a:pt x="151" y="1201"/>
                </a:cubicBezTo>
                <a:cubicBezTo>
                  <a:pt x="190" y="1201"/>
                  <a:pt x="227" y="1185"/>
                  <a:pt x="256" y="1158"/>
                </a:cubicBezTo>
                <a:lnTo>
                  <a:pt x="746" y="668"/>
                </a:lnTo>
                <a:cubicBezTo>
                  <a:pt x="764" y="650"/>
                  <a:pt x="774" y="626"/>
                  <a:pt x="774" y="600"/>
                </a:cubicBezTo>
                <a:lnTo>
                  <a:pt x="774" y="600"/>
                </a:lnTo>
                <a:cubicBezTo>
                  <a:pt x="774" y="600"/>
                  <a:pt x="774" y="599"/>
                  <a:pt x="774" y="59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D7CCAA0F-DE78-49FE-9332-C3245CE186D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15818" y="4615845"/>
            <a:ext cx="319301" cy="489730"/>
          </a:xfrm>
          <a:custGeom>
            <a:avLst/>
            <a:gdLst>
              <a:gd name="T0" fmla="*/ 216 w 774"/>
              <a:gd name="T1" fmla="*/ 1117 h 1201"/>
              <a:gd name="T2" fmla="*/ 216 w 774"/>
              <a:gd name="T3" fmla="*/ 1117 h 1201"/>
              <a:gd name="T4" fmla="*/ 151 w 774"/>
              <a:gd name="T5" fmla="*/ 1143 h 1201"/>
              <a:gd name="T6" fmla="*/ 57 w 774"/>
              <a:gd name="T7" fmla="*/ 1049 h 1201"/>
              <a:gd name="T8" fmla="*/ 78 w 774"/>
              <a:gd name="T9" fmla="*/ 990 h 1201"/>
              <a:gd name="T10" fmla="*/ 400 w 774"/>
              <a:gd name="T11" fmla="*/ 668 h 1201"/>
              <a:gd name="T12" fmla="*/ 429 w 774"/>
              <a:gd name="T13" fmla="*/ 600 h 1201"/>
              <a:gd name="T14" fmla="*/ 429 w 774"/>
              <a:gd name="T15" fmla="*/ 600 h 1201"/>
              <a:gd name="T16" fmla="*/ 429 w 774"/>
              <a:gd name="T17" fmla="*/ 600 h 1201"/>
              <a:gd name="T18" fmla="*/ 429 w 774"/>
              <a:gd name="T19" fmla="*/ 599 h 1201"/>
              <a:gd name="T20" fmla="*/ 429 w 774"/>
              <a:gd name="T21" fmla="*/ 599 h 1201"/>
              <a:gd name="T22" fmla="*/ 400 w 774"/>
              <a:gd name="T23" fmla="*/ 531 h 1201"/>
              <a:gd name="T24" fmla="*/ 78 w 774"/>
              <a:gd name="T25" fmla="*/ 209 h 1201"/>
              <a:gd name="T26" fmla="*/ 57 w 774"/>
              <a:gd name="T27" fmla="*/ 150 h 1201"/>
              <a:gd name="T28" fmla="*/ 151 w 774"/>
              <a:gd name="T29" fmla="*/ 56 h 1201"/>
              <a:gd name="T30" fmla="*/ 216 w 774"/>
              <a:gd name="T31" fmla="*/ 82 h 1201"/>
              <a:gd name="T32" fmla="*/ 705 w 774"/>
              <a:gd name="T33" fmla="*/ 571 h 1201"/>
              <a:gd name="T34" fmla="*/ 717 w 774"/>
              <a:gd name="T35" fmla="*/ 599 h 1201"/>
              <a:gd name="T36" fmla="*/ 705 w 774"/>
              <a:gd name="T37" fmla="*/ 628 h 1201"/>
              <a:gd name="T38" fmla="*/ 216 w 774"/>
              <a:gd name="T39" fmla="*/ 1117 h 1201"/>
              <a:gd name="T40" fmla="*/ 774 w 774"/>
              <a:gd name="T41" fmla="*/ 599 h 1201"/>
              <a:gd name="T42" fmla="*/ 774 w 774"/>
              <a:gd name="T43" fmla="*/ 599 h 1201"/>
              <a:gd name="T44" fmla="*/ 774 w 774"/>
              <a:gd name="T45" fmla="*/ 599 h 1201"/>
              <a:gd name="T46" fmla="*/ 774 w 774"/>
              <a:gd name="T47" fmla="*/ 599 h 1201"/>
              <a:gd name="T48" fmla="*/ 746 w 774"/>
              <a:gd name="T49" fmla="*/ 531 h 1201"/>
              <a:gd name="T50" fmla="*/ 256 w 774"/>
              <a:gd name="T51" fmla="*/ 41 h 1201"/>
              <a:gd name="T52" fmla="*/ 151 w 774"/>
              <a:gd name="T53" fmla="*/ 0 h 1201"/>
              <a:gd name="T54" fmla="*/ 0 w 774"/>
              <a:gd name="T55" fmla="*/ 150 h 1201"/>
              <a:gd name="T56" fmla="*/ 35 w 774"/>
              <a:gd name="T57" fmla="*/ 247 h 1201"/>
              <a:gd name="T58" fmla="*/ 38 w 774"/>
              <a:gd name="T59" fmla="*/ 251 h 1201"/>
              <a:gd name="T60" fmla="*/ 40 w 774"/>
              <a:gd name="T61" fmla="*/ 252 h 1201"/>
              <a:gd name="T62" fmla="*/ 360 w 774"/>
              <a:gd name="T63" fmla="*/ 571 h 1201"/>
              <a:gd name="T64" fmla="*/ 371 w 774"/>
              <a:gd name="T65" fmla="*/ 600 h 1201"/>
              <a:gd name="T66" fmla="*/ 360 w 774"/>
              <a:gd name="T67" fmla="*/ 628 h 1201"/>
              <a:gd name="T68" fmla="*/ 40 w 774"/>
              <a:gd name="T69" fmla="*/ 947 h 1201"/>
              <a:gd name="T70" fmla="*/ 35 w 774"/>
              <a:gd name="T71" fmla="*/ 953 h 1201"/>
              <a:gd name="T72" fmla="*/ 0 w 774"/>
              <a:gd name="T73" fmla="*/ 1049 h 1201"/>
              <a:gd name="T74" fmla="*/ 151 w 774"/>
              <a:gd name="T75" fmla="*/ 1201 h 1201"/>
              <a:gd name="T76" fmla="*/ 256 w 774"/>
              <a:gd name="T77" fmla="*/ 1158 h 1201"/>
              <a:gd name="T78" fmla="*/ 746 w 774"/>
              <a:gd name="T79" fmla="*/ 668 h 1201"/>
              <a:gd name="T80" fmla="*/ 774 w 774"/>
              <a:gd name="T81" fmla="*/ 600 h 1201"/>
              <a:gd name="T82" fmla="*/ 774 w 774"/>
              <a:gd name="T83" fmla="*/ 600 h 1201"/>
              <a:gd name="T84" fmla="*/ 774 w 774"/>
              <a:gd name="T85" fmla="*/ 599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4" h="1201">
                <a:moveTo>
                  <a:pt x="216" y="1117"/>
                </a:moveTo>
                <a:lnTo>
                  <a:pt x="216" y="1117"/>
                </a:lnTo>
                <a:cubicBezTo>
                  <a:pt x="198" y="1134"/>
                  <a:pt x="175" y="1143"/>
                  <a:pt x="151" y="1143"/>
                </a:cubicBezTo>
                <a:cubicBezTo>
                  <a:pt x="99" y="1143"/>
                  <a:pt x="57" y="1101"/>
                  <a:pt x="57" y="1049"/>
                </a:cubicBezTo>
                <a:cubicBezTo>
                  <a:pt x="57" y="1028"/>
                  <a:pt x="64" y="1007"/>
                  <a:pt x="78" y="990"/>
                </a:cubicBezTo>
                <a:lnTo>
                  <a:pt x="400" y="668"/>
                </a:lnTo>
                <a:cubicBezTo>
                  <a:pt x="418" y="650"/>
                  <a:pt x="428" y="626"/>
                  <a:pt x="429" y="600"/>
                </a:cubicBezTo>
                <a:lnTo>
                  <a:pt x="429" y="600"/>
                </a:lnTo>
                <a:cubicBezTo>
                  <a:pt x="429" y="600"/>
                  <a:pt x="429" y="600"/>
                  <a:pt x="429" y="600"/>
                </a:cubicBezTo>
                <a:cubicBezTo>
                  <a:pt x="429" y="599"/>
                  <a:pt x="429" y="599"/>
                  <a:pt x="429" y="599"/>
                </a:cubicBezTo>
                <a:lnTo>
                  <a:pt x="429" y="599"/>
                </a:lnTo>
                <a:cubicBezTo>
                  <a:pt x="428" y="573"/>
                  <a:pt x="418" y="549"/>
                  <a:pt x="400" y="531"/>
                </a:cubicBezTo>
                <a:lnTo>
                  <a:pt x="78" y="209"/>
                </a:lnTo>
                <a:cubicBezTo>
                  <a:pt x="64" y="192"/>
                  <a:pt x="57" y="171"/>
                  <a:pt x="57" y="150"/>
                </a:cubicBezTo>
                <a:cubicBezTo>
                  <a:pt x="57" y="98"/>
                  <a:pt x="99" y="56"/>
                  <a:pt x="151" y="56"/>
                </a:cubicBezTo>
                <a:cubicBezTo>
                  <a:pt x="175" y="56"/>
                  <a:pt x="198" y="65"/>
                  <a:pt x="216" y="82"/>
                </a:cubicBezTo>
                <a:lnTo>
                  <a:pt x="705" y="571"/>
                </a:lnTo>
                <a:cubicBezTo>
                  <a:pt x="713" y="579"/>
                  <a:pt x="717" y="589"/>
                  <a:pt x="717" y="599"/>
                </a:cubicBezTo>
                <a:cubicBezTo>
                  <a:pt x="717" y="610"/>
                  <a:pt x="712" y="621"/>
                  <a:pt x="705" y="628"/>
                </a:cubicBezTo>
                <a:lnTo>
                  <a:pt x="216" y="1117"/>
                </a:lnTo>
                <a:close/>
                <a:moveTo>
                  <a:pt x="774" y="599"/>
                </a:moveTo>
                <a:lnTo>
                  <a:pt x="774" y="599"/>
                </a:lnTo>
                <a:cubicBezTo>
                  <a:pt x="774" y="599"/>
                  <a:pt x="774" y="599"/>
                  <a:pt x="774" y="599"/>
                </a:cubicBezTo>
                <a:lnTo>
                  <a:pt x="774" y="599"/>
                </a:lnTo>
                <a:cubicBezTo>
                  <a:pt x="774" y="573"/>
                  <a:pt x="764" y="549"/>
                  <a:pt x="746" y="531"/>
                </a:cubicBezTo>
                <a:lnTo>
                  <a:pt x="256" y="41"/>
                </a:lnTo>
                <a:cubicBezTo>
                  <a:pt x="227" y="14"/>
                  <a:pt x="190" y="0"/>
                  <a:pt x="151" y="0"/>
                </a:cubicBezTo>
                <a:cubicBezTo>
                  <a:pt x="67" y="0"/>
                  <a:pt x="0" y="66"/>
                  <a:pt x="0" y="150"/>
                </a:cubicBezTo>
                <a:cubicBezTo>
                  <a:pt x="0" y="185"/>
                  <a:pt x="12" y="219"/>
                  <a:pt x="35" y="247"/>
                </a:cubicBezTo>
                <a:lnTo>
                  <a:pt x="38" y="251"/>
                </a:lnTo>
                <a:lnTo>
                  <a:pt x="40" y="252"/>
                </a:lnTo>
                <a:lnTo>
                  <a:pt x="360" y="571"/>
                </a:lnTo>
                <a:cubicBezTo>
                  <a:pt x="367" y="579"/>
                  <a:pt x="371" y="589"/>
                  <a:pt x="371" y="600"/>
                </a:cubicBezTo>
                <a:cubicBezTo>
                  <a:pt x="371" y="610"/>
                  <a:pt x="367" y="620"/>
                  <a:pt x="360" y="628"/>
                </a:cubicBezTo>
                <a:lnTo>
                  <a:pt x="40" y="947"/>
                </a:lnTo>
                <a:lnTo>
                  <a:pt x="35" y="953"/>
                </a:lnTo>
                <a:cubicBezTo>
                  <a:pt x="12" y="980"/>
                  <a:pt x="0" y="1014"/>
                  <a:pt x="0" y="1049"/>
                </a:cubicBezTo>
                <a:cubicBezTo>
                  <a:pt x="0" y="1133"/>
                  <a:pt x="67" y="1201"/>
                  <a:pt x="151" y="1201"/>
                </a:cubicBezTo>
                <a:cubicBezTo>
                  <a:pt x="190" y="1201"/>
                  <a:pt x="227" y="1185"/>
                  <a:pt x="256" y="1158"/>
                </a:cubicBezTo>
                <a:lnTo>
                  <a:pt x="746" y="668"/>
                </a:lnTo>
                <a:cubicBezTo>
                  <a:pt x="764" y="650"/>
                  <a:pt x="774" y="626"/>
                  <a:pt x="774" y="600"/>
                </a:cubicBezTo>
                <a:lnTo>
                  <a:pt x="774" y="600"/>
                </a:lnTo>
                <a:cubicBezTo>
                  <a:pt x="774" y="600"/>
                  <a:pt x="774" y="599"/>
                  <a:pt x="774" y="59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CF26D9D9-23FE-4E31-A9EF-E56C70E0910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15816" y="5488431"/>
            <a:ext cx="319301" cy="489730"/>
          </a:xfrm>
          <a:custGeom>
            <a:avLst/>
            <a:gdLst>
              <a:gd name="T0" fmla="*/ 216 w 774"/>
              <a:gd name="T1" fmla="*/ 1117 h 1201"/>
              <a:gd name="T2" fmla="*/ 216 w 774"/>
              <a:gd name="T3" fmla="*/ 1117 h 1201"/>
              <a:gd name="T4" fmla="*/ 151 w 774"/>
              <a:gd name="T5" fmla="*/ 1143 h 1201"/>
              <a:gd name="T6" fmla="*/ 57 w 774"/>
              <a:gd name="T7" fmla="*/ 1049 h 1201"/>
              <a:gd name="T8" fmla="*/ 78 w 774"/>
              <a:gd name="T9" fmla="*/ 990 h 1201"/>
              <a:gd name="T10" fmla="*/ 400 w 774"/>
              <a:gd name="T11" fmla="*/ 668 h 1201"/>
              <a:gd name="T12" fmla="*/ 429 w 774"/>
              <a:gd name="T13" fmla="*/ 600 h 1201"/>
              <a:gd name="T14" fmla="*/ 429 w 774"/>
              <a:gd name="T15" fmla="*/ 600 h 1201"/>
              <a:gd name="T16" fmla="*/ 429 w 774"/>
              <a:gd name="T17" fmla="*/ 600 h 1201"/>
              <a:gd name="T18" fmla="*/ 429 w 774"/>
              <a:gd name="T19" fmla="*/ 599 h 1201"/>
              <a:gd name="T20" fmla="*/ 429 w 774"/>
              <a:gd name="T21" fmla="*/ 599 h 1201"/>
              <a:gd name="T22" fmla="*/ 400 w 774"/>
              <a:gd name="T23" fmla="*/ 531 h 1201"/>
              <a:gd name="T24" fmla="*/ 78 w 774"/>
              <a:gd name="T25" fmla="*/ 209 h 1201"/>
              <a:gd name="T26" fmla="*/ 57 w 774"/>
              <a:gd name="T27" fmla="*/ 150 h 1201"/>
              <a:gd name="T28" fmla="*/ 151 w 774"/>
              <a:gd name="T29" fmla="*/ 56 h 1201"/>
              <a:gd name="T30" fmla="*/ 216 w 774"/>
              <a:gd name="T31" fmla="*/ 82 h 1201"/>
              <a:gd name="T32" fmla="*/ 705 w 774"/>
              <a:gd name="T33" fmla="*/ 571 h 1201"/>
              <a:gd name="T34" fmla="*/ 717 w 774"/>
              <a:gd name="T35" fmla="*/ 599 h 1201"/>
              <a:gd name="T36" fmla="*/ 705 w 774"/>
              <a:gd name="T37" fmla="*/ 628 h 1201"/>
              <a:gd name="T38" fmla="*/ 216 w 774"/>
              <a:gd name="T39" fmla="*/ 1117 h 1201"/>
              <a:gd name="T40" fmla="*/ 774 w 774"/>
              <a:gd name="T41" fmla="*/ 599 h 1201"/>
              <a:gd name="T42" fmla="*/ 774 w 774"/>
              <a:gd name="T43" fmla="*/ 599 h 1201"/>
              <a:gd name="T44" fmla="*/ 774 w 774"/>
              <a:gd name="T45" fmla="*/ 599 h 1201"/>
              <a:gd name="T46" fmla="*/ 774 w 774"/>
              <a:gd name="T47" fmla="*/ 599 h 1201"/>
              <a:gd name="T48" fmla="*/ 746 w 774"/>
              <a:gd name="T49" fmla="*/ 531 h 1201"/>
              <a:gd name="T50" fmla="*/ 256 w 774"/>
              <a:gd name="T51" fmla="*/ 41 h 1201"/>
              <a:gd name="T52" fmla="*/ 151 w 774"/>
              <a:gd name="T53" fmla="*/ 0 h 1201"/>
              <a:gd name="T54" fmla="*/ 0 w 774"/>
              <a:gd name="T55" fmla="*/ 150 h 1201"/>
              <a:gd name="T56" fmla="*/ 35 w 774"/>
              <a:gd name="T57" fmla="*/ 247 h 1201"/>
              <a:gd name="T58" fmla="*/ 38 w 774"/>
              <a:gd name="T59" fmla="*/ 251 h 1201"/>
              <a:gd name="T60" fmla="*/ 40 w 774"/>
              <a:gd name="T61" fmla="*/ 252 h 1201"/>
              <a:gd name="T62" fmla="*/ 360 w 774"/>
              <a:gd name="T63" fmla="*/ 571 h 1201"/>
              <a:gd name="T64" fmla="*/ 371 w 774"/>
              <a:gd name="T65" fmla="*/ 600 h 1201"/>
              <a:gd name="T66" fmla="*/ 360 w 774"/>
              <a:gd name="T67" fmla="*/ 628 h 1201"/>
              <a:gd name="T68" fmla="*/ 40 w 774"/>
              <a:gd name="T69" fmla="*/ 947 h 1201"/>
              <a:gd name="T70" fmla="*/ 35 w 774"/>
              <a:gd name="T71" fmla="*/ 953 h 1201"/>
              <a:gd name="T72" fmla="*/ 0 w 774"/>
              <a:gd name="T73" fmla="*/ 1049 h 1201"/>
              <a:gd name="T74" fmla="*/ 151 w 774"/>
              <a:gd name="T75" fmla="*/ 1201 h 1201"/>
              <a:gd name="T76" fmla="*/ 256 w 774"/>
              <a:gd name="T77" fmla="*/ 1158 h 1201"/>
              <a:gd name="T78" fmla="*/ 746 w 774"/>
              <a:gd name="T79" fmla="*/ 668 h 1201"/>
              <a:gd name="T80" fmla="*/ 774 w 774"/>
              <a:gd name="T81" fmla="*/ 600 h 1201"/>
              <a:gd name="T82" fmla="*/ 774 w 774"/>
              <a:gd name="T83" fmla="*/ 600 h 1201"/>
              <a:gd name="T84" fmla="*/ 774 w 774"/>
              <a:gd name="T85" fmla="*/ 599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4" h="1201">
                <a:moveTo>
                  <a:pt x="216" y="1117"/>
                </a:moveTo>
                <a:lnTo>
                  <a:pt x="216" y="1117"/>
                </a:lnTo>
                <a:cubicBezTo>
                  <a:pt x="198" y="1134"/>
                  <a:pt x="175" y="1143"/>
                  <a:pt x="151" y="1143"/>
                </a:cubicBezTo>
                <a:cubicBezTo>
                  <a:pt x="99" y="1143"/>
                  <a:pt x="57" y="1101"/>
                  <a:pt x="57" y="1049"/>
                </a:cubicBezTo>
                <a:cubicBezTo>
                  <a:pt x="57" y="1028"/>
                  <a:pt x="64" y="1007"/>
                  <a:pt x="78" y="990"/>
                </a:cubicBezTo>
                <a:lnTo>
                  <a:pt x="400" y="668"/>
                </a:lnTo>
                <a:cubicBezTo>
                  <a:pt x="418" y="650"/>
                  <a:pt x="428" y="626"/>
                  <a:pt x="429" y="600"/>
                </a:cubicBezTo>
                <a:lnTo>
                  <a:pt x="429" y="600"/>
                </a:lnTo>
                <a:cubicBezTo>
                  <a:pt x="429" y="600"/>
                  <a:pt x="429" y="600"/>
                  <a:pt x="429" y="600"/>
                </a:cubicBezTo>
                <a:cubicBezTo>
                  <a:pt x="429" y="599"/>
                  <a:pt x="429" y="599"/>
                  <a:pt x="429" y="599"/>
                </a:cubicBezTo>
                <a:lnTo>
                  <a:pt x="429" y="599"/>
                </a:lnTo>
                <a:cubicBezTo>
                  <a:pt x="428" y="573"/>
                  <a:pt x="418" y="549"/>
                  <a:pt x="400" y="531"/>
                </a:cubicBezTo>
                <a:lnTo>
                  <a:pt x="78" y="209"/>
                </a:lnTo>
                <a:cubicBezTo>
                  <a:pt x="64" y="192"/>
                  <a:pt x="57" y="171"/>
                  <a:pt x="57" y="150"/>
                </a:cubicBezTo>
                <a:cubicBezTo>
                  <a:pt x="57" y="98"/>
                  <a:pt x="99" y="56"/>
                  <a:pt x="151" y="56"/>
                </a:cubicBezTo>
                <a:cubicBezTo>
                  <a:pt x="175" y="56"/>
                  <a:pt x="198" y="65"/>
                  <a:pt x="216" y="82"/>
                </a:cubicBezTo>
                <a:lnTo>
                  <a:pt x="705" y="571"/>
                </a:lnTo>
                <a:cubicBezTo>
                  <a:pt x="713" y="579"/>
                  <a:pt x="717" y="589"/>
                  <a:pt x="717" y="599"/>
                </a:cubicBezTo>
                <a:cubicBezTo>
                  <a:pt x="717" y="610"/>
                  <a:pt x="712" y="621"/>
                  <a:pt x="705" y="628"/>
                </a:cubicBezTo>
                <a:lnTo>
                  <a:pt x="216" y="1117"/>
                </a:lnTo>
                <a:close/>
                <a:moveTo>
                  <a:pt x="774" y="599"/>
                </a:moveTo>
                <a:lnTo>
                  <a:pt x="774" y="599"/>
                </a:lnTo>
                <a:cubicBezTo>
                  <a:pt x="774" y="599"/>
                  <a:pt x="774" y="599"/>
                  <a:pt x="774" y="599"/>
                </a:cubicBezTo>
                <a:lnTo>
                  <a:pt x="774" y="599"/>
                </a:lnTo>
                <a:cubicBezTo>
                  <a:pt x="774" y="573"/>
                  <a:pt x="764" y="549"/>
                  <a:pt x="746" y="531"/>
                </a:cubicBezTo>
                <a:lnTo>
                  <a:pt x="256" y="41"/>
                </a:lnTo>
                <a:cubicBezTo>
                  <a:pt x="227" y="14"/>
                  <a:pt x="190" y="0"/>
                  <a:pt x="151" y="0"/>
                </a:cubicBezTo>
                <a:cubicBezTo>
                  <a:pt x="67" y="0"/>
                  <a:pt x="0" y="66"/>
                  <a:pt x="0" y="150"/>
                </a:cubicBezTo>
                <a:cubicBezTo>
                  <a:pt x="0" y="185"/>
                  <a:pt x="12" y="219"/>
                  <a:pt x="35" y="247"/>
                </a:cubicBezTo>
                <a:lnTo>
                  <a:pt x="38" y="251"/>
                </a:lnTo>
                <a:lnTo>
                  <a:pt x="40" y="252"/>
                </a:lnTo>
                <a:lnTo>
                  <a:pt x="360" y="571"/>
                </a:lnTo>
                <a:cubicBezTo>
                  <a:pt x="367" y="579"/>
                  <a:pt x="371" y="589"/>
                  <a:pt x="371" y="600"/>
                </a:cubicBezTo>
                <a:cubicBezTo>
                  <a:pt x="371" y="610"/>
                  <a:pt x="367" y="620"/>
                  <a:pt x="360" y="628"/>
                </a:cubicBezTo>
                <a:lnTo>
                  <a:pt x="40" y="947"/>
                </a:lnTo>
                <a:lnTo>
                  <a:pt x="35" y="953"/>
                </a:lnTo>
                <a:cubicBezTo>
                  <a:pt x="12" y="980"/>
                  <a:pt x="0" y="1014"/>
                  <a:pt x="0" y="1049"/>
                </a:cubicBezTo>
                <a:cubicBezTo>
                  <a:pt x="0" y="1133"/>
                  <a:pt x="67" y="1201"/>
                  <a:pt x="151" y="1201"/>
                </a:cubicBezTo>
                <a:cubicBezTo>
                  <a:pt x="190" y="1201"/>
                  <a:pt x="227" y="1185"/>
                  <a:pt x="256" y="1158"/>
                </a:cubicBezTo>
                <a:lnTo>
                  <a:pt x="746" y="668"/>
                </a:lnTo>
                <a:cubicBezTo>
                  <a:pt x="764" y="650"/>
                  <a:pt x="774" y="626"/>
                  <a:pt x="774" y="600"/>
                </a:cubicBezTo>
                <a:lnTo>
                  <a:pt x="774" y="600"/>
                </a:lnTo>
                <a:cubicBezTo>
                  <a:pt x="774" y="600"/>
                  <a:pt x="774" y="599"/>
                  <a:pt x="774" y="59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C7F16-DAD3-42D7-9FB2-DBEE897E5348}"/>
              </a:ext>
            </a:extLst>
          </p:cNvPr>
          <p:cNvSpPr txBox="1"/>
          <p:nvPr/>
        </p:nvSpPr>
        <p:spPr>
          <a:xfrm>
            <a:off x="454112" y="1178355"/>
            <a:ext cx="231727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Sources of value </a:t>
            </a:r>
            <a:r>
              <a:rPr lang="fr-FR" sz="1600" b="1" dirty="0" err="1">
                <a:solidFill>
                  <a:schemeClr val="bg1"/>
                </a:solidFill>
              </a:rPr>
              <a:t>creation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87952C-08DC-4077-8D14-B34668671AF6}"/>
              </a:ext>
            </a:extLst>
          </p:cNvPr>
          <p:cNvSpPr/>
          <p:nvPr/>
        </p:nvSpPr>
        <p:spPr bwMode="auto">
          <a:xfrm>
            <a:off x="3347865" y="1864554"/>
            <a:ext cx="2700000" cy="720000"/>
          </a:xfrm>
          <a:prstGeom prst="rect">
            <a:avLst/>
          </a:prstGeom>
          <a:noFill/>
          <a:ln w="127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 value creation</a:t>
            </a:r>
          </a:p>
          <a:p>
            <a:pPr defTabSz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(but constrained by ALM and SII)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7B464EBC-C8F0-4E52-872D-A3B9EB0304B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15817" y="1998087"/>
            <a:ext cx="319301" cy="489730"/>
          </a:xfrm>
          <a:custGeom>
            <a:avLst/>
            <a:gdLst>
              <a:gd name="T0" fmla="*/ 216 w 774"/>
              <a:gd name="T1" fmla="*/ 1117 h 1201"/>
              <a:gd name="T2" fmla="*/ 216 w 774"/>
              <a:gd name="T3" fmla="*/ 1117 h 1201"/>
              <a:gd name="T4" fmla="*/ 151 w 774"/>
              <a:gd name="T5" fmla="*/ 1143 h 1201"/>
              <a:gd name="T6" fmla="*/ 57 w 774"/>
              <a:gd name="T7" fmla="*/ 1049 h 1201"/>
              <a:gd name="T8" fmla="*/ 78 w 774"/>
              <a:gd name="T9" fmla="*/ 990 h 1201"/>
              <a:gd name="T10" fmla="*/ 400 w 774"/>
              <a:gd name="T11" fmla="*/ 668 h 1201"/>
              <a:gd name="T12" fmla="*/ 429 w 774"/>
              <a:gd name="T13" fmla="*/ 600 h 1201"/>
              <a:gd name="T14" fmla="*/ 429 w 774"/>
              <a:gd name="T15" fmla="*/ 600 h 1201"/>
              <a:gd name="T16" fmla="*/ 429 w 774"/>
              <a:gd name="T17" fmla="*/ 600 h 1201"/>
              <a:gd name="T18" fmla="*/ 429 w 774"/>
              <a:gd name="T19" fmla="*/ 599 h 1201"/>
              <a:gd name="T20" fmla="*/ 429 w 774"/>
              <a:gd name="T21" fmla="*/ 599 h 1201"/>
              <a:gd name="T22" fmla="*/ 400 w 774"/>
              <a:gd name="T23" fmla="*/ 531 h 1201"/>
              <a:gd name="T24" fmla="*/ 78 w 774"/>
              <a:gd name="T25" fmla="*/ 209 h 1201"/>
              <a:gd name="T26" fmla="*/ 57 w 774"/>
              <a:gd name="T27" fmla="*/ 150 h 1201"/>
              <a:gd name="T28" fmla="*/ 151 w 774"/>
              <a:gd name="T29" fmla="*/ 56 h 1201"/>
              <a:gd name="T30" fmla="*/ 216 w 774"/>
              <a:gd name="T31" fmla="*/ 82 h 1201"/>
              <a:gd name="T32" fmla="*/ 705 w 774"/>
              <a:gd name="T33" fmla="*/ 571 h 1201"/>
              <a:gd name="T34" fmla="*/ 717 w 774"/>
              <a:gd name="T35" fmla="*/ 599 h 1201"/>
              <a:gd name="T36" fmla="*/ 705 w 774"/>
              <a:gd name="T37" fmla="*/ 628 h 1201"/>
              <a:gd name="T38" fmla="*/ 216 w 774"/>
              <a:gd name="T39" fmla="*/ 1117 h 1201"/>
              <a:gd name="T40" fmla="*/ 774 w 774"/>
              <a:gd name="T41" fmla="*/ 599 h 1201"/>
              <a:gd name="T42" fmla="*/ 774 w 774"/>
              <a:gd name="T43" fmla="*/ 599 h 1201"/>
              <a:gd name="T44" fmla="*/ 774 w 774"/>
              <a:gd name="T45" fmla="*/ 599 h 1201"/>
              <a:gd name="T46" fmla="*/ 774 w 774"/>
              <a:gd name="T47" fmla="*/ 599 h 1201"/>
              <a:gd name="T48" fmla="*/ 746 w 774"/>
              <a:gd name="T49" fmla="*/ 531 h 1201"/>
              <a:gd name="T50" fmla="*/ 256 w 774"/>
              <a:gd name="T51" fmla="*/ 41 h 1201"/>
              <a:gd name="T52" fmla="*/ 151 w 774"/>
              <a:gd name="T53" fmla="*/ 0 h 1201"/>
              <a:gd name="T54" fmla="*/ 0 w 774"/>
              <a:gd name="T55" fmla="*/ 150 h 1201"/>
              <a:gd name="T56" fmla="*/ 35 w 774"/>
              <a:gd name="T57" fmla="*/ 247 h 1201"/>
              <a:gd name="T58" fmla="*/ 38 w 774"/>
              <a:gd name="T59" fmla="*/ 251 h 1201"/>
              <a:gd name="T60" fmla="*/ 40 w 774"/>
              <a:gd name="T61" fmla="*/ 252 h 1201"/>
              <a:gd name="T62" fmla="*/ 360 w 774"/>
              <a:gd name="T63" fmla="*/ 571 h 1201"/>
              <a:gd name="T64" fmla="*/ 371 w 774"/>
              <a:gd name="T65" fmla="*/ 600 h 1201"/>
              <a:gd name="T66" fmla="*/ 360 w 774"/>
              <a:gd name="T67" fmla="*/ 628 h 1201"/>
              <a:gd name="T68" fmla="*/ 40 w 774"/>
              <a:gd name="T69" fmla="*/ 947 h 1201"/>
              <a:gd name="T70" fmla="*/ 35 w 774"/>
              <a:gd name="T71" fmla="*/ 953 h 1201"/>
              <a:gd name="T72" fmla="*/ 0 w 774"/>
              <a:gd name="T73" fmla="*/ 1049 h 1201"/>
              <a:gd name="T74" fmla="*/ 151 w 774"/>
              <a:gd name="T75" fmla="*/ 1201 h 1201"/>
              <a:gd name="T76" fmla="*/ 256 w 774"/>
              <a:gd name="T77" fmla="*/ 1158 h 1201"/>
              <a:gd name="T78" fmla="*/ 746 w 774"/>
              <a:gd name="T79" fmla="*/ 668 h 1201"/>
              <a:gd name="T80" fmla="*/ 774 w 774"/>
              <a:gd name="T81" fmla="*/ 600 h 1201"/>
              <a:gd name="T82" fmla="*/ 774 w 774"/>
              <a:gd name="T83" fmla="*/ 600 h 1201"/>
              <a:gd name="T84" fmla="*/ 774 w 774"/>
              <a:gd name="T85" fmla="*/ 599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4" h="1201">
                <a:moveTo>
                  <a:pt x="216" y="1117"/>
                </a:moveTo>
                <a:lnTo>
                  <a:pt x="216" y="1117"/>
                </a:lnTo>
                <a:cubicBezTo>
                  <a:pt x="198" y="1134"/>
                  <a:pt x="175" y="1143"/>
                  <a:pt x="151" y="1143"/>
                </a:cubicBezTo>
                <a:cubicBezTo>
                  <a:pt x="99" y="1143"/>
                  <a:pt x="57" y="1101"/>
                  <a:pt x="57" y="1049"/>
                </a:cubicBezTo>
                <a:cubicBezTo>
                  <a:pt x="57" y="1028"/>
                  <a:pt x="64" y="1007"/>
                  <a:pt x="78" y="990"/>
                </a:cubicBezTo>
                <a:lnTo>
                  <a:pt x="400" y="668"/>
                </a:lnTo>
                <a:cubicBezTo>
                  <a:pt x="418" y="650"/>
                  <a:pt x="428" y="626"/>
                  <a:pt x="429" y="600"/>
                </a:cubicBezTo>
                <a:lnTo>
                  <a:pt x="429" y="600"/>
                </a:lnTo>
                <a:cubicBezTo>
                  <a:pt x="429" y="600"/>
                  <a:pt x="429" y="600"/>
                  <a:pt x="429" y="600"/>
                </a:cubicBezTo>
                <a:cubicBezTo>
                  <a:pt x="429" y="599"/>
                  <a:pt x="429" y="599"/>
                  <a:pt x="429" y="599"/>
                </a:cubicBezTo>
                <a:lnTo>
                  <a:pt x="429" y="599"/>
                </a:lnTo>
                <a:cubicBezTo>
                  <a:pt x="428" y="573"/>
                  <a:pt x="418" y="549"/>
                  <a:pt x="400" y="531"/>
                </a:cubicBezTo>
                <a:lnTo>
                  <a:pt x="78" y="209"/>
                </a:lnTo>
                <a:cubicBezTo>
                  <a:pt x="64" y="192"/>
                  <a:pt x="57" y="171"/>
                  <a:pt x="57" y="150"/>
                </a:cubicBezTo>
                <a:cubicBezTo>
                  <a:pt x="57" y="98"/>
                  <a:pt x="99" y="56"/>
                  <a:pt x="151" y="56"/>
                </a:cubicBezTo>
                <a:cubicBezTo>
                  <a:pt x="175" y="56"/>
                  <a:pt x="198" y="65"/>
                  <a:pt x="216" y="82"/>
                </a:cubicBezTo>
                <a:lnTo>
                  <a:pt x="705" y="571"/>
                </a:lnTo>
                <a:cubicBezTo>
                  <a:pt x="713" y="579"/>
                  <a:pt x="717" y="589"/>
                  <a:pt x="717" y="599"/>
                </a:cubicBezTo>
                <a:cubicBezTo>
                  <a:pt x="717" y="610"/>
                  <a:pt x="712" y="621"/>
                  <a:pt x="705" y="628"/>
                </a:cubicBezTo>
                <a:lnTo>
                  <a:pt x="216" y="1117"/>
                </a:lnTo>
                <a:close/>
                <a:moveTo>
                  <a:pt x="774" y="599"/>
                </a:moveTo>
                <a:lnTo>
                  <a:pt x="774" y="599"/>
                </a:lnTo>
                <a:cubicBezTo>
                  <a:pt x="774" y="599"/>
                  <a:pt x="774" y="599"/>
                  <a:pt x="774" y="599"/>
                </a:cubicBezTo>
                <a:lnTo>
                  <a:pt x="774" y="599"/>
                </a:lnTo>
                <a:cubicBezTo>
                  <a:pt x="774" y="573"/>
                  <a:pt x="764" y="549"/>
                  <a:pt x="746" y="531"/>
                </a:cubicBezTo>
                <a:lnTo>
                  <a:pt x="256" y="41"/>
                </a:lnTo>
                <a:cubicBezTo>
                  <a:pt x="227" y="14"/>
                  <a:pt x="190" y="0"/>
                  <a:pt x="151" y="0"/>
                </a:cubicBezTo>
                <a:cubicBezTo>
                  <a:pt x="67" y="0"/>
                  <a:pt x="0" y="66"/>
                  <a:pt x="0" y="150"/>
                </a:cubicBezTo>
                <a:cubicBezTo>
                  <a:pt x="0" y="185"/>
                  <a:pt x="12" y="219"/>
                  <a:pt x="35" y="247"/>
                </a:cubicBezTo>
                <a:lnTo>
                  <a:pt x="38" y="251"/>
                </a:lnTo>
                <a:lnTo>
                  <a:pt x="40" y="252"/>
                </a:lnTo>
                <a:lnTo>
                  <a:pt x="360" y="571"/>
                </a:lnTo>
                <a:cubicBezTo>
                  <a:pt x="367" y="579"/>
                  <a:pt x="371" y="589"/>
                  <a:pt x="371" y="600"/>
                </a:cubicBezTo>
                <a:cubicBezTo>
                  <a:pt x="371" y="610"/>
                  <a:pt x="367" y="620"/>
                  <a:pt x="360" y="628"/>
                </a:cubicBezTo>
                <a:lnTo>
                  <a:pt x="40" y="947"/>
                </a:lnTo>
                <a:lnTo>
                  <a:pt x="35" y="953"/>
                </a:lnTo>
                <a:cubicBezTo>
                  <a:pt x="12" y="980"/>
                  <a:pt x="0" y="1014"/>
                  <a:pt x="0" y="1049"/>
                </a:cubicBezTo>
                <a:cubicBezTo>
                  <a:pt x="0" y="1133"/>
                  <a:pt x="67" y="1201"/>
                  <a:pt x="151" y="1201"/>
                </a:cubicBezTo>
                <a:cubicBezTo>
                  <a:pt x="190" y="1201"/>
                  <a:pt x="227" y="1185"/>
                  <a:pt x="256" y="1158"/>
                </a:cubicBezTo>
                <a:lnTo>
                  <a:pt x="746" y="668"/>
                </a:lnTo>
                <a:cubicBezTo>
                  <a:pt x="764" y="650"/>
                  <a:pt x="774" y="626"/>
                  <a:pt x="774" y="600"/>
                </a:cubicBezTo>
                <a:lnTo>
                  <a:pt x="774" y="600"/>
                </a:lnTo>
                <a:cubicBezTo>
                  <a:pt x="774" y="600"/>
                  <a:pt x="774" y="599"/>
                  <a:pt x="774" y="59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59474" y="1864555"/>
            <a:ext cx="2312326" cy="720000"/>
            <a:chOff x="468968" y="1882952"/>
            <a:chExt cx="2508252" cy="720000"/>
          </a:xfrm>
        </p:grpSpPr>
        <p:sp>
          <p:nvSpPr>
            <p:cNvPr id="49" name="Espace réservé du texte 4">
              <a:extLst>
                <a:ext uri="{FF2B5EF4-FFF2-40B4-BE49-F238E27FC236}">
                  <a16:creationId xmlns:a16="http://schemas.microsoft.com/office/drawing/2014/main" id="{B74FF5AC-9856-4C85-BE33-2A5A49F1A75A}"/>
                </a:ext>
              </a:extLst>
            </p:cNvPr>
            <p:cNvSpPr txBox="1">
              <a:spLocks/>
            </p:cNvSpPr>
            <p:nvPr/>
          </p:nvSpPr>
          <p:spPr>
            <a:xfrm>
              <a:off x="468968" y="1882952"/>
              <a:ext cx="532800" cy="720000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b="1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9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342000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10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719138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-"/>
                <a:tabLst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92075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0" name="Espace réservé du texte 5">
              <a:extLst>
                <a:ext uri="{FF2B5EF4-FFF2-40B4-BE49-F238E27FC236}">
                  <a16:creationId xmlns:a16="http://schemas.microsoft.com/office/drawing/2014/main" id="{C4151A9A-980B-49D7-888E-C07A1DB2D111}"/>
                </a:ext>
              </a:extLst>
            </p:cNvPr>
            <p:cNvSpPr txBox="1">
              <a:spLocks/>
            </p:cNvSpPr>
            <p:nvPr/>
          </p:nvSpPr>
          <p:spPr>
            <a:xfrm>
              <a:off x="998495" y="1882952"/>
              <a:ext cx="1978725" cy="72000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b="1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9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342000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10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719138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-"/>
                <a:tabLst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92075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n-GB" sz="1300" dirty="0">
                  <a:solidFill>
                    <a:schemeClr val="bg1"/>
                  </a:solidFill>
                </a:rPr>
                <a:t>Allocation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59474" y="2737141"/>
            <a:ext cx="2312326" cy="720000"/>
            <a:chOff x="468968" y="2553525"/>
            <a:chExt cx="2508252" cy="720000"/>
          </a:xfrm>
        </p:grpSpPr>
        <p:sp>
          <p:nvSpPr>
            <p:cNvPr id="51" name="Espace réservé du texte 4">
              <a:extLst>
                <a:ext uri="{FF2B5EF4-FFF2-40B4-BE49-F238E27FC236}">
                  <a16:creationId xmlns:a16="http://schemas.microsoft.com/office/drawing/2014/main" id="{DFDDC18C-4889-48ED-976B-732BD3C669E1}"/>
                </a:ext>
              </a:extLst>
            </p:cNvPr>
            <p:cNvSpPr txBox="1">
              <a:spLocks/>
            </p:cNvSpPr>
            <p:nvPr/>
          </p:nvSpPr>
          <p:spPr>
            <a:xfrm>
              <a:off x="468968" y="2553525"/>
              <a:ext cx="532800" cy="720000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b="1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9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342000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10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719138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-"/>
                <a:tabLst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92075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52" name="Espace réservé du texte 5">
              <a:extLst>
                <a:ext uri="{FF2B5EF4-FFF2-40B4-BE49-F238E27FC236}">
                  <a16:creationId xmlns:a16="http://schemas.microsoft.com/office/drawing/2014/main" id="{C4D7C5F2-E2EC-4D1B-B255-F20EFD83D663}"/>
                </a:ext>
              </a:extLst>
            </p:cNvPr>
            <p:cNvSpPr txBox="1">
              <a:spLocks/>
            </p:cNvSpPr>
            <p:nvPr/>
          </p:nvSpPr>
          <p:spPr>
            <a:xfrm>
              <a:off x="998495" y="2553525"/>
              <a:ext cx="1978725" cy="72000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b="1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9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342000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10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719138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-"/>
                <a:tabLst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92075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n-GB" sz="1300" dirty="0">
                  <a:solidFill>
                    <a:schemeClr val="bg1"/>
                  </a:solidFill>
                </a:rPr>
                <a:t>Timing of Investment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54112" y="3609727"/>
            <a:ext cx="2323290" cy="720000"/>
            <a:chOff x="463605" y="3324021"/>
            <a:chExt cx="2520145" cy="720000"/>
          </a:xfrm>
        </p:grpSpPr>
        <p:sp>
          <p:nvSpPr>
            <p:cNvPr id="53" name="Espace réservé du texte 4">
              <a:extLst>
                <a:ext uri="{FF2B5EF4-FFF2-40B4-BE49-F238E27FC236}">
                  <a16:creationId xmlns:a16="http://schemas.microsoft.com/office/drawing/2014/main" id="{3EB49044-2AF3-4CA2-9A81-1A881E56EB8D}"/>
                </a:ext>
              </a:extLst>
            </p:cNvPr>
            <p:cNvSpPr txBox="1">
              <a:spLocks/>
            </p:cNvSpPr>
            <p:nvPr/>
          </p:nvSpPr>
          <p:spPr>
            <a:xfrm>
              <a:off x="463605" y="3324021"/>
              <a:ext cx="532800" cy="720000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b="1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9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342000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10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719138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-"/>
                <a:tabLst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92075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54" name="Espace réservé du texte 5">
              <a:extLst>
                <a:ext uri="{FF2B5EF4-FFF2-40B4-BE49-F238E27FC236}">
                  <a16:creationId xmlns:a16="http://schemas.microsoft.com/office/drawing/2014/main" id="{C406F738-B097-4437-9F9E-F6CC07E58D42}"/>
                </a:ext>
              </a:extLst>
            </p:cNvPr>
            <p:cNvSpPr txBox="1">
              <a:spLocks/>
            </p:cNvSpPr>
            <p:nvPr/>
          </p:nvSpPr>
          <p:spPr>
            <a:xfrm>
              <a:off x="998495" y="3324021"/>
              <a:ext cx="1985255" cy="72000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b="1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9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342000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10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719138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-"/>
                <a:tabLst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92075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Management of credit downgrade / default alerts 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54112" y="4482313"/>
            <a:ext cx="2323290" cy="720000"/>
            <a:chOff x="463605" y="4115703"/>
            <a:chExt cx="2520145" cy="720000"/>
          </a:xfrm>
        </p:grpSpPr>
        <p:sp>
          <p:nvSpPr>
            <p:cNvPr id="55" name="Espace réservé du texte 4">
              <a:extLst>
                <a:ext uri="{FF2B5EF4-FFF2-40B4-BE49-F238E27FC236}">
                  <a16:creationId xmlns:a16="http://schemas.microsoft.com/office/drawing/2014/main" id="{FDDA44F5-11FA-425C-9152-7643DEFAA421}"/>
                </a:ext>
              </a:extLst>
            </p:cNvPr>
            <p:cNvSpPr txBox="1">
              <a:spLocks/>
            </p:cNvSpPr>
            <p:nvPr/>
          </p:nvSpPr>
          <p:spPr>
            <a:xfrm>
              <a:off x="463605" y="4115703"/>
              <a:ext cx="532800" cy="720000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b="1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9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342000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10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719138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-"/>
                <a:tabLst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92075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56" name="Espace réservé du texte 5">
              <a:extLst>
                <a:ext uri="{FF2B5EF4-FFF2-40B4-BE49-F238E27FC236}">
                  <a16:creationId xmlns:a16="http://schemas.microsoft.com/office/drawing/2014/main" id="{B86FDA56-0581-4071-854C-77EE9C5A2F46}"/>
                </a:ext>
              </a:extLst>
            </p:cNvPr>
            <p:cNvSpPr txBox="1">
              <a:spLocks/>
            </p:cNvSpPr>
            <p:nvPr/>
          </p:nvSpPr>
          <p:spPr>
            <a:xfrm>
              <a:off x="998495" y="4115703"/>
              <a:ext cx="1985255" cy="72000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b="1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9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342000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10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719138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-"/>
                <a:tabLst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92075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3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Arbitrage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54112" y="5354899"/>
            <a:ext cx="2323290" cy="720000"/>
            <a:chOff x="463605" y="5013176"/>
            <a:chExt cx="2520145" cy="720000"/>
          </a:xfrm>
        </p:grpSpPr>
        <p:sp>
          <p:nvSpPr>
            <p:cNvPr id="57" name="Espace réservé du texte 4">
              <a:extLst>
                <a:ext uri="{FF2B5EF4-FFF2-40B4-BE49-F238E27FC236}">
                  <a16:creationId xmlns:a16="http://schemas.microsoft.com/office/drawing/2014/main" id="{FCDFD0FC-74D1-41ED-86BD-ACEA09734DAA}"/>
                </a:ext>
              </a:extLst>
            </p:cNvPr>
            <p:cNvSpPr txBox="1">
              <a:spLocks/>
            </p:cNvSpPr>
            <p:nvPr/>
          </p:nvSpPr>
          <p:spPr>
            <a:xfrm>
              <a:off x="463605" y="5013176"/>
              <a:ext cx="532800" cy="720000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b="1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9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342000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10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719138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-"/>
                <a:tabLst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92075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58" name="Espace réservé du texte 5">
              <a:extLst>
                <a:ext uri="{FF2B5EF4-FFF2-40B4-BE49-F238E27FC236}">
                  <a16:creationId xmlns:a16="http://schemas.microsoft.com/office/drawing/2014/main" id="{E9DF7ED6-3553-42EE-9131-73E42F2B1BF6}"/>
                </a:ext>
              </a:extLst>
            </p:cNvPr>
            <p:cNvSpPr txBox="1">
              <a:spLocks/>
            </p:cNvSpPr>
            <p:nvPr/>
          </p:nvSpPr>
          <p:spPr>
            <a:xfrm>
              <a:off x="998495" y="5013176"/>
              <a:ext cx="1985255" cy="72000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b="1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Tx/>
                <a:buBlip>
                  <a:blip r:embed="rId2"/>
                </a:buBlip>
                <a:defRPr sz="16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9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2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342000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 sz="1000" kern="120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719138" marR="0" indent="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-"/>
                <a:tabLst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92075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3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Diversification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5CF36C3-B026-4E77-9827-D5A23E62B6D9}"/>
              </a:ext>
            </a:extLst>
          </p:cNvPr>
          <p:cNvSpPr/>
          <p:nvPr/>
        </p:nvSpPr>
        <p:spPr>
          <a:xfrm>
            <a:off x="3347864" y="1196834"/>
            <a:ext cx="2700000" cy="584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/>
              <a:t>What</a:t>
            </a:r>
            <a:r>
              <a:rPr lang="fr-FR" sz="1600" b="1" dirty="0"/>
              <a:t> can </a:t>
            </a:r>
            <a:r>
              <a:rPr lang="fr-FR" sz="1600" b="1" dirty="0" err="1"/>
              <a:t>we</a:t>
            </a:r>
            <a:r>
              <a:rPr lang="fr-FR" sz="1600" b="1" dirty="0"/>
              <a:t> </a:t>
            </a:r>
            <a:r>
              <a:rPr lang="fr-FR" sz="1600" b="1" dirty="0" err="1"/>
              <a:t>measure</a:t>
            </a:r>
            <a:r>
              <a:rPr lang="fr-FR" sz="1600" b="1" dirty="0"/>
              <a:t> for portfolio managers? </a:t>
            </a:r>
            <a:endParaRPr lang="en-US" sz="16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9054AD-5C53-4578-955A-288A97E02673}"/>
              </a:ext>
            </a:extLst>
          </p:cNvPr>
          <p:cNvSpPr/>
          <p:nvPr/>
        </p:nvSpPr>
        <p:spPr bwMode="auto">
          <a:xfrm>
            <a:off x="6228185" y="1864554"/>
            <a:ext cx="2700000" cy="1592586"/>
          </a:xfrm>
          <a:prstGeom prst="rect">
            <a:avLst/>
          </a:prstGeom>
          <a:noFill/>
          <a:ln w="127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Characteristics (Book yield, maturity, …) of real investments vs virtual (systematic) investments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9A5B6B-8022-4181-9D66-0D1002BCC80A}"/>
              </a:ext>
            </a:extLst>
          </p:cNvPr>
          <p:cNvSpPr/>
          <p:nvPr/>
        </p:nvSpPr>
        <p:spPr bwMode="auto">
          <a:xfrm>
            <a:off x="6228185" y="3609726"/>
            <a:ext cx="2700000" cy="720000"/>
          </a:xfrm>
          <a:prstGeom prst="rect">
            <a:avLst/>
          </a:prstGeom>
          <a:noFill/>
          <a:ln w="127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Keeping / selling / reinforcing vs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Systematic sale on alert</a:t>
            </a:r>
            <a:br>
              <a:rPr lang="en-US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Avoided loss measurement ideally at maturity of the bonds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A07AFC-CA2B-459E-9DD0-912955B4F9CC}"/>
              </a:ext>
            </a:extLst>
          </p:cNvPr>
          <p:cNvSpPr/>
          <p:nvPr/>
        </p:nvSpPr>
        <p:spPr bwMode="auto">
          <a:xfrm>
            <a:off x="6228185" y="4482312"/>
            <a:ext cx="2700000" cy="720000"/>
          </a:xfrm>
          <a:prstGeom prst="rect">
            <a:avLst/>
          </a:prstGeom>
          <a:noFill/>
          <a:ln w="127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Delta of yield per Delta of duration (vs swap curve)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E37B66-317F-4C7F-9AC1-367C5847521C}"/>
              </a:ext>
            </a:extLst>
          </p:cNvPr>
          <p:cNvSpPr/>
          <p:nvPr/>
        </p:nvSpPr>
        <p:spPr bwMode="auto">
          <a:xfrm>
            <a:off x="6228185" y="5354899"/>
            <a:ext cx="2700000" cy="720000"/>
          </a:xfrm>
          <a:prstGeom prst="rect">
            <a:avLst/>
          </a:prstGeom>
          <a:noFill/>
          <a:ln w="127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Better credit fundamentals for comparable book yield and duration (Issuer Picking) - Lower Portfolio credit risk due to very high diversification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CF36C3-B026-4E77-9827-D5A23E62B6D9}"/>
              </a:ext>
            </a:extLst>
          </p:cNvPr>
          <p:cNvSpPr/>
          <p:nvPr/>
        </p:nvSpPr>
        <p:spPr>
          <a:xfrm>
            <a:off x="6228184" y="1196834"/>
            <a:ext cx="2700000" cy="584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How? </a:t>
            </a:r>
            <a:endParaRPr lang="en-US" sz="1600" b="1" dirty="0"/>
          </a:p>
        </p:txBody>
      </p:sp>
      <p:sp>
        <p:nvSpPr>
          <p:cNvPr id="46" name="Espace réservé du texte 13">
            <a:extLst>
              <a:ext uri="{FF2B5EF4-FFF2-40B4-BE49-F238E27FC236}">
                <a16:creationId xmlns:a16="http://schemas.microsoft.com/office/drawing/2014/main" id="{951C0A34-392C-4F86-8D3D-4954ADE77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4" y="259083"/>
            <a:ext cx="404634" cy="868559"/>
          </a:xfrm>
        </p:spPr>
        <p:txBody>
          <a:bodyPr/>
          <a:lstStyle/>
          <a:p>
            <a:pPr>
              <a:buNone/>
            </a:pPr>
            <a:r>
              <a:rPr lang="en-GB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97361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5F809D-27BF-4ADE-B2D7-9019F9D5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49" y="360237"/>
            <a:ext cx="8496944" cy="443690"/>
          </a:xfrm>
        </p:spPr>
        <p:txBody>
          <a:bodyPr/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to Measure performance for insurance portfolios</a:t>
            </a:r>
            <a:endParaRPr lang="fr-F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0524E-3493-46F4-9524-C567167DAE5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78907-8323-47C7-8285-58499354C15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– </a:t>
            </a:r>
            <a:fld id="{733122C9-A0B9-462F-8757-0847AD287B6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F2091CB-9ADA-4355-9B4C-FF147859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2" y="1196752"/>
            <a:ext cx="4576267" cy="36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38FAFF5-3B5E-4ECB-B0C8-EBF79AA3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4" y="2779639"/>
            <a:ext cx="1832260" cy="521447"/>
          </a:xfrm>
        </p:spPr>
        <p:txBody>
          <a:bodyPr/>
          <a:lstStyle/>
          <a:p>
            <a:pPr>
              <a:buSzPct val="100000"/>
              <a:buNone/>
            </a:pPr>
            <a:r>
              <a:rPr lang="en-US" sz="1100" b="0" dirty="0"/>
              <a:t>Future cash flow determined from the </a:t>
            </a:r>
            <a:r>
              <a:rPr lang="en-US" sz="1100" dirty="0"/>
              <a:t>Initial Portfolio</a:t>
            </a:r>
            <a:endParaRPr lang="en-US" sz="1100" b="0" dirty="0"/>
          </a:p>
          <a:p>
            <a:pPr>
              <a:buNone/>
            </a:pPr>
            <a:endParaRPr lang="fr-FR" sz="1100" b="0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91A45831-AC0E-4E84-BB28-3898CAFE3B1A}"/>
              </a:ext>
            </a:extLst>
          </p:cNvPr>
          <p:cNvSpPr txBox="1">
            <a:spLocks/>
          </p:cNvSpPr>
          <p:nvPr/>
        </p:nvSpPr>
        <p:spPr bwMode="gray">
          <a:xfrm>
            <a:off x="177261" y="5085184"/>
            <a:ext cx="4576267" cy="677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3"/>
              </a:buBlip>
              <a:defRPr sz="1600" b="1" kern="120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3"/>
              </a:buBlip>
              <a:defRPr sz="1600" kern="120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sz="1200" kern="120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9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200" kern="120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342000" marR="0" indent="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000" kern="120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719138" marR="0" indent="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-"/>
              <a:tabLst/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92075" indent="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None/>
            </a:pPr>
            <a:r>
              <a:rPr lang="en-US" sz="1100" dirty="0"/>
              <a:t>Cash Flows </a:t>
            </a:r>
            <a:r>
              <a:rPr lang="en-US" sz="1100" b="0" dirty="0"/>
              <a:t>are invested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en-US" sz="1100" b="0" dirty="0"/>
              <a:t>by the Portfolio Manager implementing market views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en-US" sz="1100" b="0" dirty="0"/>
              <a:t>by the algorithm (determined ex ante) without market anticipation</a:t>
            </a:r>
          </a:p>
        </p:txBody>
      </p:sp>
      <p:graphicFrame>
        <p:nvGraphicFramePr>
          <p:cNvPr id="14" name="Graphique 4">
            <a:extLst>
              <a:ext uri="{FF2B5EF4-FFF2-40B4-BE49-F238E27FC236}">
                <a16:creationId xmlns:a16="http://schemas.microsoft.com/office/drawing/2014/main" id="{BF80BA75-AB75-490A-8D53-D802A92B3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733582"/>
              </p:ext>
            </p:extLst>
          </p:nvPr>
        </p:nvGraphicFramePr>
        <p:xfrm>
          <a:off x="5105521" y="1094860"/>
          <a:ext cx="3982596" cy="214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5">
            <a:extLst>
              <a:ext uri="{FF2B5EF4-FFF2-40B4-BE49-F238E27FC236}">
                <a16:creationId xmlns:a16="http://schemas.microsoft.com/office/drawing/2014/main" id="{09A41C4C-9439-4FAF-B6DE-06A459648D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332110"/>
              </p:ext>
            </p:extLst>
          </p:nvPr>
        </p:nvGraphicFramePr>
        <p:xfrm>
          <a:off x="5073923" y="3481797"/>
          <a:ext cx="3982597" cy="243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2B9E2104-DEA2-479E-A65E-5B97BAD4C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260" y="360237"/>
            <a:ext cx="396577" cy="767404"/>
          </a:xfrm>
        </p:spPr>
        <p:txBody>
          <a:bodyPr/>
          <a:lstStyle/>
          <a:p>
            <a:pPr>
              <a:buNone/>
            </a:pPr>
            <a:r>
              <a:rPr lang="en-GB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07312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Diversification on PRIVATE DEBTs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/>
              <a:t>Date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2434DEE8-D349-4ED8-AB2C-7D0496D72B99}"/>
              </a:ext>
            </a:extLst>
          </p:cNvPr>
          <p:cNvSpPr txBox="1">
            <a:spLocks/>
          </p:cNvSpPr>
          <p:nvPr/>
        </p:nvSpPr>
        <p:spPr bwMode="gray">
          <a:xfrm>
            <a:off x="-10796" y="6678000"/>
            <a:ext cx="180000" cy="180000"/>
          </a:xfrm>
          <a:prstGeom prst="rect">
            <a:avLst/>
          </a:prstGeom>
          <a:ln>
            <a:solidFill>
              <a:sysClr val="window" lastClr="FFFFFF">
                <a:alpha val="0"/>
              </a:sysClr>
            </a:solidFill>
          </a:ln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00" kern="120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solidFill>
                    <a:srgbClr val="28235F">
                      <a:alpha val="0"/>
                    </a:srgbClr>
                  </a:solidFill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2018</a:t>
            </a:r>
            <a:endParaRPr kumimoji="0" lang="en-GB" sz="100" b="0" i="0" u="none" strike="noStrike" kern="1200" cap="none" spc="0" normalizeH="0" baseline="0" noProof="0" dirty="0">
              <a:ln>
                <a:solidFill>
                  <a:srgbClr val="28235F">
                    <a:alpha val="0"/>
                  </a:srgbClr>
                </a:solidFill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space réservé du numéro de diapositive 8">
            <a:extLst>
              <a:ext uri="{FF2B5EF4-FFF2-40B4-BE49-F238E27FC236}">
                <a16:creationId xmlns:a16="http://schemas.microsoft.com/office/drawing/2014/main" id="{290803A5-EAC6-418A-B2D5-2FD9A66026E8}"/>
              </a:ext>
            </a:extLst>
          </p:cNvPr>
          <p:cNvSpPr txBox="1">
            <a:spLocks/>
          </p:cNvSpPr>
          <p:nvPr/>
        </p:nvSpPr>
        <p:spPr bwMode="gray">
          <a:xfrm>
            <a:off x="8523929" y="6244357"/>
            <a:ext cx="656583" cy="2809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ln>
                  <a:solidFill>
                    <a:schemeClr val="accent3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n>
                  <a:solidFill>
                    <a:srgbClr val="28235F">
                      <a:alpha val="0"/>
                    </a:srgbClr>
                  </a:solidFill>
                </a:ln>
                <a:solidFill>
                  <a:srgbClr val="28235F"/>
                </a:solidFill>
                <a:latin typeface="Arial"/>
              </a:rPr>
              <a:t>– </a:t>
            </a:r>
            <a:fld id="{733122C9-A0B9-462F-8757-0847AD287B63}" type="slidenum">
              <a:rPr lang="en-GB" smtClean="0">
                <a:ln>
                  <a:solidFill>
                    <a:srgbClr val="28235F">
                      <a:alpha val="0"/>
                    </a:srgbClr>
                  </a:solidFill>
                </a:ln>
                <a:solidFill>
                  <a:srgbClr val="28235F"/>
                </a:solidFill>
                <a:latin typeface="Arial"/>
              </a:rPr>
              <a:pPr/>
              <a:t>6</a:t>
            </a:fld>
            <a:endParaRPr lang="en-GB" dirty="0">
              <a:ln>
                <a:solidFill>
                  <a:srgbClr val="28235F">
                    <a:alpha val="0"/>
                  </a:srgbClr>
                </a:solidFill>
              </a:ln>
              <a:solidFill>
                <a:srgbClr val="28235F"/>
              </a:solidFill>
              <a:latin typeface="Arial"/>
            </a:endParaRPr>
          </a:p>
        </p:txBody>
      </p:sp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33B683A8-4993-472F-9A12-6932EE101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67034"/>
              </p:ext>
            </p:extLst>
          </p:nvPr>
        </p:nvGraphicFramePr>
        <p:xfrm>
          <a:off x="773422" y="1094740"/>
          <a:ext cx="7305635" cy="466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127">
                  <a:extLst>
                    <a:ext uri="{9D8B030D-6E8A-4147-A177-3AD203B41FA5}">
                      <a16:colId xmlns:a16="http://schemas.microsoft.com/office/drawing/2014/main" val="2664896774"/>
                    </a:ext>
                  </a:extLst>
                </a:gridCol>
                <a:gridCol w="1461127">
                  <a:extLst>
                    <a:ext uri="{9D8B030D-6E8A-4147-A177-3AD203B41FA5}">
                      <a16:colId xmlns:a16="http://schemas.microsoft.com/office/drawing/2014/main" val="3517314026"/>
                    </a:ext>
                  </a:extLst>
                </a:gridCol>
                <a:gridCol w="1461127">
                  <a:extLst>
                    <a:ext uri="{9D8B030D-6E8A-4147-A177-3AD203B41FA5}">
                      <a16:colId xmlns:a16="http://schemas.microsoft.com/office/drawing/2014/main" val="3084151172"/>
                    </a:ext>
                  </a:extLst>
                </a:gridCol>
                <a:gridCol w="1461127">
                  <a:extLst>
                    <a:ext uri="{9D8B030D-6E8A-4147-A177-3AD203B41FA5}">
                      <a16:colId xmlns:a16="http://schemas.microsoft.com/office/drawing/2014/main" val="2877246569"/>
                    </a:ext>
                  </a:extLst>
                </a:gridCol>
                <a:gridCol w="1461127">
                  <a:extLst>
                    <a:ext uri="{9D8B030D-6E8A-4147-A177-3AD203B41FA5}">
                      <a16:colId xmlns:a16="http://schemas.microsoft.com/office/drawing/2014/main" val="1966424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Definition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Maturity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Spread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Solvency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dirty="0" err="1"/>
                        <a:t>European</a:t>
                      </a:r>
                      <a:r>
                        <a:rPr lang="fr-FR" sz="1200" b="0" dirty="0"/>
                        <a:t> </a:t>
                      </a:r>
                      <a:r>
                        <a:rPr lang="fr-FR" sz="1200" b="0" dirty="0" err="1"/>
                        <a:t>Corporate</a:t>
                      </a:r>
                      <a:r>
                        <a:rPr lang="fr-FR" sz="1200" b="0" dirty="0"/>
                        <a:t> </a:t>
                      </a:r>
                      <a:r>
                        <a:rPr lang="fr-FR" sz="1200" b="0" dirty="0" err="1"/>
                        <a:t>Private</a:t>
                      </a:r>
                      <a:r>
                        <a:rPr lang="fr-FR" sz="1200" b="0" dirty="0"/>
                        <a:t> Placements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Non-</a:t>
                      </a:r>
                      <a:r>
                        <a:rPr lang="fr-FR" sz="1200" dirty="0" err="1"/>
                        <a:t>rated</a:t>
                      </a:r>
                      <a:r>
                        <a:rPr lang="fr-FR" sz="1200" dirty="0"/>
                        <a:t>, </a:t>
                      </a:r>
                      <a:r>
                        <a:rPr lang="fr-FR" sz="1200" dirty="0" err="1"/>
                        <a:t>unsecured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loans</a:t>
                      </a:r>
                      <a:r>
                        <a:rPr lang="fr-FR" sz="1200" dirty="0"/>
                        <a:t> to </a:t>
                      </a:r>
                      <a:r>
                        <a:rPr lang="fr-FR" sz="1200" dirty="0" err="1"/>
                        <a:t>European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corporates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6 -10 </a:t>
                      </a:r>
                      <a:r>
                        <a:rPr lang="fr-FR" sz="1200" dirty="0" err="1"/>
                        <a:t>years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[1.5-3.5]%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324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dirty="0" err="1"/>
                        <a:t>European</a:t>
                      </a:r>
                      <a:r>
                        <a:rPr lang="fr-FR" sz="1200" b="0" dirty="0"/>
                        <a:t> </a:t>
                      </a:r>
                      <a:r>
                        <a:rPr lang="fr-FR" sz="1200" b="0" dirty="0" err="1"/>
                        <a:t>Leveraged</a:t>
                      </a:r>
                      <a:r>
                        <a:rPr lang="fr-FR" sz="1200" b="0" dirty="0"/>
                        <a:t> </a:t>
                      </a:r>
                      <a:r>
                        <a:rPr lang="fr-FR" sz="1200" b="0" dirty="0" err="1"/>
                        <a:t>Loans</a:t>
                      </a:r>
                      <a:endParaRPr lang="fr-FR" sz="1200" b="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B-/BB+ </a:t>
                      </a:r>
                      <a:r>
                        <a:rPr kumimoji="0" lang="fr-FR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rated</a:t>
                      </a: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</a:t>
                      </a:r>
                      <a:r>
                        <a:rPr kumimoji="0" lang="fr-FR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syndicated</a:t>
                      </a: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fr-FR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loans</a:t>
                      </a: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for </a:t>
                      </a:r>
                      <a:r>
                        <a:rPr kumimoji="0" lang="fr-FR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LBOs</a:t>
                      </a: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M&amp;A,…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 </a:t>
                      </a:r>
                      <a:r>
                        <a:rPr lang="fr-FR" sz="1200" dirty="0" err="1"/>
                        <a:t>years</a:t>
                      </a:r>
                      <a:r>
                        <a:rPr lang="fr-FR" sz="1200" dirty="0"/>
                        <a:t> (</a:t>
                      </a:r>
                      <a:r>
                        <a:rPr lang="fr-FR" sz="1200" dirty="0" err="1"/>
                        <a:t>bullet</a:t>
                      </a:r>
                      <a:r>
                        <a:rPr lang="fr-FR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EURIBOR 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[3-4]%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93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dirty="0" err="1"/>
                        <a:t>European</a:t>
                      </a:r>
                      <a:r>
                        <a:rPr lang="fr-FR" sz="1200" b="0" dirty="0"/>
                        <a:t> Real </a:t>
                      </a:r>
                      <a:r>
                        <a:rPr lang="fr-FR" sz="1200" b="0" dirty="0" err="1"/>
                        <a:t>Estate</a:t>
                      </a:r>
                      <a:r>
                        <a:rPr lang="fr-FR" sz="1200" b="0" dirty="0"/>
                        <a:t> </a:t>
                      </a:r>
                      <a:r>
                        <a:rPr lang="fr-FR" sz="1200" b="0" dirty="0" err="1"/>
                        <a:t>Debt</a:t>
                      </a:r>
                      <a:endParaRPr lang="fr-FR" sz="1200" b="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Loans</a:t>
                      </a:r>
                      <a:r>
                        <a:rPr lang="fr-FR" sz="1200" dirty="0"/>
                        <a:t> to </a:t>
                      </a:r>
                      <a:r>
                        <a:rPr lang="fr-FR" sz="1200" dirty="0" err="1"/>
                        <a:t>fund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European</a:t>
                      </a:r>
                      <a:r>
                        <a:rPr lang="fr-FR" sz="1200" dirty="0"/>
                        <a:t> commercial real </a:t>
                      </a:r>
                      <a:r>
                        <a:rPr lang="fr-FR" sz="1200" dirty="0" err="1"/>
                        <a:t>estate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5-7 </a:t>
                      </a:r>
                      <a:r>
                        <a:rPr lang="fr-FR" sz="1200" dirty="0" err="1"/>
                        <a:t>years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Investment grade:  yields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[1.5–2.5]%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Sub-Investment grade</a:t>
                      </a:r>
                      <a:r>
                        <a:rPr lang="en-US" sz="1200" kern="1200" noProof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yields 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above 3.5%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If the LTV&lt;75%, the SCR is half that of corporate bonds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68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dirty="0"/>
                        <a:t>Aircraft </a:t>
                      </a:r>
                      <a:r>
                        <a:rPr lang="fr-FR" sz="1200" b="0" dirty="0" err="1"/>
                        <a:t>Secured</a:t>
                      </a:r>
                      <a:r>
                        <a:rPr lang="fr-FR" sz="1200" b="0" dirty="0"/>
                        <a:t> </a:t>
                      </a:r>
                      <a:r>
                        <a:rPr lang="fr-FR" sz="1200" b="0" dirty="0" err="1"/>
                        <a:t>Debt</a:t>
                      </a:r>
                      <a:endParaRPr lang="fr-FR" sz="1200" b="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Secured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loans</a:t>
                      </a:r>
                      <a:r>
                        <a:rPr lang="fr-FR" sz="1200" dirty="0"/>
                        <a:t> to finance </a:t>
                      </a:r>
                      <a:r>
                        <a:rPr lang="fr-FR" sz="1200" dirty="0" err="1"/>
                        <a:t>aircraft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 </a:t>
                      </a:r>
                      <a:r>
                        <a:rPr lang="fr-FR" sz="1200" dirty="0" err="1"/>
                        <a:t>years</a:t>
                      </a:r>
                      <a:r>
                        <a:rPr lang="fr-FR" sz="1200" dirty="0"/>
                        <a:t> (</a:t>
                      </a:r>
                      <a:r>
                        <a:rPr lang="fr-FR" sz="1200" dirty="0" err="1"/>
                        <a:t>fully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amortising</a:t>
                      </a:r>
                      <a:r>
                        <a:rPr lang="fr-FR" sz="1200" dirty="0"/>
                        <a:t>)</a:t>
                      </a:r>
                    </a:p>
                    <a:p>
                      <a:pPr algn="ctr"/>
                      <a:r>
                        <a:rPr lang="fr-FR" sz="1200" dirty="0"/>
                        <a:t>5-7 </a:t>
                      </a:r>
                      <a:r>
                        <a:rPr lang="fr-FR" sz="1200" dirty="0" err="1"/>
                        <a:t>years</a:t>
                      </a:r>
                      <a:r>
                        <a:rPr lang="fr-FR" sz="1200"/>
                        <a:t> WAL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LIBOR/mid-swap + [2-2.5]%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94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dirty="0"/>
                        <a:t>Infrastructure </a:t>
                      </a:r>
                      <a:r>
                        <a:rPr lang="fr-FR" sz="1200" b="0" dirty="0" err="1"/>
                        <a:t>Debt</a:t>
                      </a:r>
                      <a:endParaRPr lang="fr-FR" sz="1200" b="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Loans</a:t>
                      </a:r>
                      <a:r>
                        <a:rPr lang="fr-FR" sz="1200" dirty="0"/>
                        <a:t> to finance </a:t>
                      </a:r>
                      <a:r>
                        <a:rPr lang="fr-FR" sz="1200" dirty="0" err="1"/>
                        <a:t>greenfield</a:t>
                      </a:r>
                      <a:r>
                        <a:rPr lang="fr-FR" sz="1200" dirty="0"/>
                        <a:t> or </a:t>
                      </a:r>
                      <a:r>
                        <a:rPr lang="fr-FR" sz="1200" dirty="0" err="1"/>
                        <a:t>brownfield</a:t>
                      </a:r>
                      <a:r>
                        <a:rPr lang="fr-FR" sz="1200" dirty="0"/>
                        <a:t> infrastructure </a:t>
                      </a:r>
                      <a:r>
                        <a:rPr lang="fr-FR" sz="1200" dirty="0" err="1"/>
                        <a:t>projects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 </a:t>
                      </a:r>
                      <a:r>
                        <a:rPr lang="fr-FR" sz="1200" dirty="0" err="1"/>
                        <a:t>years</a:t>
                      </a:r>
                      <a:r>
                        <a:rPr lang="fr-FR" sz="1200" dirty="0"/>
                        <a:t> (</a:t>
                      </a:r>
                      <a:r>
                        <a:rPr lang="fr-FR" sz="1200" dirty="0" err="1"/>
                        <a:t>bullet</a:t>
                      </a:r>
                      <a:r>
                        <a:rPr lang="fr-FR" sz="1200" dirty="0"/>
                        <a:t>) to 30 </a:t>
                      </a:r>
                      <a:r>
                        <a:rPr lang="fr-FR" sz="1200" dirty="0" err="1"/>
                        <a:t>years</a:t>
                      </a:r>
                      <a:r>
                        <a:rPr lang="fr-FR" sz="1200" dirty="0"/>
                        <a:t> (</a:t>
                      </a:r>
                      <a:r>
                        <a:rPr lang="fr-FR" sz="1200" dirty="0" err="1"/>
                        <a:t>fully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amortising</a:t>
                      </a:r>
                      <a:r>
                        <a:rPr lang="fr-FR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EURIBOR/mid-swap + [2 - 2.5]%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The SCR </a:t>
                      </a:r>
                      <a:r>
                        <a:rPr lang="fr-FR" sz="12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is</a:t>
                      </a: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fr-FR" sz="12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around</a:t>
                      </a: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 30% </a:t>
                      </a:r>
                      <a:r>
                        <a:rPr lang="fr-FR" sz="12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lower</a:t>
                      </a: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fr-FR" sz="12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than</a:t>
                      </a: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fr-FR" sz="12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that</a:t>
                      </a: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 of </a:t>
                      </a:r>
                      <a:r>
                        <a:rPr lang="fr-FR" sz="12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corporate</a:t>
                      </a: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 bonds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869430"/>
                  </a:ext>
                </a:extLst>
              </a:tr>
            </a:tbl>
          </a:graphicData>
        </a:graphic>
      </p:graphicFrame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6FF2784E-E453-4D97-94C8-8C916C24AD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9105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0D5421D-7157-4FCB-BBC3-F2C774B66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B8C1BCB-AECF-49F9-9F35-818369EC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60237"/>
            <a:ext cx="7921129" cy="47647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Evolution of Illiquidity premia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E373B8-554A-441F-A212-21561A87A81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07F7BD7-1B35-4B25-9A0D-F544D38B4B51}" type="datetime4">
              <a:rPr lang="en-US" noProof="0" smtClean="0"/>
              <a:t>March 15, 2019</a:t>
            </a:fld>
            <a:endParaRPr lang="en-GB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4B6618-E08A-4F1A-8C19-AA203D59D6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noProof="0"/>
              <a:t>– </a:t>
            </a:r>
            <a:fld id="{733122C9-A0B9-462F-8757-0847AD287B63}" type="slidenum">
              <a:rPr lang="en-GB" noProof="0" smtClean="0"/>
              <a:pPr/>
              <a:t>7</a:t>
            </a:fld>
            <a:endParaRPr lang="en-GB" noProof="0" dirty="0"/>
          </a:p>
        </p:txBody>
      </p:sp>
      <p:graphicFrame>
        <p:nvGraphicFramePr>
          <p:cNvPr id="10" name="Espace réservé du graphique 9">
            <a:extLst>
              <a:ext uri="{FF2B5EF4-FFF2-40B4-BE49-F238E27FC236}">
                <a16:creationId xmlns:a16="http://schemas.microsoft.com/office/drawing/2014/main" id="{EC6A89C4-4DA7-41CC-99ED-FA0594336B77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582284832"/>
              </p:ext>
            </p:extLst>
          </p:nvPr>
        </p:nvGraphicFramePr>
        <p:xfrm>
          <a:off x="449263" y="1052736"/>
          <a:ext cx="829945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76FA9C4-6F6C-4B44-8F17-C614B08CB68F}"/>
              </a:ext>
            </a:extLst>
          </p:cNvPr>
          <p:cNvSpPr txBox="1"/>
          <p:nvPr/>
        </p:nvSpPr>
        <p:spPr>
          <a:xfrm>
            <a:off x="3419872" y="6189986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Infrastructure Journal; Barclays; Ostrum AM; </a:t>
            </a:r>
            <a:r>
              <a:rPr lang="en-US" sz="1400" dirty="0" err="1"/>
              <a:t>Moodys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153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5.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989446" y="360237"/>
            <a:ext cx="7759267" cy="332459"/>
          </a:xfrm>
        </p:spPr>
        <p:txBody>
          <a:bodyPr/>
          <a:lstStyle/>
          <a:p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Assessing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ilLiquidity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Premium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D3A94A-A6F2-4DDA-922C-371EE7A01891}" type="datetime4">
              <a:rPr lang="en-US" smtClean="0"/>
              <a:t>March 15, 2019</a:t>
            </a:fld>
            <a:endParaRPr lang="en-GB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– </a:t>
            </a:r>
            <a:fld id="{733122C9-A0B9-462F-8757-0847AD287B6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3308" y="741173"/>
            <a:ext cx="855106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/>
          </a:p>
          <a:p>
            <a:pPr algn="just"/>
            <a:r>
              <a:rPr lang="en-US" sz="1600" dirty="0"/>
              <a:t>January 2019: Listed Euro corporate bonds rated BBB pays a fixed yield of 1.40%. </a:t>
            </a:r>
          </a:p>
          <a:p>
            <a:pPr algn="just"/>
            <a:r>
              <a:rPr lang="en-US" sz="1600" dirty="0"/>
              <a:t>A real estate debt fund with assets rated BBB pays a yearly return of 2.25% over a 6-year horizon. 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0.85% pickup means being locked</a:t>
            </a:r>
          </a:p>
          <a:p>
            <a:pPr algn="just"/>
            <a:r>
              <a:rPr lang="en-US" sz="1600" dirty="0"/>
              <a:t>up for 6 years, compared with </a:t>
            </a:r>
          </a:p>
          <a:p>
            <a:pPr algn="just"/>
            <a:r>
              <a:rPr lang="en-US" sz="1600" dirty="0"/>
              <a:t>a scenario where 1Y yields </a:t>
            </a:r>
          </a:p>
          <a:p>
            <a:pPr algn="just"/>
            <a:r>
              <a:rPr lang="en-US" sz="1600" dirty="0"/>
              <a:t>increase each year and a 1Y </a:t>
            </a:r>
          </a:p>
          <a:p>
            <a:pPr algn="just"/>
            <a:r>
              <a:rPr lang="en-US" sz="1600" dirty="0"/>
              <a:t>investment is rolled for six years.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/>
          </a:p>
          <a:p>
            <a:pPr lvl="8" algn="just"/>
            <a:r>
              <a:rPr lang="en-US" sz="1600" dirty="0"/>
              <a:t>	Yields for a 6-year investment and for a 		“breakeven” 1-year rolling investment with 	a scenario where this yield increases</a:t>
            </a:r>
          </a:p>
          <a:p>
            <a:pPr lvl="8" algn="just"/>
            <a:r>
              <a:rPr lang="en-US" sz="1600" dirty="0"/>
              <a:t>		</a:t>
            </a:r>
          </a:p>
          <a:p>
            <a:pPr lvl="8" algn="just"/>
            <a:r>
              <a:rPr lang="en-US" sz="1600" dirty="0"/>
              <a:t>	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0.83% per annum across the 	investment horizon. </a:t>
            </a:r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400" b="1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AE7C7A8C-CB85-44FA-A2BC-8C033B4A1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61922"/>
              </p:ext>
            </p:extLst>
          </p:nvPr>
        </p:nvGraphicFramePr>
        <p:xfrm>
          <a:off x="3535827" y="1556792"/>
          <a:ext cx="5238286" cy="238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092D4080-E297-4B04-A3A5-4D2E8D600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035571"/>
              </p:ext>
            </p:extLst>
          </p:nvPr>
        </p:nvGraphicFramePr>
        <p:xfrm>
          <a:off x="158040" y="3773160"/>
          <a:ext cx="3909904" cy="210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6888750"/>
      </p:ext>
    </p:extLst>
  </p:cSld>
  <p:clrMapOvr>
    <a:masterClrMapping/>
  </p:clrMapOvr>
</p:sld>
</file>

<file path=ppt/theme/theme1.xml><?xml version="1.0" encoding="utf-8"?>
<a:theme xmlns:a="http://schemas.openxmlformats.org/drawingml/2006/main" name="Newco">
  <a:themeElements>
    <a:clrScheme name="Newco - natixis">
      <a:dk1>
        <a:sysClr val="windowText" lastClr="000000"/>
      </a:dk1>
      <a:lt1>
        <a:sysClr val="window" lastClr="FFFFFF"/>
      </a:lt1>
      <a:dk2>
        <a:srgbClr val="BCA5C7"/>
      </a:dk2>
      <a:lt2>
        <a:srgbClr val="E4EA99"/>
      </a:lt2>
      <a:accent1>
        <a:srgbClr val="581D74"/>
      </a:accent1>
      <a:accent2>
        <a:srgbClr val="C3D200"/>
      </a:accent2>
      <a:accent3>
        <a:srgbClr val="28235F"/>
      </a:accent3>
      <a:accent4>
        <a:srgbClr val="00B5CC"/>
      </a:accent4>
      <a:accent5>
        <a:srgbClr val="E7A614"/>
      </a:accent5>
      <a:accent6>
        <a:srgbClr val="3A546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strum Asset Managemen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581D74"/>
    </a:accent1>
    <a:accent2>
      <a:srgbClr val="C3D200"/>
    </a:accent2>
    <a:accent3>
      <a:srgbClr val="28235F"/>
    </a:accent3>
    <a:accent4>
      <a:srgbClr val="00B5CC"/>
    </a:accent4>
    <a:accent5>
      <a:srgbClr val="E7A614"/>
    </a:accent5>
    <a:accent6>
      <a:srgbClr val="3A5467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32353</TotalTime>
  <Words>749</Words>
  <Application>Microsoft Office PowerPoint</Application>
  <PresentationFormat>Affichage à l'écran (4:3)</PresentationFormat>
  <Paragraphs>168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Cambria Math</vt:lpstr>
      <vt:lpstr>Times New Roman</vt:lpstr>
      <vt:lpstr>Verdana</vt:lpstr>
      <vt:lpstr>Wingdings</vt:lpstr>
      <vt:lpstr>Wingdings 2</vt:lpstr>
      <vt:lpstr>Newco</vt:lpstr>
      <vt:lpstr>Présentation PowerPoint</vt:lpstr>
      <vt:lpstr>protracted decline in rates </vt:lpstr>
      <vt:lpstr>Examples of Active Strategies in low rates environment</vt:lpstr>
      <vt:lpstr>value CREATION on Buy &amp; Maintain insurance portfolios</vt:lpstr>
      <vt:lpstr>How to Measure performance for insurance portfolios</vt:lpstr>
      <vt:lpstr>Diversification on PRIVATE DEBTs</vt:lpstr>
      <vt:lpstr>Evolution of Illiquidity premia</vt:lpstr>
      <vt:lpstr>Assessing the ilLiquidity Premium</vt:lpstr>
    </vt:vector>
  </TitlesOfParts>
  <Manager>NATIXIS</Manager>
  <Company>NATIXIS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NATIXIS</dc:subject>
  <dc:creator>Caussin Ana</dc:creator>
  <cp:lastModifiedBy>Crouhy Michel (EXT)</cp:lastModifiedBy>
  <cp:revision>1400</cp:revision>
  <cp:lastPrinted>2019-03-15T14:38:52Z</cp:lastPrinted>
  <dcterms:created xsi:type="dcterms:W3CDTF">2018-03-19T11:05:19Z</dcterms:created>
  <dcterms:modified xsi:type="dcterms:W3CDTF">2019-03-15T14:39:42Z</dcterms:modified>
  <cp:category>NATIXIS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MSIP_Label_797e4f81-4b1c-4a3a-b237-8636707719dc_Enabled">
    <vt:lpwstr>True</vt:lpwstr>
  </property>
  <property fmtid="{D5CDD505-2E9C-101B-9397-08002B2CF9AE}" pid="4" name="MSIP_Label_797e4f81-4b1c-4a3a-b237-8636707719dc_SiteId">
    <vt:lpwstr>d5bb6d35-8a82-4329-b49a-5030bd6497ab</vt:lpwstr>
  </property>
  <property fmtid="{D5CDD505-2E9C-101B-9397-08002B2CF9AE}" pid="5" name="MSIP_Label_797e4f81-4b1c-4a3a-b237-8636707719dc_Owner">
    <vt:lpwstr>npistre@cib.net</vt:lpwstr>
  </property>
  <property fmtid="{D5CDD505-2E9C-101B-9397-08002B2CF9AE}" pid="6" name="MSIP_Label_797e4f81-4b1c-4a3a-b237-8636707719dc_SetDate">
    <vt:lpwstr>2019-02-25T13:32:21.8442324Z</vt:lpwstr>
  </property>
  <property fmtid="{D5CDD505-2E9C-101B-9397-08002B2CF9AE}" pid="7" name="MSIP_Label_797e4f81-4b1c-4a3a-b237-8636707719dc_Name">
    <vt:lpwstr>C2 - Internal Natixis</vt:lpwstr>
  </property>
  <property fmtid="{D5CDD505-2E9C-101B-9397-08002B2CF9AE}" pid="8" name="MSIP_Label_797e4f81-4b1c-4a3a-b237-8636707719dc_Application">
    <vt:lpwstr>Microsoft Azure Information Protection</vt:lpwstr>
  </property>
  <property fmtid="{D5CDD505-2E9C-101B-9397-08002B2CF9AE}" pid="9" name="MSIP_Label_797e4f81-4b1c-4a3a-b237-8636707719dc_Extended_MSFT_Method">
    <vt:lpwstr>Automatic</vt:lpwstr>
  </property>
  <property fmtid="{D5CDD505-2E9C-101B-9397-08002B2CF9AE}" pid="10" name="Sensitivity">
    <vt:lpwstr>C2 - Internal Natixis</vt:lpwstr>
  </property>
  <property fmtid="{D5CDD505-2E9C-101B-9397-08002B2CF9AE}" pid="11" name="Tfs.LastKnownPath">
    <vt:lpwstr>\\CIB.NET\SHAREPARIS\HORSSALLE\POOL\AM\PARTAGE\Direction Taux\Analyse &amp; Recherche Quantitative\Prez NP Low Rates.pptx</vt:lpwstr>
  </property>
</Properties>
</file>