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620" r:id="rId2"/>
    <p:sldId id="720" r:id="rId3"/>
    <p:sldId id="759" r:id="rId4"/>
    <p:sldId id="760" r:id="rId5"/>
    <p:sldId id="762" r:id="rId6"/>
    <p:sldId id="763" r:id="rId7"/>
    <p:sldId id="756" r:id="rId8"/>
    <p:sldId id="770" r:id="rId9"/>
    <p:sldId id="789" r:id="rId10"/>
    <p:sldId id="790" r:id="rId11"/>
    <p:sldId id="776" r:id="rId12"/>
    <p:sldId id="700" r:id="rId13"/>
    <p:sldId id="777" r:id="rId14"/>
    <p:sldId id="778" r:id="rId15"/>
    <p:sldId id="788" r:id="rId16"/>
    <p:sldId id="783" r:id="rId17"/>
    <p:sldId id="707" r:id="rId18"/>
    <p:sldId id="741" r:id="rId19"/>
    <p:sldId id="742" r:id="rId20"/>
    <p:sldId id="704" r:id="rId21"/>
    <p:sldId id="737" r:id="rId22"/>
    <p:sldId id="711" r:id="rId23"/>
    <p:sldId id="715" r:id="rId24"/>
    <p:sldId id="801" r:id="rId25"/>
    <p:sldId id="785" r:id="rId26"/>
    <p:sldId id="747" r:id="rId27"/>
    <p:sldId id="705" r:id="rId28"/>
    <p:sldId id="797" r:id="rId29"/>
    <p:sldId id="753" r:id="rId30"/>
    <p:sldId id="800" r:id="rId31"/>
    <p:sldId id="802" r:id="rId32"/>
  </p:sldIdLst>
  <p:sldSz cx="9144000" cy="6858000" type="screen4x3"/>
  <p:notesSz cx="6797675" cy="9926638"/>
  <p:defaultTextStyle>
    <a:defPPr>
      <a:defRPr lang="en-IE"/>
    </a:defPPr>
    <a:lvl1pPr algn="l" rtl="0" fontAlgn="base">
      <a:spcBef>
        <a:spcPct val="20000"/>
      </a:spcBef>
      <a:spcAft>
        <a:spcPct val="20000"/>
      </a:spcAft>
      <a:buClr>
        <a:srgbClr val="0835A5"/>
      </a:buClr>
      <a:buFont typeface="Wingdings" pitchFamily="2" charset="2"/>
      <a:defRPr sz="20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457200" algn="l" rtl="0" fontAlgn="base">
      <a:spcBef>
        <a:spcPct val="20000"/>
      </a:spcBef>
      <a:spcAft>
        <a:spcPct val="20000"/>
      </a:spcAft>
      <a:buClr>
        <a:srgbClr val="0835A5"/>
      </a:buClr>
      <a:buFont typeface="Wingdings" pitchFamily="2" charset="2"/>
      <a:defRPr sz="20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914400" algn="l" rtl="0" fontAlgn="base">
      <a:spcBef>
        <a:spcPct val="20000"/>
      </a:spcBef>
      <a:spcAft>
        <a:spcPct val="20000"/>
      </a:spcAft>
      <a:buClr>
        <a:srgbClr val="0835A5"/>
      </a:buClr>
      <a:buFont typeface="Wingdings" pitchFamily="2" charset="2"/>
      <a:defRPr sz="20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fontAlgn="base">
      <a:spcBef>
        <a:spcPct val="20000"/>
      </a:spcBef>
      <a:spcAft>
        <a:spcPct val="20000"/>
      </a:spcAft>
      <a:buClr>
        <a:srgbClr val="0835A5"/>
      </a:buClr>
      <a:buFont typeface="Wingdings" pitchFamily="2" charset="2"/>
      <a:defRPr sz="20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fontAlgn="base">
      <a:spcBef>
        <a:spcPct val="20000"/>
      </a:spcBef>
      <a:spcAft>
        <a:spcPct val="20000"/>
      </a:spcAft>
      <a:buClr>
        <a:srgbClr val="0835A5"/>
      </a:buClr>
      <a:buFont typeface="Wingdings" pitchFamily="2" charset="2"/>
      <a:defRPr sz="20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68">
          <p15:clr>
            <a:srgbClr val="A4A3A4"/>
          </p15:clr>
        </p15:guide>
        <p15:guide id="2" orient="horz" pos="1056">
          <p15:clr>
            <a:srgbClr val="A4A3A4"/>
          </p15:clr>
        </p15:guide>
        <p15:guide id="3" pos="5602">
          <p15:clr>
            <a:srgbClr val="A4A3A4"/>
          </p15:clr>
        </p15:guide>
        <p15:guide id="4" pos="1632">
          <p15:clr>
            <a:srgbClr val="A4A3A4"/>
          </p15:clr>
        </p15:guide>
        <p15:guide id="5" pos="38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00FF"/>
    <a:srgbClr val="009999"/>
    <a:srgbClr val="403E67"/>
    <a:srgbClr val="0F65B0"/>
    <a:srgbClr val="34625A"/>
    <a:srgbClr val="F0F0F0"/>
    <a:srgbClr val="FFFF00"/>
    <a:srgbClr val="F8F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004" autoAdjust="0"/>
    <p:restoredTop sz="94660"/>
  </p:normalViewPr>
  <p:slideViewPr>
    <p:cSldViewPr>
      <p:cViewPr>
        <p:scale>
          <a:sx n="110" d="100"/>
          <a:sy n="110" d="100"/>
        </p:scale>
        <p:origin x="-1794" y="-150"/>
      </p:cViewPr>
      <p:guideLst>
        <p:guide orient="horz" pos="768"/>
        <p:guide orient="horz" pos="1056"/>
        <p:guide pos="5602"/>
        <p:guide pos="1632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0" d="100"/>
        <a:sy n="210" d="100"/>
      </p:scale>
      <p:origin x="0" y="22326"/>
    </p:cViewPr>
  </p:sorterViewPr>
  <p:notesViewPr>
    <p:cSldViewPr>
      <p:cViewPr varScale="1">
        <p:scale>
          <a:sx n="132" d="100"/>
          <a:sy n="132" d="100"/>
        </p:scale>
        <p:origin x="-4552" y="-12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8" tIns="46134" rIns="92268" bIns="4613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3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774" y="1"/>
            <a:ext cx="294738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8" tIns="46134" rIns="92268" bIns="4613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3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7766"/>
            <a:ext cx="2945862" cy="49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8" tIns="46134" rIns="92268" bIns="4613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3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774" y="9427766"/>
            <a:ext cx="2947382" cy="49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8" tIns="46134" rIns="92268" bIns="4613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fld id="{536CE622-7620-4586-B120-8B586F6E2A1A}" type="slidenum">
              <a:rPr lang="en-IE" altLang="fr-FR"/>
              <a:pPr>
                <a:defRPr/>
              </a:pPr>
              <a:t>‹N°›</a:t>
            </a:fld>
            <a:endParaRPr lang="en-IE" altLang="fr-FR"/>
          </a:p>
        </p:txBody>
      </p:sp>
    </p:spTree>
    <p:extLst>
      <p:ext uri="{BB962C8B-B14F-4D97-AF65-F5344CB8AC3E}">
        <p14:creationId xmlns:p14="http://schemas.microsoft.com/office/powerpoint/2010/main" val="3909096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8" tIns="46134" rIns="92268" bIns="4613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3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774" y="1"/>
            <a:ext cx="294738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8" tIns="46134" rIns="92268" bIns="4613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3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716193"/>
            <a:ext cx="5438748" cy="446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8" tIns="46134" rIns="92268" bIns="461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E" noProof="0"/>
              <a:t>Click to edit Master text styles</a:t>
            </a:r>
          </a:p>
          <a:p>
            <a:pPr lvl="1"/>
            <a:r>
              <a:rPr lang="en-IE" noProof="0"/>
              <a:t>Second level</a:t>
            </a:r>
          </a:p>
          <a:p>
            <a:pPr lvl="2"/>
            <a:r>
              <a:rPr lang="en-IE" noProof="0"/>
              <a:t>Third level</a:t>
            </a:r>
          </a:p>
          <a:p>
            <a:pPr lvl="3"/>
            <a:r>
              <a:rPr lang="en-IE" noProof="0"/>
              <a:t>Fourth level</a:t>
            </a:r>
          </a:p>
          <a:p>
            <a:pPr lvl="4"/>
            <a:r>
              <a:rPr lang="en-IE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7766"/>
            <a:ext cx="2945862" cy="49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8" tIns="46134" rIns="92268" bIns="4613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3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774" y="9427766"/>
            <a:ext cx="2947382" cy="49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8" tIns="46134" rIns="92268" bIns="4613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fld id="{9512DC24-A09E-40CD-96C4-77BAC72F8357}" type="slidenum">
              <a:rPr lang="en-IE" altLang="fr-FR"/>
              <a:pPr>
                <a:defRPr/>
              </a:pPr>
              <a:t>‹N°›</a:t>
            </a:fld>
            <a:endParaRPr lang="en-IE" altLang="fr-FR"/>
          </a:p>
        </p:txBody>
      </p:sp>
    </p:spTree>
    <p:extLst>
      <p:ext uri="{BB962C8B-B14F-4D97-AF65-F5344CB8AC3E}">
        <p14:creationId xmlns:p14="http://schemas.microsoft.com/office/powerpoint/2010/main" val="5662786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16798" indent="-275692"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02766" indent="-220553"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43873" indent="-220553"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1984980" indent="-220553"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26086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867193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08299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749406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067F6C8-B178-4911-BE1B-8D451A603A2A}" type="slidenum">
              <a:rPr lang="en-IE" altLang="fr-FR" sz="1300"/>
              <a:pPr eaLnBrk="1" hangingPunct="1">
                <a:spcBef>
                  <a:spcPct val="0"/>
                </a:spcBef>
              </a:pPr>
              <a:t>1</a:t>
            </a:fld>
            <a:endParaRPr lang="en-IE" altLang="fr-FR" sz="13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037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16798" indent="-275692"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02766" indent="-220553"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43873" indent="-220553"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1984980" indent="-220553"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26086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867193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08299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749406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A90A594-9E59-4A5B-84B9-214F37F4DCAF}" type="slidenum">
              <a:rPr lang="en-IE" altLang="fr-FR" sz="1300"/>
              <a:pPr eaLnBrk="1" hangingPunct="1">
                <a:spcBef>
                  <a:spcPct val="0"/>
                </a:spcBef>
              </a:pPr>
              <a:t>23</a:t>
            </a:fld>
            <a:endParaRPr lang="en-IE" altLang="fr-FR" sz="1300" dirty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581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16798" indent="-275692"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02766" indent="-220553"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43873" indent="-220553"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1984980" indent="-220553"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26086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867193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08299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749406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A90A594-9E59-4A5B-84B9-214F37F4DCAF}" type="slidenum">
              <a:rPr lang="en-IE" altLang="fr-FR" sz="1300"/>
              <a:pPr eaLnBrk="1" hangingPunct="1">
                <a:spcBef>
                  <a:spcPct val="0"/>
                </a:spcBef>
              </a:pPr>
              <a:t>24</a:t>
            </a:fld>
            <a:endParaRPr lang="en-IE" altLang="fr-FR" sz="13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581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8818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sz="1400" dirty="0"/>
              <a:t>This survey has a strong panel dimension and has been done at strategic date, especially before and after the fall of Lehman Brothers.</a:t>
            </a:r>
          </a:p>
          <a:p>
            <a:pPr algn="just"/>
            <a:endParaRPr lang="en-GB" sz="1400" dirty="0"/>
          </a:p>
          <a:p>
            <a:pPr algn="just"/>
            <a:r>
              <a:rPr lang="en-GB" sz="1400" dirty="0"/>
              <a:t>First wave in May 2007, second in June 2009, third in November 2011 and the more recent in December 2014.</a:t>
            </a:r>
          </a:p>
          <a:p>
            <a:pPr algn="just"/>
            <a:endParaRPr lang="en-GB" sz="1400" dirty="0"/>
          </a:p>
          <a:p>
            <a:pPr algn="just"/>
            <a:r>
              <a:rPr lang="en-GB" sz="1400" dirty="0"/>
              <a:t>S we are able to study at the same time the consequences of the crisis on the wealth behaviour of French savers, their preferences, and their expectations concerning labour and asset markets.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865038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16798" indent="-275692"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02766" indent="-220553"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43873" indent="-220553"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1984980" indent="-220553"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26086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867193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08299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749406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9D57A8A-207E-4B6D-8049-3C139D4D0A0B}" type="slidenum">
              <a:rPr lang="en-IE" altLang="fr-FR" sz="1300"/>
              <a:pPr eaLnBrk="1" hangingPunct="1">
                <a:spcBef>
                  <a:spcPct val="0"/>
                </a:spcBef>
              </a:pPr>
              <a:t>18</a:t>
            </a:fld>
            <a:endParaRPr lang="en-IE" altLang="fr-FR" sz="130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157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16798" indent="-275692"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02766" indent="-220553"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43873" indent="-220553"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1984980" indent="-220553"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26086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867193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08299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749406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2A26E63-1089-42B9-AB74-7E8631318720}" type="slidenum">
              <a:rPr lang="en-IE" altLang="fr-FR" sz="1300"/>
              <a:pPr eaLnBrk="1" hangingPunct="1">
                <a:spcBef>
                  <a:spcPct val="0"/>
                </a:spcBef>
              </a:pPr>
              <a:t>19</a:t>
            </a:fld>
            <a:endParaRPr lang="en-IE" altLang="fr-FR" sz="130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034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6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158252" y="4474430"/>
            <a:ext cx="6550119" cy="5238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just"/>
            <a:r>
              <a:rPr lang="en-GB" sz="1400" dirty="0"/>
              <a:t>The usual method for measuring stock prices expectations asks the respondent to allocate 100 points to different possible rates of variation over the next five years, up (from 0 to 10%, from 10 to 25%, more than 25%), down (same ranges), or no change.</a:t>
            </a:r>
          </a:p>
          <a:p>
            <a:pPr algn="just"/>
            <a:endParaRPr lang="fr-FR" sz="1400" dirty="0"/>
          </a:p>
          <a:p>
            <a:pPr algn="just"/>
            <a:r>
              <a:rPr lang="en-GB" sz="1400" dirty="0"/>
              <a:t>There are other techniques more widely used: point predictions or the measurement of cumulative distribution, for example (see </a:t>
            </a:r>
            <a:r>
              <a:rPr lang="en-GB" sz="1400" dirty="0" err="1"/>
              <a:t>Dominitz</a:t>
            </a:r>
            <a:r>
              <a:rPr lang="en-GB" sz="1400" dirty="0"/>
              <a:t> and </a:t>
            </a:r>
            <a:r>
              <a:rPr lang="en-GB" sz="1400" dirty="0" err="1"/>
              <a:t>Manski</a:t>
            </a:r>
            <a:r>
              <a:rPr lang="en-GB" sz="1400" dirty="0"/>
              <a:t>, 2011).</a:t>
            </a:r>
          </a:p>
          <a:p>
            <a:pPr algn="just"/>
            <a:endParaRPr lang="en-GB" sz="1400" dirty="0"/>
          </a:p>
          <a:p>
            <a:pPr algn="just"/>
            <a:r>
              <a:rPr lang="en-GB" sz="1400" dirty="0"/>
              <a:t>It is then possible to reconstruct the distribution of changes in expected return and to calculate their average and variance. </a:t>
            </a:r>
          </a:p>
          <a:p>
            <a:pPr algn="just"/>
            <a:endParaRPr lang="en-GB" sz="1400" dirty="0"/>
          </a:p>
          <a:p>
            <a:pPr algn="just"/>
            <a:r>
              <a:rPr lang="en-GB" sz="1400" dirty="0"/>
              <a:t>Presented in the same way in 2007, 2009, 2011 and 2014, these questions enable us to appreciate the impact of the crisis on the </a:t>
            </a:r>
            <a:r>
              <a:rPr lang="en-GB" sz="1400" i="1" dirty="0"/>
              <a:t>same</a:t>
            </a:r>
            <a:r>
              <a:rPr lang="en-GB" sz="1400" dirty="0"/>
              <a:t> savers, present in two or more waves of the survey.</a:t>
            </a:r>
          </a:p>
          <a:p>
            <a:pPr algn="just"/>
            <a:endParaRPr lang="en-GB" sz="1400" dirty="0"/>
          </a:p>
          <a:p>
            <a:pPr algn="just"/>
            <a:r>
              <a:rPr lang="en-GB" sz="1400" dirty="0"/>
              <a:t>These questions are relatively complicated, so they are subject to an unusually high rate of non-response: for each wave (as well as for panelised individuals), only a little more than half of the respondents replied in a satisfactory manner.</a:t>
            </a:r>
          </a:p>
          <a:p>
            <a:pPr algn="just"/>
            <a:endParaRPr lang="fr-FR" sz="1400" dirty="0"/>
          </a:p>
          <a:p>
            <a:pPr algn="just"/>
            <a:endParaRPr lang="en-US" sz="1400" dirty="0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808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16798" indent="-275692"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02766" indent="-220553"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43873" indent="-220553"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1984980" indent="-220553"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26086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867193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08299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749406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A90A594-9E59-4A5B-84B9-214F37F4DCAF}" type="slidenum">
              <a:rPr lang="en-IE" altLang="fr-FR" sz="1300"/>
              <a:pPr eaLnBrk="1" hangingPunct="1">
                <a:spcBef>
                  <a:spcPct val="0"/>
                </a:spcBef>
              </a:pPr>
              <a:t>22</a:t>
            </a:fld>
            <a:endParaRPr lang="en-IE" altLang="fr-FR" sz="13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581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3124200"/>
          </a:xfrm>
          <a:prstGeom prst="rect">
            <a:avLst/>
          </a:prstGeom>
          <a:solidFill>
            <a:srgbClr val="C5D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835A5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835A5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835A5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835A5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fr-FR" altLang="fr-FR" smtClean="0"/>
          </a:p>
        </p:txBody>
      </p:sp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3175" y="3124200"/>
            <a:ext cx="9140825" cy="1673225"/>
          </a:xfrm>
          <a:prstGeom prst="rect">
            <a:avLst/>
          </a:prstGeom>
          <a:solidFill>
            <a:srgbClr val="005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835A5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835A5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835A5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835A5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fr-FR" altLang="fr-FR" smtClean="0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52400" y="609600"/>
            <a:ext cx="7772400" cy="57943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Cliquez et modifiez le titre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2400" y="1295400"/>
            <a:ext cx="7772400" cy="933450"/>
          </a:xfrm>
        </p:spPr>
        <p:txBody>
          <a:bodyPr/>
          <a:lstStyle>
            <a:lvl1pPr marL="0" indent="0">
              <a:buFont typeface="Wingdings" pitchFamily="-97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Cliquez pour modifier le style des sous-titres du masque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00800"/>
            <a:ext cx="5200650" cy="457200"/>
          </a:xfrm>
        </p:spPr>
        <p:txBody>
          <a:bodyPr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Source : Sofres 2007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21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Source : Sofres 2007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450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88138" y="304800"/>
            <a:ext cx="2178050" cy="5681663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383338" cy="568166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Source : Sofres 2007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8895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331075" cy="51911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52400" y="1676400"/>
            <a:ext cx="4279900" cy="43100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84700" y="1676400"/>
            <a:ext cx="4281488" cy="43100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Source : Sofres 2007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3202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Source : Sofres 2007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624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Source : Sofres 2007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6672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2400" y="1676400"/>
            <a:ext cx="4279900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84700" y="1676400"/>
            <a:ext cx="4281488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Source : Sofres 2007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6528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Source : Sofres 2007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0256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Source : Sofres 2007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9419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Source : Sofres 2007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41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Source : Sofres 2007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0774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Source : Sofres 2007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8971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403E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835A5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835A5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835A5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835A5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fr-FR" altLang="fr-FR" smtClean="0"/>
          </a:p>
        </p:txBody>
      </p:sp>
      <p:sp>
        <p:nvSpPr>
          <p:cNvPr id="1027" name="Rectangle 8"/>
          <p:cNvSpPr>
            <a:spLocks noChangeArrowheads="1"/>
          </p:cNvSpPr>
          <p:nvPr userDrawn="1"/>
        </p:nvSpPr>
        <p:spPr bwMode="auto">
          <a:xfrm>
            <a:off x="0" y="962025"/>
            <a:ext cx="9144000" cy="381000"/>
          </a:xfrm>
          <a:prstGeom prst="rect">
            <a:avLst/>
          </a:prstGeom>
          <a:solidFill>
            <a:srgbClr val="005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835A5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835A5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835A5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835A5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fr-FR" altLang="fr-FR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676400"/>
            <a:ext cx="8713788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E" altLang="fr-FR" smtClean="0"/>
              <a:t>Cliquez pour modifier les styles du texte du masque</a:t>
            </a:r>
          </a:p>
          <a:p>
            <a:pPr lvl="1"/>
            <a:r>
              <a:rPr lang="en-IE" altLang="fr-FR" smtClean="0"/>
              <a:t>Deuxième niveau</a:t>
            </a:r>
          </a:p>
          <a:p>
            <a:pPr lvl="2"/>
            <a:r>
              <a:rPr lang="en-IE" altLang="fr-FR" smtClean="0"/>
              <a:t>Troisième niveau</a:t>
            </a:r>
          </a:p>
          <a:p>
            <a:pPr lvl="3"/>
            <a:r>
              <a:rPr lang="en-IE" altLang="fr-FR" smtClean="0"/>
              <a:t>Quatrième niveau</a:t>
            </a:r>
          </a:p>
          <a:p>
            <a:pPr lvl="4"/>
            <a:r>
              <a:rPr lang="en-IE" altLang="fr-FR" smtClean="0"/>
              <a:t>Cinquième niveau</a:t>
            </a:r>
          </a:p>
        </p:txBody>
      </p:sp>
      <p:sp>
        <p:nvSpPr>
          <p:cNvPr id="102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7331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fr-FR" smtClean="0"/>
              <a:t>Cliquez et modifiez le titre</a:t>
            </a:r>
          </a:p>
        </p:txBody>
      </p:sp>
      <p:sp>
        <p:nvSpPr>
          <p:cNvPr id="1030" name="Rectangle 12"/>
          <p:cNvSpPr>
            <a:spLocks noChangeArrowheads="1"/>
          </p:cNvSpPr>
          <p:nvPr/>
        </p:nvSpPr>
        <p:spPr bwMode="auto">
          <a:xfrm>
            <a:off x="95250" y="6510338"/>
            <a:ext cx="592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835A5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835A5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835A5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835A5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24EDCEE8-4941-48F5-9A3B-B315A4E11466}" type="slidenum">
              <a:rPr lang="en-GB" altLang="fr-FR" sz="1000" b="1" smtClean="0">
                <a:solidFill>
                  <a:srgbClr val="005BAB"/>
                </a:solidFill>
                <a:latin typeface="Arial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‹N°›</a:t>
            </a:fld>
            <a:endParaRPr lang="en-GB" altLang="fr-FR" sz="1400" b="1" smtClean="0">
              <a:solidFill>
                <a:srgbClr val="005BAB"/>
              </a:solidFill>
              <a:latin typeface="Times New Roman" pitchFamily="18" charset="0"/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53200" y="6477000"/>
            <a:ext cx="259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8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fr-FR"/>
              <a:t>Source : Sofres 2007</a:t>
            </a: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03" r:id="rId1"/>
    <p:sldLayoutId id="2147485980" r:id="rId2"/>
    <p:sldLayoutId id="2147485981" r:id="rId3"/>
    <p:sldLayoutId id="2147485982" r:id="rId4"/>
    <p:sldLayoutId id="2147485983" r:id="rId5"/>
    <p:sldLayoutId id="2147485984" r:id="rId6"/>
    <p:sldLayoutId id="2147485985" r:id="rId7"/>
    <p:sldLayoutId id="2147485986" r:id="rId8"/>
    <p:sldLayoutId id="2147485987" r:id="rId9"/>
    <p:sldLayoutId id="2147485988" r:id="rId10"/>
    <p:sldLayoutId id="2147485989" r:id="rId11"/>
    <p:sldLayoutId id="2147485990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-97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-97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-97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-97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-97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-97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-97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-9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lr>
          <a:srgbClr val="0835A5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20000"/>
        </a:spcAft>
        <a:buClr>
          <a:srgbClr val="0835A5"/>
        </a:buClr>
        <a:buFont typeface="Wingdings" pitchFamily="2" charset="2"/>
        <a:buChar char="§"/>
        <a:defRPr sz="2000">
          <a:solidFill>
            <a:srgbClr val="333333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0835A5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52400" y="838200"/>
            <a:ext cx="8839200" cy="1870512"/>
          </a:xfrm>
          <a:ln w="63500">
            <a:solidFill>
              <a:srgbClr val="00009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fr-FR" altLang="fr-FR" sz="2800" b="1" dirty="0" smtClean="0">
                <a:solidFill>
                  <a:srgbClr val="000090"/>
                </a:solidFill>
              </a:rPr>
              <a:t>Les épargnants français dans la crise : </a:t>
            </a:r>
            <a:br>
              <a:rPr lang="fr-FR" altLang="fr-FR" sz="2800" b="1" dirty="0" smtClean="0">
                <a:solidFill>
                  <a:srgbClr val="000090"/>
                </a:solidFill>
              </a:rPr>
            </a:br>
            <a:r>
              <a:rPr lang="fr-FR" altLang="fr-FR" sz="2800" b="1" dirty="0" smtClean="0">
                <a:solidFill>
                  <a:srgbClr val="000090"/>
                </a:solidFill>
              </a:rPr>
              <a:t>Les leçons du Panel PATER </a:t>
            </a:r>
            <a:br>
              <a:rPr lang="fr-FR" altLang="fr-FR" sz="2800" b="1" dirty="0" smtClean="0">
                <a:solidFill>
                  <a:srgbClr val="000090"/>
                </a:solidFill>
              </a:rPr>
            </a:br>
            <a:r>
              <a:rPr lang="fr-FR" altLang="fr-FR" sz="2400" b="1" dirty="0" smtClean="0">
                <a:solidFill>
                  <a:srgbClr val="000090"/>
                </a:solidFill>
              </a:rPr>
              <a:t>(juin 2007-décembre 2014)</a:t>
            </a:r>
            <a:endParaRPr lang="fr-FR" altLang="fr-FR" sz="2000" b="1" dirty="0" smtClean="0">
              <a:solidFill>
                <a:srgbClr val="000090"/>
              </a:solidFill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3429000"/>
            <a:ext cx="8839200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835A5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835A5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835A5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835A5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defRPr/>
            </a:pPr>
            <a:r>
              <a:rPr lang="en-US" altLang="fr-F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Luc </a:t>
            </a:r>
            <a:r>
              <a:rPr lang="en-US" altLang="fr-FR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Arrondel</a:t>
            </a:r>
            <a:r>
              <a:rPr lang="en-US" altLang="fr-F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&amp; André Masson </a:t>
            </a:r>
          </a:p>
          <a:p>
            <a:pPr algn="ctr" eaLnBrk="1" hangingPunct="1">
              <a:spcAft>
                <a:spcPct val="0"/>
              </a:spcAft>
              <a:defRPr/>
            </a:pPr>
            <a:r>
              <a:rPr lang="en-US" altLang="fr-FR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CNRS-PSE	 	CNRS-PSE-</a:t>
            </a:r>
            <a:r>
              <a:rPr lang="en-US" altLang="fr-FR" sz="1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Tdte</a:t>
            </a:r>
            <a:r>
              <a:rPr lang="en-US" altLang="fr-FR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endParaRPr lang="en-US" altLang="fr-FR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4479925" y="8113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buChar char="§"/>
              <a:defRPr sz="2000">
                <a:solidFill>
                  <a:srgbClr val="333333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GB" altLang="fr-FR" sz="180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5301208"/>
            <a:ext cx="1866900" cy="119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69476"/>
            <a:ext cx="9144000" cy="523220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FFFF00"/>
                </a:solidFill>
              </a:rPr>
              <a:t>Vulgate des professionnels financiers ou </a:t>
            </a:r>
            <a:r>
              <a:rPr lang="fr-FR" dirty="0" smtClean="0">
                <a:solidFill>
                  <a:srgbClr val="FFFF00"/>
                </a:solidFill>
              </a:rPr>
              <a:t>assureurs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71800" y="908720"/>
            <a:ext cx="2839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  <a:latin typeface="Avenir Next Regular"/>
                <a:cs typeface="Avenir Next Regular"/>
              </a:rPr>
              <a:t>L’offre </a:t>
            </a:r>
            <a:r>
              <a:rPr lang="fr-FR" b="1" dirty="0">
                <a:solidFill>
                  <a:schemeClr val="accent1"/>
                </a:solidFill>
                <a:latin typeface="Avenir Next Regular"/>
                <a:cs typeface="Avenir Next Regular"/>
              </a:rPr>
              <a:t>de placements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3972" y="1484784"/>
            <a:ext cx="8964488" cy="4290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Avenir Next Regular"/>
                <a:cs typeface="Avenir Next Regular"/>
              </a:rPr>
              <a:t>(5) Une </a:t>
            </a:r>
            <a:r>
              <a:rPr lang="fr-FR" sz="2400" dirty="0">
                <a:solidFill>
                  <a:srgbClr val="FF0000"/>
                </a:solidFill>
                <a:latin typeface="Avenir Next Regular"/>
                <a:cs typeface="Avenir Next Regular"/>
              </a:rPr>
              <a:t>offre de conseil bancaire ou financier mal adaptée </a:t>
            </a:r>
            <a:r>
              <a:rPr lang="fr-FR" sz="2400" dirty="0" smtClean="0">
                <a:latin typeface="Avenir Next Regular"/>
                <a:cs typeface="Avenir Next Regular"/>
              </a:rPr>
              <a:t>:</a:t>
            </a:r>
            <a:br>
              <a:rPr lang="fr-FR" sz="2400" dirty="0" smtClean="0">
                <a:latin typeface="Avenir Next Regular"/>
                <a:cs typeface="Avenir Next Regular"/>
              </a:rPr>
            </a:br>
            <a:r>
              <a:rPr lang="fr-FR" sz="2400" dirty="0" smtClean="0">
                <a:latin typeface="Avenir Next Regular"/>
                <a:cs typeface="Avenir Next Regular"/>
              </a:rPr>
              <a:t> 	- </a:t>
            </a:r>
            <a:r>
              <a:rPr lang="fr-FR" dirty="0" smtClean="0">
                <a:latin typeface="Avenir Next Regular"/>
                <a:cs typeface="Avenir Next Regular"/>
              </a:rPr>
              <a:t>manque </a:t>
            </a:r>
            <a:r>
              <a:rPr lang="fr-FR" dirty="0">
                <a:latin typeface="Avenir Next Regular"/>
                <a:cs typeface="Avenir Next Regular"/>
              </a:rPr>
              <a:t>de transparence et d'information sur les produits offerts, leurs avantages et </a:t>
            </a:r>
            <a:r>
              <a:rPr lang="fr-FR" dirty="0" smtClean="0">
                <a:latin typeface="Avenir Next Regular"/>
                <a:cs typeface="Avenir Next Regular"/>
              </a:rPr>
              <a:t>inconvénients</a:t>
            </a:r>
            <a:br>
              <a:rPr lang="fr-FR" dirty="0" smtClean="0">
                <a:latin typeface="Avenir Next Regular"/>
                <a:cs typeface="Avenir Next Regular"/>
              </a:rPr>
            </a:br>
            <a:r>
              <a:rPr lang="fr-FR" dirty="0" smtClean="0">
                <a:latin typeface="Avenir Next Regular"/>
                <a:cs typeface="Avenir Next Regular"/>
              </a:rPr>
              <a:t>	- </a:t>
            </a:r>
            <a:r>
              <a:rPr lang="fr-FR" dirty="0">
                <a:latin typeface="Avenir Next Regular"/>
                <a:cs typeface="Avenir Next Regular"/>
              </a:rPr>
              <a:t>connaissance lacunaire ou biaisée du </a:t>
            </a:r>
            <a:r>
              <a:rPr lang="fr-FR" dirty="0" smtClean="0">
                <a:latin typeface="Avenir Next Regular"/>
                <a:cs typeface="Avenir Next Regular"/>
              </a:rPr>
              <a:t>client (appétence </a:t>
            </a:r>
            <a:r>
              <a:rPr lang="fr-FR" dirty="0">
                <a:latin typeface="Avenir Next Regular"/>
                <a:cs typeface="Avenir Next Regular"/>
              </a:rPr>
              <a:t>pour le </a:t>
            </a:r>
            <a:r>
              <a:rPr lang="fr-FR" dirty="0" smtClean="0">
                <a:latin typeface="Avenir Next Regular"/>
                <a:cs typeface="Avenir Next Regular"/>
              </a:rPr>
              <a:t>risque; projets &amp; </a:t>
            </a:r>
            <a:r>
              <a:rPr lang="fr-FR" dirty="0">
                <a:latin typeface="Avenir Next Regular"/>
                <a:cs typeface="Avenir Next Regular"/>
              </a:rPr>
              <a:t>horizon de </a:t>
            </a:r>
            <a:r>
              <a:rPr lang="fr-FR" dirty="0" smtClean="0">
                <a:latin typeface="Avenir Next Regular"/>
                <a:cs typeface="Avenir Next Regular"/>
              </a:rPr>
              <a:t>placement; besoins </a:t>
            </a:r>
            <a:r>
              <a:rPr lang="fr-FR" dirty="0">
                <a:latin typeface="Avenir Next Regular"/>
                <a:cs typeface="Avenir Next Regular"/>
              </a:rPr>
              <a:t>et intérêts à long </a:t>
            </a:r>
            <a:r>
              <a:rPr lang="fr-FR" dirty="0" smtClean="0">
                <a:latin typeface="Avenir Next Regular"/>
                <a:cs typeface="Avenir Next Regular"/>
              </a:rPr>
              <a:t>terme)</a:t>
            </a:r>
            <a:endParaRPr lang="fr-FR" dirty="0">
              <a:latin typeface="Avenir Next Regular"/>
              <a:cs typeface="Avenir Next Regular"/>
            </a:endParaRPr>
          </a:p>
          <a:p>
            <a:r>
              <a:rPr lang="fr-FR" sz="2400" dirty="0">
                <a:latin typeface="Avenir Next Regular"/>
                <a:cs typeface="Avenir Next Regular"/>
              </a:rPr>
              <a:t>(6) Une </a:t>
            </a:r>
            <a:r>
              <a:rPr lang="fr-FR" sz="2400" dirty="0">
                <a:solidFill>
                  <a:srgbClr val="FF0000"/>
                </a:solidFill>
                <a:latin typeface="Avenir Next Regular"/>
                <a:cs typeface="Avenir Next Regular"/>
              </a:rPr>
              <a:t>innovation produits trop timorée </a:t>
            </a:r>
            <a:r>
              <a:rPr lang="fr-FR" sz="2400" dirty="0">
                <a:latin typeface="Avenir Next Regular"/>
                <a:cs typeface="Avenir Next Regular"/>
              </a:rPr>
              <a:t>qu’il faudrait développer autour du concept « d’épargne-projet </a:t>
            </a:r>
            <a:r>
              <a:rPr lang="fr-FR" sz="2400" dirty="0" smtClean="0">
                <a:latin typeface="Avenir Next Regular"/>
                <a:cs typeface="Avenir Next Regular"/>
              </a:rPr>
              <a:t>» </a:t>
            </a:r>
            <a:r>
              <a:rPr lang="fr-FR" sz="2400" dirty="0" smtClean="0">
                <a:solidFill>
                  <a:srgbClr val="FF0000"/>
                </a:solidFill>
                <a:latin typeface="Avenir Next Regular"/>
                <a:cs typeface="Avenir Next Regular"/>
              </a:rPr>
              <a:t>avant 50 ans</a:t>
            </a:r>
            <a:r>
              <a:rPr lang="fr-FR" sz="2400" dirty="0" smtClean="0">
                <a:latin typeface="Avenir Next Regular"/>
                <a:cs typeface="Avenir Next Regular"/>
              </a:rPr>
              <a:t/>
            </a:r>
            <a:br>
              <a:rPr lang="fr-FR" sz="2400" dirty="0" smtClean="0">
                <a:latin typeface="Avenir Next Regular"/>
                <a:cs typeface="Avenir Next Regular"/>
              </a:rPr>
            </a:br>
            <a:r>
              <a:rPr lang="fr-FR" sz="2400" dirty="0">
                <a:latin typeface="Avenir Next Regular"/>
                <a:cs typeface="Avenir Next Regular"/>
              </a:rPr>
              <a:t>	</a:t>
            </a:r>
            <a:r>
              <a:rPr lang="fr-FR" dirty="0" smtClean="0">
                <a:latin typeface="Avenir Next Regular"/>
                <a:cs typeface="Avenir Next Regular"/>
              </a:rPr>
              <a:t>-</a:t>
            </a:r>
            <a:r>
              <a:rPr lang="fr-FR" dirty="0" smtClean="0">
                <a:latin typeface="Avenir Next Regular"/>
                <a:cs typeface="Avenir Next Regular"/>
              </a:rPr>
              <a:t> </a:t>
            </a:r>
            <a:r>
              <a:rPr lang="fr-FR" dirty="0">
                <a:latin typeface="Avenir Next Regular"/>
                <a:cs typeface="Avenir Next Regular"/>
              </a:rPr>
              <a:t>acquisition du </a:t>
            </a:r>
            <a:r>
              <a:rPr lang="fr-FR" dirty="0" smtClean="0">
                <a:latin typeface="Avenir Next Regular"/>
                <a:cs typeface="Avenir Next Regular"/>
              </a:rPr>
              <a:t>logement</a:t>
            </a:r>
            <a:br>
              <a:rPr lang="fr-FR" dirty="0" smtClean="0">
                <a:latin typeface="Avenir Next Regular"/>
                <a:cs typeface="Avenir Next Regular"/>
              </a:rPr>
            </a:br>
            <a:r>
              <a:rPr lang="fr-FR" dirty="0" smtClean="0">
                <a:latin typeface="Avenir Next Regular"/>
                <a:cs typeface="Avenir Next Regular"/>
              </a:rPr>
              <a:t>	- préparation </a:t>
            </a:r>
            <a:r>
              <a:rPr lang="fr-FR" dirty="0">
                <a:latin typeface="Avenir Next Regular"/>
                <a:cs typeface="Avenir Next Regular"/>
              </a:rPr>
              <a:t>de la retraite face à la baisse des taux de remplacement de la répartition (avec </a:t>
            </a:r>
            <a:r>
              <a:rPr lang="fr-FR" dirty="0" smtClean="0">
                <a:latin typeface="Avenir Next Regular"/>
                <a:cs typeface="Avenir Next Regular"/>
              </a:rPr>
              <a:t>la </a:t>
            </a:r>
            <a:r>
              <a:rPr lang="fr-FR" dirty="0">
                <a:latin typeface="Avenir Next Regular"/>
                <a:cs typeface="Avenir Next Regular"/>
              </a:rPr>
              <a:t>création de fond de pension à la française</a:t>
            </a:r>
            <a:r>
              <a:rPr lang="fr-FR" dirty="0" smtClean="0">
                <a:latin typeface="Avenir Next Regular"/>
                <a:cs typeface="Avenir Next Regular"/>
              </a:rPr>
              <a:t>)</a:t>
            </a:r>
            <a:br>
              <a:rPr lang="fr-FR" dirty="0" smtClean="0">
                <a:latin typeface="Avenir Next Regular"/>
                <a:cs typeface="Avenir Next Regular"/>
              </a:rPr>
            </a:br>
            <a:r>
              <a:rPr lang="fr-FR" dirty="0" smtClean="0">
                <a:latin typeface="Avenir Next Regular"/>
                <a:cs typeface="Avenir Next Regular"/>
              </a:rPr>
              <a:t>	- </a:t>
            </a:r>
            <a:r>
              <a:rPr lang="fr-FR" dirty="0">
                <a:latin typeface="Avenir Next Regular"/>
                <a:cs typeface="Avenir Next Regular"/>
              </a:rPr>
              <a:t>dépendance ou perte </a:t>
            </a:r>
            <a:r>
              <a:rPr lang="fr-FR" dirty="0" smtClean="0">
                <a:latin typeface="Avenir Next Regular"/>
                <a:cs typeface="Avenir Next Regular"/>
              </a:rPr>
              <a:t>d’autonomie</a:t>
            </a:r>
            <a:br>
              <a:rPr lang="fr-FR" dirty="0" smtClean="0">
                <a:latin typeface="Avenir Next Regular"/>
                <a:cs typeface="Avenir Next Regular"/>
              </a:rPr>
            </a:br>
            <a:r>
              <a:rPr lang="fr-FR" dirty="0" smtClean="0">
                <a:latin typeface="Avenir Next Regular"/>
                <a:cs typeface="Avenir Next Regular"/>
              </a:rPr>
              <a:t>	- transmission</a:t>
            </a:r>
            <a:endParaRPr lang="fr-FR" sz="24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1671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itre 1"/>
          <p:cNvSpPr txBox="1">
            <a:spLocks/>
          </p:cNvSpPr>
          <p:nvPr/>
        </p:nvSpPr>
        <p:spPr bwMode="auto">
          <a:xfrm>
            <a:off x="0" y="23018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fr-FR" altLang="ja-JP" sz="2800" b="1" dirty="0" smtClean="0">
                <a:solidFill>
                  <a:srgbClr val="FFFF00"/>
                </a:solidFill>
                <a:latin typeface="Avenir Black" charset="0"/>
                <a:cs typeface="Avenir Black" charset="0"/>
              </a:rPr>
              <a:t>Depuis 2008 : La </a:t>
            </a:r>
            <a:r>
              <a:rPr lang="fr-FR" altLang="ja-JP" sz="2800" b="1" dirty="0">
                <a:solidFill>
                  <a:srgbClr val="FFFF00"/>
                </a:solidFill>
                <a:latin typeface="Avenir Black" charset="0"/>
                <a:cs typeface="Avenir Black" charset="0"/>
              </a:rPr>
              <a:t>chute </a:t>
            </a:r>
            <a:endParaRPr lang="fr-FR" sz="2800" b="1" dirty="0">
              <a:solidFill>
                <a:srgbClr val="FFFF00"/>
              </a:solidFill>
              <a:latin typeface="Avenir Black" charset="0"/>
              <a:cs typeface="Avenir Black" charset="0"/>
            </a:endParaRPr>
          </a:p>
        </p:txBody>
      </p:sp>
      <p:sp>
        <p:nvSpPr>
          <p:cNvPr id="16389" name="Bouton d'action : Personnalisé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295400" y="2362200"/>
            <a:ext cx="1042988" cy="1042988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endParaRPr lang="fr-FR">
              <a:latin typeface="Calibri" charset="0"/>
            </a:endParaRPr>
          </a:p>
        </p:txBody>
      </p:sp>
      <p:pic>
        <p:nvPicPr>
          <p:cNvPr id="2" name="Image 1" descr="1716_illustration_chapat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8379"/>
            <a:ext cx="8434186" cy="5400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889556"/>
            <a:ext cx="9144000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FFFF00"/>
                </a:solidFill>
              </a:rPr>
              <a:t>Arrondel</a:t>
            </a:r>
            <a:r>
              <a:rPr lang="en-US" sz="1600" dirty="0" smtClean="0">
                <a:solidFill>
                  <a:srgbClr val="FFFF00"/>
                </a:solidFill>
              </a:rPr>
              <a:t>, L. &amp; Masson, A. (2017). “Why does household demand for shares decline during the crisis? The French case”, </a:t>
            </a:r>
            <a:r>
              <a:rPr lang="en-US" sz="1600" i="1" dirty="0" smtClean="0">
                <a:solidFill>
                  <a:srgbClr val="FFFF00"/>
                </a:solidFill>
              </a:rPr>
              <a:t>Economics and Statistics</a:t>
            </a:r>
            <a:r>
              <a:rPr lang="en-US" sz="1600" dirty="0" smtClean="0">
                <a:solidFill>
                  <a:srgbClr val="FFFF00"/>
                </a:solidFill>
              </a:rPr>
              <a:t>, 494-495-496, 155-178. 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2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ZoneTexte 4"/>
          <p:cNvSpPr txBox="1">
            <a:spLocks noChangeArrowheads="1"/>
          </p:cNvSpPr>
          <p:nvPr/>
        </p:nvSpPr>
        <p:spPr bwMode="auto">
          <a:xfrm>
            <a:off x="227013" y="6073353"/>
            <a:ext cx="38602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buChar char="§"/>
              <a:defRPr sz="2000">
                <a:solidFill>
                  <a:srgbClr val="333333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fr-FR" altLang="fr-FR" sz="1400" dirty="0">
                <a:solidFill>
                  <a:srgbClr val="000090"/>
                </a:solidFill>
                <a:latin typeface="Avenir Next Regular"/>
                <a:cs typeface="Avenir Next Regular"/>
              </a:rPr>
              <a:t>Source: </a:t>
            </a:r>
            <a:r>
              <a:rPr lang="fr-FR" altLang="fr-FR" sz="1400" dirty="0" err="1" smtClean="0">
                <a:solidFill>
                  <a:srgbClr val="000090"/>
                </a:solidFill>
                <a:latin typeface="Avenir Next Regular"/>
                <a:cs typeface="Avenir Next Regular"/>
              </a:rPr>
              <a:t>Tns</a:t>
            </a:r>
            <a:r>
              <a:rPr lang="fr-FR" altLang="fr-FR" sz="1400" dirty="0" smtClean="0">
                <a:solidFill>
                  <a:srgbClr val="000090"/>
                </a:solidFill>
                <a:latin typeface="Avenir Next Regular"/>
                <a:cs typeface="Avenir Next Regular"/>
              </a:rPr>
              <a:t>-Sofia (13,8% en décembre 2008)</a:t>
            </a:r>
            <a:endParaRPr lang="fr-FR" altLang="fr-FR" sz="1400" dirty="0">
              <a:solidFill>
                <a:srgbClr val="000090"/>
              </a:solidFill>
              <a:latin typeface="Avenir Next Regular"/>
              <a:cs typeface="Avenir Next Regular"/>
            </a:endParaRPr>
          </a:p>
        </p:txBody>
      </p:sp>
      <p:sp>
        <p:nvSpPr>
          <p:cNvPr id="60420" name="Titre 1"/>
          <p:cNvSpPr>
            <a:spLocks noGrp="1"/>
          </p:cNvSpPr>
          <p:nvPr>
            <p:ph type="title"/>
          </p:nvPr>
        </p:nvSpPr>
        <p:spPr>
          <a:xfrm>
            <a:off x="0" y="26621"/>
            <a:ext cx="9144000" cy="830997"/>
          </a:xfrm>
        </p:spPr>
        <p:txBody>
          <a:bodyPr/>
          <a:lstStyle/>
          <a:p>
            <a:pPr algn="ctr"/>
            <a:r>
              <a:rPr lang="en-US" altLang="fr-FR" sz="2400" b="1" u="sng" dirty="0" smtClean="0">
                <a:solidFill>
                  <a:srgbClr val="FFFF00"/>
                </a:solidFill>
                <a:latin typeface="Avenir Next Regular"/>
                <a:cs typeface="Avenir Next Regular"/>
              </a:rPr>
              <a:t>Direct individual</a:t>
            </a:r>
            <a:r>
              <a:rPr lang="en-US" altLang="fr-FR" sz="2400" b="1" dirty="0" smtClean="0">
                <a:solidFill>
                  <a:srgbClr val="FFFF00"/>
                </a:solidFill>
                <a:latin typeface="Avenir Next Regular"/>
                <a:cs typeface="Avenir Next Regular"/>
              </a:rPr>
              <a:t> stockholding in France</a:t>
            </a:r>
            <a:br>
              <a:rPr lang="en-US" altLang="fr-FR" sz="2400" b="1" dirty="0" smtClean="0">
                <a:solidFill>
                  <a:srgbClr val="FFFF00"/>
                </a:solidFill>
                <a:latin typeface="Avenir Next Regular"/>
                <a:cs typeface="Avenir Next Regular"/>
              </a:rPr>
            </a:br>
            <a:r>
              <a:rPr lang="en-US" altLang="fr-FR" sz="2400" b="1" dirty="0" smtClean="0">
                <a:solidFill>
                  <a:srgbClr val="FFFF00"/>
                </a:solidFill>
                <a:latin typeface="Avenir Next Regular"/>
                <a:cs typeface="Avenir Next Regular"/>
              </a:rPr>
              <a:t> (</a:t>
            </a:r>
            <a:r>
              <a:rPr lang="en-US" altLang="fr-FR" sz="2400" b="1" dirty="0" err="1" smtClean="0">
                <a:solidFill>
                  <a:srgbClr val="FFFF00"/>
                </a:solidFill>
                <a:latin typeface="Avenir Next Regular"/>
                <a:cs typeface="Avenir Next Regular"/>
              </a:rPr>
              <a:t>Tns</a:t>
            </a:r>
            <a:r>
              <a:rPr lang="en-US" altLang="fr-FR" sz="2400" b="1" dirty="0" smtClean="0">
                <a:solidFill>
                  <a:srgbClr val="FFFF00"/>
                </a:solidFill>
                <a:latin typeface="Avenir Next Regular"/>
                <a:cs typeface="Avenir Next Regular"/>
              </a:rPr>
              <a:t>-Sofia): continuous decline at least until March 2016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41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itre 1"/>
          <p:cNvSpPr txBox="1">
            <a:spLocks/>
          </p:cNvSpPr>
          <p:nvPr/>
        </p:nvSpPr>
        <p:spPr bwMode="auto">
          <a:xfrm>
            <a:off x="-108520" y="116632"/>
            <a:ext cx="91534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b="0" i="0" dirty="0" smtClean="0">
                <a:solidFill>
                  <a:srgbClr val="FFFF00"/>
                </a:solidFill>
                <a:latin typeface="Avenir Black"/>
                <a:ea typeface="Lucida Grande"/>
                <a:cs typeface="Avenir Black"/>
              </a:rPr>
              <a:t> Taux de détention </a:t>
            </a:r>
            <a:r>
              <a:rPr lang="fr-FR" b="1" i="0" dirty="0" smtClean="0">
                <a:solidFill>
                  <a:srgbClr val="FFFF00"/>
                </a:solidFill>
                <a:latin typeface="Avenir Black"/>
                <a:ea typeface="Lucida Grande"/>
                <a:cs typeface="Avenir Black"/>
              </a:rPr>
              <a:t>direct</a:t>
            </a:r>
            <a:r>
              <a:rPr lang="fr-FR" b="0" i="0" dirty="0" smtClean="0">
                <a:solidFill>
                  <a:srgbClr val="FFFF00"/>
                </a:solidFill>
                <a:latin typeface="Avenir Black"/>
                <a:ea typeface="Lucida Grande"/>
                <a:cs typeface="Avenir Black"/>
              </a:rPr>
              <a:t> d’actions cotées en 2010 et 2014</a:t>
            </a:r>
            <a:endParaRPr lang="fr-FR" b="1" dirty="0">
              <a:solidFill>
                <a:srgbClr val="FFFF00"/>
              </a:solidFill>
              <a:latin typeface="Avenir Black"/>
              <a:cs typeface="Avenir Black"/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>
            <a:off x="7452168" y="3848439"/>
            <a:ext cx="0" cy="795417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03" y="1955154"/>
            <a:ext cx="8846207" cy="3321653"/>
          </a:xfrm>
          <a:prstGeom prst="rect">
            <a:avLst/>
          </a:prstGeom>
        </p:spPr>
      </p:pic>
      <p:pic>
        <p:nvPicPr>
          <p:cNvPr id="8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965" y="5254581"/>
            <a:ext cx="536337" cy="35829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25" y="5276807"/>
            <a:ext cx="560105" cy="3360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766" y="5276807"/>
            <a:ext cx="535371" cy="3138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9033" y="5254581"/>
            <a:ext cx="465667" cy="3360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0434" y="5246372"/>
            <a:ext cx="563033" cy="34427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3" name="Connecteur droit avec flèche 12"/>
          <p:cNvCxnSpPr/>
          <p:nvPr/>
        </p:nvCxnSpPr>
        <p:spPr bwMode="auto">
          <a:xfrm>
            <a:off x="899592" y="2708920"/>
            <a:ext cx="1080120" cy="288032"/>
          </a:xfrm>
          <a:prstGeom prst="straightConnector1">
            <a:avLst/>
          </a:prstGeom>
          <a:noFill/>
          <a:ln w="28575" cap="flat" cmpd="sng" algn="ctr">
            <a:solidFill>
              <a:srgbClr val="0D0D0D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Connecteur droit avec flèche 13"/>
          <p:cNvCxnSpPr/>
          <p:nvPr/>
        </p:nvCxnSpPr>
        <p:spPr bwMode="auto">
          <a:xfrm>
            <a:off x="2483768" y="2708920"/>
            <a:ext cx="1152128" cy="144016"/>
          </a:xfrm>
          <a:prstGeom prst="straightConnector1">
            <a:avLst/>
          </a:prstGeom>
          <a:noFill/>
          <a:ln w="28575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Connecteur droit avec flèche 14"/>
          <p:cNvCxnSpPr/>
          <p:nvPr/>
        </p:nvCxnSpPr>
        <p:spPr bwMode="auto">
          <a:xfrm>
            <a:off x="7596336" y="2708920"/>
            <a:ext cx="1008112" cy="576064"/>
          </a:xfrm>
          <a:prstGeom prst="straightConnector1">
            <a:avLst/>
          </a:prstGeom>
          <a:noFill/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Connecteur droit avec flèche 15"/>
          <p:cNvCxnSpPr/>
          <p:nvPr/>
        </p:nvCxnSpPr>
        <p:spPr bwMode="auto">
          <a:xfrm>
            <a:off x="5796136" y="3645024"/>
            <a:ext cx="1080120" cy="144016"/>
          </a:xfrm>
          <a:prstGeom prst="straightConnector1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Connecteur droit avec flèche 16"/>
          <p:cNvCxnSpPr/>
          <p:nvPr/>
        </p:nvCxnSpPr>
        <p:spPr bwMode="auto">
          <a:xfrm>
            <a:off x="4355976" y="2132856"/>
            <a:ext cx="1008112" cy="36004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49003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itre 1"/>
          <p:cNvSpPr txBox="1">
            <a:spLocks/>
          </p:cNvSpPr>
          <p:nvPr/>
        </p:nvSpPr>
        <p:spPr bwMode="auto">
          <a:xfrm>
            <a:off x="0" y="188640"/>
            <a:ext cx="91342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b="0" i="0" dirty="0" smtClean="0">
                <a:solidFill>
                  <a:srgbClr val="FFFF00"/>
                </a:solidFill>
                <a:latin typeface="Avenir Black"/>
                <a:ea typeface="Lucida Grande"/>
                <a:cs typeface="Avenir Black"/>
              </a:rPr>
              <a:t> Taux de détention </a:t>
            </a:r>
            <a:r>
              <a:rPr lang="fr-FR" b="1" i="0" dirty="0" smtClean="0">
                <a:solidFill>
                  <a:srgbClr val="FFFF00"/>
                </a:solidFill>
                <a:latin typeface="Avenir Black"/>
                <a:ea typeface="Lucida Grande"/>
                <a:cs typeface="Avenir Black"/>
              </a:rPr>
              <a:t>indirect</a:t>
            </a:r>
            <a:r>
              <a:rPr lang="fr-FR" b="0" i="0" dirty="0" smtClean="0">
                <a:solidFill>
                  <a:srgbClr val="FFFF00"/>
                </a:solidFill>
                <a:latin typeface="Avenir Black"/>
                <a:ea typeface="Lucida Grande"/>
                <a:cs typeface="Avenir Black"/>
              </a:rPr>
              <a:t> d’actions (</a:t>
            </a:r>
            <a:r>
              <a:rPr lang="fr-FR" b="0" i="0" dirty="0" err="1" smtClean="0">
                <a:solidFill>
                  <a:srgbClr val="FFFF00"/>
                </a:solidFill>
                <a:latin typeface="Avenir Black"/>
                <a:ea typeface="Lucida Grande"/>
                <a:cs typeface="Avenir Black"/>
              </a:rPr>
              <a:t>Fcp</a:t>
            </a:r>
            <a:r>
              <a:rPr lang="fr-FR" b="0" i="0" dirty="0" smtClean="0">
                <a:solidFill>
                  <a:srgbClr val="FFFF00"/>
                </a:solidFill>
                <a:latin typeface="Avenir Black"/>
                <a:ea typeface="Lucida Grande"/>
                <a:cs typeface="Avenir Black"/>
              </a:rPr>
              <a:t>) en 2010 et 2014</a:t>
            </a:r>
            <a:endParaRPr lang="fr-FR" b="1" dirty="0">
              <a:solidFill>
                <a:srgbClr val="FFFF00"/>
              </a:solidFill>
              <a:latin typeface="Avenir Black"/>
              <a:cs typeface="Avenir Black"/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>
            <a:off x="7452168" y="3848439"/>
            <a:ext cx="0" cy="795417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80" y="1700808"/>
            <a:ext cx="9026924" cy="3399905"/>
          </a:xfrm>
          <a:prstGeom prst="rect">
            <a:avLst/>
          </a:prstGeom>
        </p:spPr>
      </p:pic>
      <p:pic>
        <p:nvPicPr>
          <p:cNvPr id="7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965" y="5254581"/>
            <a:ext cx="536337" cy="35829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25" y="5276807"/>
            <a:ext cx="560105" cy="3360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766" y="5276807"/>
            <a:ext cx="535371" cy="3138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9033" y="5254581"/>
            <a:ext cx="465667" cy="3360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0434" y="5246372"/>
            <a:ext cx="563033" cy="34427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3" name="Connecteur droit avec flèche 12"/>
          <p:cNvCxnSpPr/>
          <p:nvPr/>
        </p:nvCxnSpPr>
        <p:spPr bwMode="auto">
          <a:xfrm>
            <a:off x="899592" y="2060848"/>
            <a:ext cx="1080120" cy="504056"/>
          </a:xfrm>
          <a:prstGeom prst="straightConnector1">
            <a:avLst/>
          </a:prstGeom>
          <a:noFill/>
          <a:ln w="28575" cap="flat" cmpd="sng" algn="ctr">
            <a:solidFill>
              <a:srgbClr val="0D0D0D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Connecteur droit avec flèche 13"/>
          <p:cNvCxnSpPr/>
          <p:nvPr/>
        </p:nvCxnSpPr>
        <p:spPr bwMode="auto">
          <a:xfrm>
            <a:off x="2555776" y="3573016"/>
            <a:ext cx="1080120" cy="0"/>
          </a:xfrm>
          <a:prstGeom prst="straightConnector1">
            <a:avLst/>
          </a:prstGeom>
          <a:noFill/>
          <a:ln w="28575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Connecteur droit avec flèche 14"/>
          <p:cNvCxnSpPr/>
          <p:nvPr/>
        </p:nvCxnSpPr>
        <p:spPr bwMode="auto">
          <a:xfrm>
            <a:off x="7740352" y="1988840"/>
            <a:ext cx="1008112" cy="432048"/>
          </a:xfrm>
          <a:prstGeom prst="straightConnector1">
            <a:avLst/>
          </a:prstGeom>
          <a:noFill/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Connecteur droit avec flèche 15"/>
          <p:cNvCxnSpPr/>
          <p:nvPr/>
        </p:nvCxnSpPr>
        <p:spPr bwMode="auto">
          <a:xfrm>
            <a:off x="5868144" y="3429000"/>
            <a:ext cx="1080120" cy="144016"/>
          </a:xfrm>
          <a:prstGeom prst="straightConnector1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Connecteur droit avec flèche 16"/>
          <p:cNvCxnSpPr/>
          <p:nvPr/>
        </p:nvCxnSpPr>
        <p:spPr bwMode="auto">
          <a:xfrm>
            <a:off x="4283968" y="2852936"/>
            <a:ext cx="1080120" cy="36004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1992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69476"/>
            <a:ext cx="9144000" cy="523220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FFFF00"/>
                </a:solidFill>
              </a:rPr>
              <a:t>Vulgate des professionnels financiers ou </a:t>
            </a:r>
            <a:r>
              <a:rPr lang="fr-FR" dirty="0" smtClean="0">
                <a:solidFill>
                  <a:srgbClr val="FFFF00"/>
                </a:solidFill>
              </a:rPr>
              <a:t>assureurs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59126"/>
            <a:ext cx="9144000" cy="5227781"/>
          </a:xfrm>
          <a:solidFill>
            <a:schemeClr val="bg1"/>
          </a:solidFill>
        </p:spPr>
        <p:txBody>
          <a:bodyPr/>
          <a:lstStyle/>
          <a:p>
            <a:r>
              <a:rPr lang="fr-FR" dirty="0" smtClean="0">
                <a:solidFill>
                  <a:srgbClr val="000090"/>
                </a:solidFill>
                <a:latin typeface="Avenir Next Regular"/>
                <a:cs typeface="Avenir Next Regular"/>
              </a:rPr>
              <a:t>Baisse détention (directe) d’actions depuis 2008 en France:</a:t>
            </a:r>
          </a:p>
          <a:p>
            <a:pPr lvl="1">
              <a:spcBef>
                <a:spcPts val="180"/>
              </a:spcBef>
            </a:pPr>
            <a:r>
              <a:rPr lang="fr-FR" sz="2400" dirty="0" smtClean="0">
                <a:solidFill>
                  <a:srgbClr val="FF0000"/>
                </a:solidFill>
                <a:latin typeface="Avenir Next Regular"/>
                <a:cs typeface="Avenir Next Regular"/>
              </a:rPr>
              <a:t>Hausse de l’aversion au risque des épargnants</a:t>
            </a:r>
            <a:br>
              <a:rPr lang="fr-FR" sz="2400" dirty="0" smtClean="0">
                <a:solidFill>
                  <a:srgbClr val="FF0000"/>
                </a:solidFill>
                <a:latin typeface="Avenir Next Regular"/>
                <a:cs typeface="Avenir Next Regular"/>
              </a:rPr>
            </a:br>
            <a:r>
              <a:rPr lang="fr-FR" sz="2400" dirty="0" smtClean="0">
                <a:solidFill>
                  <a:schemeClr val="tx1"/>
                </a:solidFill>
                <a:latin typeface="Avenir Next Regular"/>
                <a:cs typeface="Avenir Next Regular"/>
              </a:rPr>
              <a:t>(+ « émotions » irrationnelles, </a:t>
            </a:r>
            <a:r>
              <a:rPr lang="fr-FR" sz="2400" i="1" dirty="0" smtClean="0">
                <a:solidFill>
                  <a:schemeClr val="tx1"/>
                </a:solidFill>
                <a:latin typeface="Avenir Next Regular"/>
                <a:cs typeface="Avenir Next Regular"/>
              </a:rPr>
              <a:t>i.e.</a:t>
            </a:r>
            <a:r>
              <a:rPr lang="fr-FR" sz="2400" dirty="0" smtClean="0">
                <a:solidFill>
                  <a:schemeClr val="tx1"/>
                </a:solidFill>
                <a:latin typeface="Avenir Next Regular"/>
                <a:cs typeface="Avenir Next Regular"/>
              </a:rPr>
              <a:t> peurs)</a:t>
            </a:r>
          </a:p>
          <a:p>
            <a:pPr lvl="1"/>
            <a:r>
              <a:rPr lang="fr-FR" sz="2400" dirty="0">
                <a:solidFill>
                  <a:srgbClr val="FF0000"/>
                </a:solidFill>
                <a:latin typeface="Avenir Next Regular"/>
                <a:cs typeface="Avenir Next Regular"/>
              </a:rPr>
              <a:t>Perte de confiance</a:t>
            </a:r>
            <a:r>
              <a:rPr lang="fr-FR" sz="2400" dirty="0">
                <a:solidFill>
                  <a:schemeClr val="tx1"/>
                </a:solidFill>
                <a:latin typeface="Avenir Next Regular"/>
                <a:cs typeface="Avenir Next Regular"/>
              </a:rPr>
              <a:t>: petit porteur en a assez d’être floué?</a:t>
            </a:r>
          </a:p>
          <a:p>
            <a:pPr lvl="1"/>
            <a:r>
              <a:rPr lang="fr-FR" sz="2400" dirty="0" smtClean="0">
                <a:solidFill>
                  <a:srgbClr val="FF0000"/>
                </a:solidFill>
                <a:latin typeface="Avenir Next Regular"/>
                <a:cs typeface="Avenir Next Regular"/>
              </a:rPr>
              <a:t>Fiscalité anti-actions:</a:t>
            </a:r>
            <a:r>
              <a:rPr lang="fr-FR" sz="2400" dirty="0" smtClean="0">
                <a:solidFill>
                  <a:schemeClr val="tx1"/>
                </a:solidFill>
                <a:latin typeface="Avenir Next Regular"/>
                <a:cs typeface="Avenir Next Regular"/>
              </a:rPr>
              <a:t> 2008 &amp; </a:t>
            </a:r>
            <a:r>
              <a:rPr lang="fr-FR" sz="2400" u="sng" dirty="0" smtClean="0">
                <a:solidFill>
                  <a:schemeClr val="tx1"/>
                </a:solidFill>
                <a:latin typeface="Avenir Next Regular"/>
                <a:cs typeface="Avenir Next Regular"/>
              </a:rPr>
              <a:t>2012</a:t>
            </a:r>
            <a:r>
              <a:rPr lang="fr-FR" sz="2400" dirty="0" smtClean="0">
                <a:solidFill>
                  <a:schemeClr val="tx1"/>
                </a:solidFill>
                <a:latin typeface="Avenir Next Regular"/>
                <a:cs typeface="Avenir Next Regular"/>
              </a:rPr>
              <a:t> (+ </a:t>
            </a:r>
            <a:r>
              <a:rPr lang="fr-FR" sz="2400" dirty="0" smtClean="0">
                <a:solidFill>
                  <a:schemeClr val="tx1"/>
                </a:solidFill>
                <a:latin typeface="Arial"/>
                <a:cs typeface="Arial"/>
              </a:rPr>
              <a:t>↑ </a:t>
            </a:r>
            <a:r>
              <a:rPr lang="fr-FR" sz="2400" dirty="0" smtClean="0">
                <a:solidFill>
                  <a:schemeClr val="tx1"/>
                </a:solidFill>
                <a:latin typeface="Avenir Next Regular"/>
                <a:cs typeface="Avenir Next Regular"/>
              </a:rPr>
              <a:t>forfait social)</a:t>
            </a:r>
          </a:p>
          <a:p>
            <a:pPr lvl="1"/>
            <a:r>
              <a:rPr lang="fr-FR" sz="2400" dirty="0" smtClean="0">
                <a:solidFill>
                  <a:srgbClr val="FF0000"/>
                </a:solidFill>
                <a:latin typeface="Avenir Next Regular"/>
                <a:cs typeface="Avenir Next Regular"/>
              </a:rPr>
              <a:t>Nouvelles règles prudentielles </a:t>
            </a:r>
            <a:r>
              <a:rPr lang="fr-FR" sz="2400" dirty="0" smtClean="0">
                <a:solidFill>
                  <a:schemeClr val="tx1"/>
                </a:solidFill>
                <a:latin typeface="Avenir Next Regular"/>
                <a:cs typeface="Avenir Next Regular"/>
              </a:rPr>
              <a:t>(</a:t>
            </a:r>
            <a:r>
              <a:rPr lang="fr-FR" sz="2400" dirty="0" err="1" smtClean="0">
                <a:solidFill>
                  <a:schemeClr val="tx1"/>
                </a:solidFill>
                <a:latin typeface="Avenir Next Regular"/>
                <a:cs typeface="Avenir Next Regular"/>
              </a:rPr>
              <a:t>Solvency</a:t>
            </a:r>
            <a:r>
              <a:rPr lang="fr-FR" sz="2400" dirty="0" smtClean="0">
                <a:solidFill>
                  <a:schemeClr val="tx1"/>
                </a:solidFill>
                <a:latin typeface="Avenir Next Regular"/>
                <a:cs typeface="Avenir Next Regular"/>
              </a:rPr>
              <a:t> II, Bâle III)</a:t>
            </a:r>
            <a:r>
              <a:rPr lang="fr-FR" sz="2400" dirty="0" smtClean="0">
                <a:solidFill>
                  <a:srgbClr val="FF0000"/>
                </a:solidFill>
                <a:latin typeface="Avenir Next Regular"/>
                <a:cs typeface="Avenir Next Regular"/>
              </a:rPr>
              <a:t> </a:t>
            </a:r>
          </a:p>
          <a:p>
            <a:pPr lvl="1"/>
            <a:r>
              <a:rPr lang="fr-FR" sz="2400" dirty="0" smtClean="0">
                <a:solidFill>
                  <a:srgbClr val="FF0000"/>
                </a:solidFill>
                <a:latin typeface="Avenir Next Regular"/>
                <a:cs typeface="Avenir Next Regular"/>
              </a:rPr>
              <a:t>Offre d’information </a:t>
            </a:r>
            <a:r>
              <a:rPr lang="fr-FR" sz="2400" dirty="0">
                <a:solidFill>
                  <a:srgbClr val="FF0000"/>
                </a:solidFill>
                <a:latin typeface="Avenir Next Regular"/>
                <a:cs typeface="Avenir Next Regular"/>
              </a:rPr>
              <a:t>&amp; conseil aux </a:t>
            </a:r>
            <a:r>
              <a:rPr lang="fr-FR" sz="2400" dirty="0" smtClean="0">
                <a:solidFill>
                  <a:srgbClr val="FF0000"/>
                </a:solidFill>
                <a:latin typeface="Avenir Next Regular"/>
                <a:cs typeface="Avenir Next Regular"/>
              </a:rPr>
              <a:t>clients </a:t>
            </a:r>
            <a:r>
              <a:rPr lang="fr-FR" sz="2400" dirty="0" smtClean="0">
                <a:solidFill>
                  <a:schemeClr val="tx1"/>
                </a:solidFill>
                <a:latin typeface="Avenir Next Regular"/>
                <a:cs typeface="Avenir Next Regular"/>
              </a:rPr>
              <a:t>se dégrade</a:t>
            </a:r>
            <a:r>
              <a:rPr lang="fr-FR" sz="2400" dirty="0" smtClean="0">
                <a:solidFill>
                  <a:srgbClr val="FF0000"/>
                </a:solidFill>
                <a:latin typeface="Avenir Next Regular"/>
                <a:cs typeface="Avenir Next Regular"/>
              </a:rPr>
              <a:t> </a:t>
            </a:r>
            <a:endParaRPr lang="fr-FR" sz="2400" dirty="0">
              <a:solidFill>
                <a:srgbClr val="FF0000"/>
              </a:solidFill>
              <a:latin typeface="Avenir Next Regular"/>
              <a:cs typeface="Avenir Next Regular"/>
            </a:endParaRPr>
          </a:p>
          <a:p>
            <a:pPr lvl="2"/>
            <a:r>
              <a:rPr lang="fr-FR" sz="2000" dirty="0">
                <a:latin typeface="Avenir Next Regular"/>
                <a:cs typeface="Avenir Next Regular"/>
              </a:rPr>
              <a:t>Pb conseillers: vendre du risque c’est prendre du risque / </a:t>
            </a:r>
            <a:r>
              <a:rPr lang="fr-FR" sz="2000" dirty="0" smtClean="0">
                <a:latin typeface="Avenir Next Regular"/>
                <a:cs typeface="Avenir Next Regular"/>
              </a:rPr>
              <a:t>clients</a:t>
            </a:r>
          </a:p>
          <a:p>
            <a:pPr lvl="2"/>
            <a:r>
              <a:rPr lang="fr-FR" sz="2000" dirty="0" smtClean="0">
                <a:solidFill>
                  <a:schemeClr val="tx1"/>
                </a:solidFill>
                <a:latin typeface="Avenir Next Regular"/>
                <a:cs typeface="Avenir Next Regular"/>
              </a:rPr>
              <a:t>Vendre actions en direct peu rentable + risqué &amp; compliqué</a:t>
            </a:r>
          </a:p>
          <a:p>
            <a:pPr lvl="1"/>
            <a:r>
              <a:rPr lang="fr-FR" sz="2400" dirty="0" smtClean="0">
                <a:solidFill>
                  <a:srgbClr val="FF0000"/>
                </a:solidFill>
                <a:latin typeface="Avenir Next Regular"/>
                <a:cs typeface="Avenir Next Regular"/>
              </a:rPr>
              <a:t>Innovation produits</a:t>
            </a:r>
            <a:r>
              <a:rPr lang="fr-FR" sz="2400" dirty="0" smtClean="0">
                <a:solidFill>
                  <a:schemeClr val="tx1"/>
                </a:solidFill>
                <a:latin typeface="Avenir Next Regular"/>
                <a:cs typeface="Avenir Next Regular"/>
              </a:rPr>
              <a:t> trop timorée ou mal accueillie</a:t>
            </a:r>
          </a:p>
          <a:p>
            <a:pPr lvl="2"/>
            <a:r>
              <a:rPr lang="fr-FR" sz="2000" dirty="0" smtClean="0">
                <a:latin typeface="Avenir Next Regular"/>
                <a:cs typeface="Avenir Next Regular"/>
              </a:rPr>
              <a:t>PERP: effet tunnel + problème de sortie (capital ou rente)</a:t>
            </a:r>
          </a:p>
          <a:p>
            <a:pPr lvl="2"/>
            <a:r>
              <a:rPr lang="fr-FR" sz="2000" dirty="0" smtClean="0">
                <a:latin typeface="Avenir Next Regular"/>
                <a:cs typeface="Avenir Next Regular"/>
              </a:rPr>
              <a:t>PEA-PME: échec</a:t>
            </a:r>
            <a:r>
              <a:rPr lang="fr-FR" dirty="0" smtClean="0">
                <a:solidFill>
                  <a:schemeClr val="tx1"/>
                </a:solidFill>
                <a:latin typeface="Avenir Next Regular"/>
                <a:cs typeface="Avenir Next Regular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3135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31216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 lvl="1" algn="ctr"/>
            <a:r>
              <a:rPr lang="fr-FR" sz="3600" dirty="0" smtClean="0">
                <a:solidFill>
                  <a:srgbClr val="FFFF00"/>
                </a:solidFill>
                <a:latin typeface="Avenir Next Regular"/>
                <a:cs typeface="Avenir Next Regular"/>
              </a:rPr>
              <a:t>Données </a:t>
            </a:r>
            <a:r>
              <a:rPr lang="fr-FR" sz="3600" dirty="0">
                <a:solidFill>
                  <a:srgbClr val="FFFF00"/>
                </a:solidFill>
                <a:latin typeface="Avenir Next Regular"/>
                <a:cs typeface="Avenir Next Regular"/>
              </a:rPr>
              <a:t>&amp; </a:t>
            </a:r>
            <a:r>
              <a:rPr lang="fr-FR" sz="3600" dirty="0" smtClean="0">
                <a:solidFill>
                  <a:srgbClr val="FFFF00"/>
                </a:solidFill>
                <a:latin typeface="Avenir Next Regular"/>
                <a:cs typeface="Avenir Next Regular"/>
              </a:rPr>
              <a:t>résultats panel </a:t>
            </a:r>
            <a:r>
              <a:rPr lang="fr-FR" sz="3600" dirty="0">
                <a:solidFill>
                  <a:srgbClr val="FFFF00"/>
                </a:solidFill>
                <a:latin typeface="Avenir Next Regular"/>
                <a:cs typeface="Avenir Next Regular"/>
              </a:rPr>
              <a:t>PATER</a:t>
            </a:r>
            <a:r>
              <a:rPr lang="fr-FR" sz="3600" dirty="0" smtClean="0">
                <a:solidFill>
                  <a:srgbClr val="FFFF00"/>
                </a:solidFill>
                <a:latin typeface="Avenir Next Regular"/>
                <a:cs typeface="Avenir Next Regular"/>
              </a:rPr>
              <a:t/>
            </a:r>
            <a:br>
              <a:rPr lang="fr-FR" sz="3600" dirty="0" smtClean="0">
                <a:solidFill>
                  <a:srgbClr val="FFFF00"/>
                </a:solidFill>
                <a:latin typeface="Avenir Next Regular"/>
                <a:cs typeface="Avenir Next Regular"/>
              </a:rPr>
            </a:br>
            <a:r>
              <a:rPr lang="fr-FR" altLang="fr-FR" dirty="0">
                <a:solidFill>
                  <a:srgbClr val="FFFF00"/>
                </a:solidFill>
                <a:latin typeface="Avenir Next Regular"/>
                <a:cs typeface="Avenir Next Regular"/>
              </a:rPr>
              <a:t>(Patrimoine</a:t>
            </a:r>
            <a:r>
              <a:rPr lang="fr-FR" altLang="fr-FR" dirty="0" smtClean="0">
                <a:solidFill>
                  <a:srgbClr val="FFFF00"/>
                </a:solidFill>
                <a:latin typeface="Avenir Next Regular"/>
                <a:cs typeface="Avenir Next Regular"/>
              </a:rPr>
              <a:t>, préférences, </a:t>
            </a:r>
            <a:r>
              <a:rPr lang="fr-FR" altLang="fr-FR" dirty="0">
                <a:solidFill>
                  <a:srgbClr val="FFFF00"/>
                </a:solidFill>
                <a:latin typeface="Avenir Next Regular"/>
                <a:cs typeface="Avenir Next Regular"/>
              </a:rPr>
              <a:t>temps et risque)</a:t>
            </a:r>
            <a:br>
              <a:rPr lang="fr-FR" altLang="fr-FR" dirty="0">
                <a:solidFill>
                  <a:srgbClr val="FFFF00"/>
                </a:solidFill>
                <a:latin typeface="Avenir Next Regular"/>
                <a:cs typeface="Avenir Next Regular"/>
              </a:rPr>
            </a:br>
            <a:endParaRPr lang="fr-FR" sz="3600" dirty="0">
              <a:solidFill>
                <a:srgbClr val="FFFF00"/>
              </a:solidFill>
              <a:latin typeface="Avenir Next Regular"/>
              <a:cs typeface="Avenir Next Regular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sz="quarter" idx="1"/>
          </p:nvPr>
        </p:nvSpPr>
        <p:spPr>
          <a:xfrm>
            <a:off x="107504" y="1628800"/>
            <a:ext cx="8812088" cy="1296144"/>
          </a:xfrm>
        </p:spPr>
        <p:txBody>
          <a:bodyPr/>
          <a:lstStyle/>
          <a:p>
            <a:pPr marL="0" lvl="1" indent="0">
              <a:spcBef>
                <a:spcPts val="1200"/>
              </a:spcBef>
              <a:buNone/>
            </a:pPr>
            <a:r>
              <a:rPr lang="fr-FR" altLang="fr-FR" sz="2400" b="1" dirty="0" smtClean="0">
                <a:solidFill>
                  <a:schemeClr val="tx1"/>
                </a:solidFill>
                <a:latin typeface="Avenir Next Regular"/>
                <a:cs typeface="Avenir Next Regular"/>
              </a:rPr>
              <a:t>Variables subjectives: mesure &amp; évolution 2007-2014</a:t>
            </a:r>
          </a:p>
          <a:p>
            <a:pPr marL="0" lvl="1" indent="0">
              <a:buNone/>
            </a:pPr>
            <a:r>
              <a:rPr lang="fr-FR" altLang="fr-FR" b="1" dirty="0" smtClean="0">
                <a:solidFill>
                  <a:srgbClr val="002060"/>
                </a:solidFill>
                <a:latin typeface="Avenir Next Regular"/>
                <a:cs typeface="Avenir Next Regular"/>
              </a:rPr>
              <a:t>Confiance, intentions: questions simples / naïves, mais</a:t>
            </a:r>
            <a:br>
              <a:rPr lang="fr-FR" altLang="fr-FR" b="1" dirty="0" smtClean="0">
                <a:solidFill>
                  <a:srgbClr val="002060"/>
                </a:solidFill>
                <a:latin typeface="Avenir Next Regular"/>
                <a:cs typeface="Avenir Next Regular"/>
              </a:rPr>
            </a:br>
            <a:r>
              <a:rPr lang="fr-FR" altLang="fr-FR" b="1" dirty="0" smtClean="0">
                <a:solidFill>
                  <a:srgbClr val="002060"/>
                </a:solidFill>
                <a:latin typeface="Avenir Next Regular"/>
                <a:cs typeface="Avenir Next Regular"/>
              </a:rPr>
              <a:t>c’est l’évolution (en panel) qui compte</a:t>
            </a:r>
          </a:p>
          <a:p>
            <a:pPr marL="0" lvl="1" indent="0" algn="ctr">
              <a:buNone/>
            </a:pPr>
            <a:endParaRPr lang="fr-FR" altLang="fr-FR" sz="2400" b="1" dirty="0" smtClean="0">
              <a:solidFill>
                <a:schemeClr val="tx1"/>
              </a:solidFill>
              <a:latin typeface="Avenir Next Regular"/>
              <a:cs typeface="Avenir Next Regular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3573016"/>
            <a:ext cx="9151326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fr-FR" b="1" dirty="0" smtClean="0">
                <a:latin typeface="Avenir Next Regular"/>
                <a:cs typeface="Avenir Next Regular"/>
              </a:rPr>
              <a:t>Préférences </a:t>
            </a:r>
            <a:r>
              <a:rPr lang="fr-FR" b="1" dirty="0">
                <a:latin typeface="Avenir Next Regular"/>
                <a:cs typeface="Avenir Next Regular"/>
              </a:rPr>
              <a:t>à l’égard du </a:t>
            </a:r>
            <a:r>
              <a:rPr lang="fr-FR" b="1" dirty="0" smtClean="0">
                <a:latin typeface="Avenir Next Regular"/>
                <a:cs typeface="Avenir Next Regular"/>
              </a:rPr>
              <a:t>risque: 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 smtClean="0">
                <a:latin typeface="Avenir Next Regular"/>
                <a:cs typeface="Avenir Next Regular"/>
              </a:rPr>
              <a:t>usuelles, qui présentent des défauts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u="heavy" dirty="0" smtClean="0">
                <a:solidFill>
                  <a:srgbClr val="FF0000"/>
                </a:solidFill>
                <a:latin typeface="Avenir Next Regular"/>
                <a:cs typeface="Avenir Next Regular"/>
              </a:rPr>
              <a:t>scores</a:t>
            </a:r>
            <a:r>
              <a:rPr lang="fr-FR" dirty="0" smtClean="0">
                <a:latin typeface="Avenir Next Regular"/>
                <a:cs typeface="Avenir Next Regular"/>
              </a:rPr>
              <a:t> : indicateurs agrégés, ordinaux (</a:t>
            </a:r>
            <a:r>
              <a:rPr lang="fr-FR" dirty="0" smtClean="0">
                <a:solidFill>
                  <a:srgbClr val="FF0000"/>
                </a:solidFill>
                <a:latin typeface="Avenir Next Regular"/>
                <a:cs typeface="Avenir Next Regular"/>
              </a:rPr>
              <a:t>60 questions pour le risque</a:t>
            </a:r>
            <a:r>
              <a:rPr lang="fr-FR" dirty="0" smtClean="0">
                <a:latin typeface="Avenir Next Regular"/>
                <a:cs typeface="Avenir Next Regular"/>
              </a:rPr>
              <a:t>)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b="1" dirty="0" smtClean="0">
                <a:latin typeface="Avenir Next Regular"/>
                <a:cs typeface="Avenir Next Regular"/>
              </a:rPr>
              <a:t>Anticipations boursières et professionnelles </a:t>
            </a:r>
            <a:r>
              <a:rPr lang="fr-FR" dirty="0" smtClean="0">
                <a:latin typeface="Avenir Next Regular"/>
                <a:cs typeface="Avenir Next Regular"/>
              </a:rPr>
              <a:t>(chômage, revenu)</a:t>
            </a:r>
            <a:r>
              <a:rPr lang="fr-FR" b="1" dirty="0" smtClean="0">
                <a:latin typeface="Avenir Next Regular"/>
                <a:cs typeface="Avenir Next Regular"/>
              </a:rPr>
              <a:t> à 5 ans </a:t>
            </a:r>
            <a:endParaRPr lang="fr-FR" b="1" dirty="0">
              <a:latin typeface="Avenir Next Regular"/>
              <a:cs typeface="Avenir Next Regular"/>
            </a:endParaRPr>
          </a:p>
          <a:p>
            <a:pPr marL="342900" indent="-342900">
              <a:buFontTx/>
              <a:buChar char="-"/>
            </a:pPr>
            <a:r>
              <a:rPr lang="fr-FR" b="1" dirty="0" smtClean="0">
                <a:latin typeface="Avenir Next Regular"/>
                <a:cs typeface="Avenir Next Regular"/>
              </a:rPr>
              <a:t>Indicateurs </a:t>
            </a:r>
            <a:r>
              <a:rPr lang="fr-FR" b="1" dirty="0">
                <a:latin typeface="Avenir Next Regular"/>
                <a:cs typeface="Avenir Next Regular"/>
              </a:rPr>
              <a:t>de confiance </a:t>
            </a:r>
            <a:r>
              <a:rPr lang="fr-FR" dirty="0" smtClean="0">
                <a:latin typeface="Avenir Next Regular"/>
                <a:cs typeface="Avenir Next Regular"/>
              </a:rPr>
              <a:t>spécifique (depuis 2009)</a:t>
            </a:r>
          </a:p>
          <a:p>
            <a:pPr marL="342900" indent="-342900">
              <a:buFontTx/>
              <a:buChar char="-"/>
            </a:pPr>
            <a:r>
              <a:rPr lang="fr-FR" b="1" dirty="0" smtClean="0">
                <a:latin typeface="Avenir Next Regular"/>
                <a:cs typeface="Avenir Next Regular"/>
              </a:rPr>
              <a:t>Intentions d’investissement </a:t>
            </a:r>
            <a:r>
              <a:rPr lang="fr-FR" dirty="0" smtClean="0">
                <a:latin typeface="Avenir Next Regular"/>
                <a:cs typeface="Avenir Next Regular"/>
              </a:rPr>
              <a:t>(aussi dans vague de 2012)</a:t>
            </a:r>
          </a:p>
          <a:p>
            <a:pPr marL="342900" indent="-342900">
              <a:buFontTx/>
              <a:buChar char="-"/>
            </a:pPr>
            <a:r>
              <a:rPr lang="fr-FR" b="1" dirty="0" smtClean="0">
                <a:latin typeface="Avenir Next Regular"/>
                <a:cs typeface="Avenir Next Regular"/>
              </a:rPr>
              <a:t>Niveau d’éducation financière</a:t>
            </a:r>
            <a:r>
              <a:rPr lang="fr-FR" dirty="0" smtClean="0">
                <a:latin typeface="Avenir Next Regular"/>
                <a:cs typeface="Avenir Next Regular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092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re 1"/>
          <p:cNvSpPr>
            <a:spLocks noGrp="1"/>
          </p:cNvSpPr>
          <p:nvPr>
            <p:ph type="title"/>
          </p:nvPr>
        </p:nvSpPr>
        <p:spPr>
          <a:xfrm>
            <a:off x="900113" y="260350"/>
            <a:ext cx="7331075" cy="519113"/>
          </a:xfrm>
        </p:spPr>
        <p:txBody>
          <a:bodyPr/>
          <a:lstStyle/>
          <a:p>
            <a:pPr algn="ctr"/>
            <a:r>
              <a:rPr lang="fr-FR">
                <a:solidFill>
                  <a:srgbClr val="FFFF00"/>
                </a:solidFill>
                <a:latin typeface="Arial Black" charset="0"/>
                <a:ea typeface="MS PGothic" charset="0"/>
              </a:rPr>
              <a:t>Cac40 and Pater survey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2" b="4112"/>
          <a:stretch>
            <a:fillRect/>
          </a:stretch>
        </p:blipFill>
        <p:spPr>
          <a:xfrm>
            <a:off x="250825" y="1557338"/>
            <a:ext cx="8713788" cy="4310062"/>
          </a:xfrm>
          <a:ln>
            <a:solidFill>
              <a:srgbClr val="00009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</p:spPr>
      </p:pic>
      <p:cxnSp>
        <p:nvCxnSpPr>
          <p:cNvPr id="9" name="Connecteur droit 8"/>
          <p:cNvCxnSpPr/>
          <p:nvPr/>
        </p:nvCxnSpPr>
        <p:spPr bwMode="auto">
          <a:xfrm>
            <a:off x="395288" y="1557338"/>
            <a:ext cx="0" cy="43195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 bwMode="auto">
          <a:xfrm>
            <a:off x="2195513" y="1557338"/>
            <a:ext cx="0" cy="43195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 bwMode="auto">
          <a:xfrm>
            <a:off x="4427538" y="1557338"/>
            <a:ext cx="0" cy="43195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 bwMode="auto">
          <a:xfrm>
            <a:off x="7451725" y="1484313"/>
            <a:ext cx="0" cy="439261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395288" y="1773238"/>
            <a:ext cx="992187" cy="2762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sz="1200" dirty="0">
                <a:latin typeface="Arial Black"/>
                <a:cs typeface="Arial Black"/>
              </a:rPr>
              <a:t>May 2007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195513" y="3213100"/>
            <a:ext cx="1057275" cy="2762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sz="1200" dirty="0" err="1">
                <a:latin typeface="Arial Black"/>
                <a:cs typeface="Arial Black"/>
              </a:rPr>
              <a:t>June</a:t>
            </a:r>
            <a:r>
              <a:rPr lang="fr-FR" sz="1200" dirty="0">
                <a:latin typeface="Arial Black"/>
                <a:cs typeface="Arial Black"/>
              </a:rPr>
              <a:t> 2009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427538" y="2492375"/>
            <a:ext cx="1003300" cy="2778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sz="1200" dirty="0">
                <a:latin typeface="Arial Black"/>
                <a:cs typeface="Arial Black"/>
              </a:rPr>
              <a:t>Nov. 2011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443663" y="2781300"/>
            <a:ext cx="1023937" cy="2762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sz="1200" dirty="0" err="1">
                <a:latin typeface="Arial Black"/>
                <a:cs typeface="Arial Black"/>
              </a:rPr>
              <a:t>Dec</a:t>
            </a:r>
            <a:r>
              <a:rPr lang="fr-FR" sz="1200" dirty="0">
                <a:latin typeface="Arial Black"/>
                <a:cs typeface="Arial Black"/>
              </a:rPr>
              <a:t>. 2014</a:t>
            </a:r>
          </a:p>
        </p:txBody>
      </p:sp>
    </p:spTree>
    <p:extLst>
      <p:ext uri="{BB962C8B-B14F-4D97-AF65-F5344CB8AC3E}">
        <p14:creationId xmlns:p14="http://schemas.microsoft.com/office/powerpoint/2010/main" val="330658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9" name="Text Box 3"/>
          <p:cNvSpPr txBox="1">
            <a:spLocks noChangeArrowheads="1"/>
          </p:cNvSpPr>
          <p:nvPr/>
        </p:nvSpPr>
        <p:spPr bwMode="auto">
          <a:xfrm>
            <a:off x="827088" y="188913"/>
            <a:ext cx="79301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835A5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835A5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835A5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835A5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fr-F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Next Regular"/>
                <a:cs typeface="Avenir Next Regular"/>
              </a:rPr>
              <a:t>Risk score : histogram in 2007, 2009 &amp; 2011</a:t>
            </a:r>
          </a:p>
        </p:txBody>
      </p:sp>
      <p:sp>
        <p:nvSpPr>
          <p:cNvPr id="62467" name="Line 1034"/>
          <p:cNvSpPr>
            <a:spLocks noChangeShapeType="1"/>
          </p:cNvSpPr>
          <p:nvPr/>
        </p:nvSpPr>
        <p:spPr bwMode="auto">
          <a:xfrm>
            <a:off x="5410200" y="1676400"/>
            <a:ext cx="1944688" cy="0"/>
          </a:xfrm>
          <a:prstGeom prst="line">
            <a:avLst/>
          </a:prstGeom>
          <a:noFill/>
          <a:ln w="38100">
            <a:solidFill>
              <a:srgbClr val="00009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2468" name="Rectangle 1035"/>
          <p:cNvSpPr>
            <a:spLocks noChangeArrowheads="1"/>
          </p:cNvSpPr>
          <p:nvPr/>
        </p:nvSpPr>
        <p:spPr bwMode="auto">
          <a:xfrm>
            <a:off x="4876800" y="1752600"/>
            <a:ext cx="24082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buChar char="§"/>
              <a:defRPr sz="2000">
                <a:solidFill>
                  <a:srgbClr val="333333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fr-FR" altLang="fr-FR" sz="1200" b="1">
                <a:solidFill>
                  <a:srgbClr val="000090"/>
                </a:solidFill>
                <a:latin typeface="Verdana" pitchFamily="34" charset="0"/>
              </a:rPr>
              <a:t>More risk averse/prudent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52400" y="5029200"/>
            <a:ext cx="3284874" cy="338554"/>
          </a:xfrm>
          <a:prstGeom prst="rect">
            <a:avLst/>
          </a:prstGeom>
          <a:solidFill>
            <a:schemeClr val="accent5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buFont typeface="Wingdings" charset="2"/>
              <a:buNone/>
              <a:defRPr/>
            </a:pPr>
            <a:r>
              <a:rPr lang="fr-FR" sz="1600" b="1" dirty="0">
                <a:latin typeface="Verdana" charset="0"/>
                <a:ea typeface="ＭＳ Ｐゴシック" charset="-128"/>
                <a:cs typeface="ＭＳ Ｐゴシック" charset="-128"/>
              </a:rPr>
              <a:t>2007 </a:t>
            </a:r>
            <a:r>
              <a:rPr lang="fr-FR" sz="1600" dirty="0">
                <a:latin typeface="Verdana" charset="0"/>
                <a:ea typeface="ＭＳ Ｐゴシック" charset="-128"/>
                <a:cs typeface="ＭＳ Ｐゴシック" charset="-128"/>
              </a:rPr>
              <a:t>: </a:t>
            </a:r>
            <a:r>
              <a:rPr lang="fr-FR" sz="1600" dirty="0" err="1">
                <a:latin typeface="Verdana" charset="0"/>
                <a:ea typeface="ＭＳ Ｐゴシック" charset="-128"/>
                <a:cs typeface="ＭＳ Ｐゴシック" charset="-128"/>
              </a:rPr>
              <a:t>mean</a:t>
            </a:r>
            <a:r>
              <a:rPr lang="fr-FR" sz="1600" dirty="0">
                <a:latin typeface="Verdana" charset="0"/>
                <a:ea typeface="ＭＳ Ｐゴシック" charset="-128"/>
                <a:cs typeface="ＭＳ Ｐゴシック" charset="-128"/>
              </a:rPr>
              <a:t>=6.5  </a:t>
            </a:r>
            <a:r>
              <a:rPr lang="fr-FR" sz="1600" dirty="0" err="1">
                <a:latin typeface="Verdana" charset="0"/>
                <a:ea typeface="ＭＳ Ｐゴシック" charset="-128"/>
                <a:cs typeface="ＭＳ Ｐゴシック" charset="-128"/>
              </a:rPr>
              <a:t>median</a:t>
            </a:r>
            <a:r>
              <a:rPr lang="fr-FR" sz="1600" dirty="0">
                <a:latin typeface="Verdana" charset="0"/>
                <a:ea typeface="ＭＳ Ｐゴシック" charset="-128"/>
                <a:cs typeface="ＭＳ Ｐゴシック" charset="-128"/>
              </a:rPr>
              <a:t>=7</a:t>
            </a:r>
            <a:endParaRPr lang="fr-FR" sz="1800" dirty="0"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2470" name="ZoneTexte 16"/>
          <p:cNvSpPr txBox="1">
            <a:spLocks noChangeArrowheads="1"/>
          </p:cNvSpPr>
          <p:nvPr/>
        </p:nvSpPr>
        <p:spPr bwMode="auto">
          <a:xfrm>
            <a:off x="152400" y="5529263"/>
            <a:ext cx="3284874" cy="338554"/>
          </a:xfrm>
          <a:prstGeom prst="rect">
            <a:avLst/>
          </a:prstGeom>
          <a:solidFill>
            <a:srgbClr val="FF0000">
              <a:alpha val="14902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buChar char="§"/>
              <a:defRPr sz="2000">
                <a:solidFill>
                  <a:srgbClr val="333333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fr-FR" altLang="fr-FR" sz="1600" b="1" dirty="0">
                <a:solidFill>
                  <a:srgbClr val="FF0000"/>
                </a:solidFill>
                <a:latin typeface="Verdana" pitchFamily="34" charset="0"/>
              </a:rPr>
              <a:t>2009 </a:t>
            </a:r>
            <a:r>
              <a:rPr lang="fr-FR" altLang="fr-FR" sz="1600" dirty="0">
                <a:solidFill>
                  <a:srgbClr val="FF0000"/>
                </a:solidFill>
                <a:latin typeface="Verdana" pitchFamily="34" charset="0"/>
              </a:rPr>
              <a:t>: </a:t>
            </a:r>
            <a:r>
              <a:rPr lang="fr-FR" altLang="fr-FR" sz="1600" dirty="0" err="1">
                <a:solidFill>
                  <a:srgbClr val="FF0000"/>
                </a:solidFill>
                <a:latin typeface="Verdana" pitchFamily="34" charset="0"/>
              </a:rPr>
              <a:t>mean</a:t>
            </a:r>
            <a:r>
              <a:rPr lang="fr-FR" altLang="fr-FR" sz="1600" dirty="0">
                <a:solidFill>
                  <a:srgbClr val="FF0000"/>
                </a:solidFill>
                <a:latin typeface="Verdana" pitchFamily="34" charset="0"/>
              </a:rPr>
              <a:t>=6.7  </a:t>
            </a:r>
            <a:r>
              <a:rPr lang="fr-FR" altLang="fr-FR" sz="1600" dirty="0" err="1">
                <a:solidFill>
                  <a:srgbClr val="FF0000"/>
                </a:solidFill>
                <a:latin typeface="Verdana" pitchFamily="34" charset="0"/>
              </a:rPr>
              <a:t>median</a:t>
            </a:r>
            <a:r>
              <a:rPr lang="fr-FR" altLang="fr-FR" sz="1600" dirty="0">
                <a:solidFill>
                  <a:srgbClr val="FF0000"/>
                </a:solidFill>
                <a:latin typeface="Verdana" pitchFamily="34" charset="0"/>
              </a:rPr>
              <a:t>=7</a:t>
            </a:r>
          </a:p>
        </p:txBody>
      </p:sp>
      <p:sp>
        <p:nvSpPr>
          <p:cNvPr id="62471" name="Text Box 2"/>
          <p:cNvSpPr txBox="1">
            <a:spLocks noChangeArrowheads="1"/>
          </p:cNvSpPr>
          <p:nvPr/>
        </p:nvSpPr>
        <p:spPr bwMode="auto">
          <a:xfrm>
            <a:off x="152400" y="990600"/>
            <a:ext cx="4983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5" tIns="45708" rIns="91415" bIns="45708">
            <a:spAutoFit/>
          </a:bodyPr>
          <a:lstStyle>
            <a:lvl1pPr defTabSz="915988" eaLnBrk="0" hangingPunct="0"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15988" eaLnBrk="0" hangingPunct="0">
              <a:buChar char="§"/>
              <a:defRPr sz="2000">
                <a:solidFill>
                  <a:srgbClr val="333333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15988" eaLnBrk="0" hangingPunct="0"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15988" eaLnBrk="0" hangingPunct="0"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15988" eaLnBrk="0" hangingPunct="0"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800" b="1">
                <a:solidFill>
                  <a:schemeClr val="bg1"/>
                </a:solidFill>
              </a:rPr>
              <a:t>Pater 2007-2009 (Panel) &amp; 2009-2011 (Panel)</a:t>
            </a:r>
            <a:endParaRPr lang="fr-FR" altLang="fr-FR" sz="1800"/>
          </a:p>
        </p:txBody>
      </p:sp>
      <p:pic>
        <p:nvPicPr>
          <p:cNvPr id="62472" name="Imag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4648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3" name="Imag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60848"/>
            <a:ext cx="4495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4" name="ZoneTexte 16"/>
          <p:cNvSpPr txBox="1">
            <a:spLocks noChangeArrowheads="1"/>
          </p:cNvSpPr>
          <p:nvPr/>
        </p:nvSpPr>
        <p:spPr bwMode="auto">
          <a:xfrm>
            <a:off x="152400" y="6029325"/>
            <a:ext cx="3284874" cy="338554"/>
          </a:xfrm>
          <a:prstGeom prst="rect">
            <a:avLst/>
          </a:prstGeom>
          <a:solidFill>
            <a:srgbClr val="FF0000">
              <a:alpha val="14902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buChar char="§"/>
              <a:defRPr sz="2000">
                <a:solidFill>
                  <a:srgbClr val="333333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fr-FR" altLang="fr-FR" sz="1600" b="1" dirty="0">
                <a:solidFill>
                  <a:srgbClr val="660066"/>
                </a:solidFill>
                <a:latin typeface="Verdana" pitchFamily="34" charset="0"/>
              </a:rPr>
              <a:t>2011 </a:t>
            </a:r>
            <a:r>
              <a:rPr lang="fr-FR" altLang="fr-FR" sz="1600" dirty="0">
                <a:solidFill>
                  <a:srgbClr val="660066"/>
                </a:solidFill>
                <a:latin typeface="Verdana" pitchFamily="34" charset="0"/>
              </a:rPr>
              <a:t>: </a:t>
            </a:r>
            <a:r>
              <a:rPr lang="fr-FR" altLang="fr-FR" sz="1600" dirty="0" err="1">
                <a:solidFill>
                  <a:srgbClr val="660066"/>
                </a:solidFill>
                <a:latin typeface="Verdana" pitchFamily="34" charset="0"/>
              </a:rPr>
              <a:t>mean</a:t>
            </a:r>
            <a:r>
              <a:rPr lang="fr-FR" altLang="fr-FR" sz="1600" dirty="0">
                <a:solidFill>
                  <a:srgbClr val="660066"/>
                </a:solidFill>
                <a:latin typeface="Verdana" pitchFamily="34" charset="0"/>
              </a:rPr>
              <a:t>=6.8  </a:t>
            </a:r>
            <a:r>
              <a:rPr lang="fr-FR" altLang="fr-FR" sz="1600" dirty="0" err="1">
                <a:solidFill>
                  <a:srgbClr val="660066"/>
                </a:solidFill>
                <a:latin typeface="Verdana" pitchFamily="34" charset="0"/>
              </a:rPr>
              <a:t>median</a:t>
            </a:r>
            <a:r>
              <a:rPr lang="fr-FR" altLang="fr-FR" sz="1600" dirty="0">
                <a:solidFill>
                  <a:srgbClr val="660066"/>
                </a:solidFill>
                <a:latin typeface="Verdana" pitchFamily="34" charset="0"/>
              </a:rPr>
              <a:t>=7</a:t>
            </a:r>
          </a:p>
        </p:txBody>
      </p:sp>
      <p:sp>
        <p:nvSpPr>
          <p:cNvPr id="62475" name="ZoneTexte 10"/>
          <p:cNvSpPr txBox="1">
            <a:spLocks noChangeArrowheads="1"/>
          </p:cNvSpPr>
          <p:nvPr/>
        </p:nvSpPr>
        <p:spPr bwMode="auto">
          <a:xfrm>
            <a:off x="4355976" y="5301208"/>
            <a:ext cx="4841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buChar char="§"/>
              <a:defRPr sz="2000">
                <a:solidFill>
                  <a:srgbClr val="333333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fr-FR" sz="1600" i="1" dirty="0">
                <a:latin typeface="Verdana" pitchFamily="34" charset="0"/>
              </a:rPr>
              <a:t>Source</a:t>
            </a:r>
            <a:r>
              <a:rPr lang="en-US" altLang="fr-FR" sz="1600" dirty="0">
                <a:latin typeface="Verdana" pitchFamily="34" charset="0"/>
              </a:rPr>
              <a:t>: Panel PATER </a:t>
            </a:r>
            <a:r>
              <a:rPr lang="en-US" altLang="fr-FR" sz="1600" b="1" dirty="0">
                <a:latin typeface="Verdana" pitchFamily="34" charset="0"/>
              </a:rPr>
              <a:t>2009-2011 </a:t>
            </a:r>
            <a:r>
              <a:rPr lang="en-US" altLang="fr-FR" sz="1600" dirty="0">
                <a:latin typeface="Verdana" pitchFamily="34" charset="0"/>
              </a:rPr>
              <a:t>(N=1,970)</a:t>
            </a:r>
          </a:p>
        </p:txBody>
      </p:sp>
      <p:sp>
        <p:nvSpPr>
          <p:cNvPr id="62476" name="ZoneTexte 10"/>
          <p:cNvSpPr txBox="1">
            <a:spLocks noChangeArrowheads="1"/>
          </p:cNvSpPr>
          <p:nvPr/>
        </p:nvSpPr>
        <p:spPr bwMode="auto">
          <a:xfrm>
            <a:off x="-36512" y="4572000"/>
            <a:ext cx="48433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buChar char="§"/>
              <a:defRPr sz="2000">
                <a:solidFill>
                  <a:srgbClr val="333333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fr-FR" sz="1600" i="1" dirty="0">
                <a:latin typeface="Verdana" pitchFamily="34" charset="0"/>
              </a:rPr>
              <a:t>Source</a:t>
            </a:r>
            <a:r>
              <a:rPr lang="en-US" altLang="fr-FR" sz="1600" dirty="0">
                <a:latin typeface="Verdana" pitchFamily="34" charset="0"/>
              </a:rPr>
              <a:t>: Panel PATER </a:t>
            </a:r>
            <a:r>
              <a:rPr lang="en-US" altLang="fr-FR" sz="1600" b="1" dirty="0">
                <a:latin typeface="Verdana" pitchFamily="34" charset="0"/>
              </a:rPr>
              <a:t>2007-2009</a:t>
            </a:r>
            <a:r>
              <a:rPr lang="en-US" altLang="fr-FR" sz="1600" dirty="0">
                <a:latin typeface="Verdana" pitchFamily="34" charset="0"/>
              </a:rPr>
              <a:t> (N=2,234)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059832" y="1556792"/>
            <a:ext cx="178927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2007 </a:t>
            </a:r>
            <a:r>
              <a:rPr lang="fr-FR" dirty="0" smtClean="0">
                <a:solidFill>
                  <a:schemeClr val="bg1">
                    <a:lumMod val="25000"/>
                  </a:schemeClr>
                </a:solidFill>
              </a:rPr>
              <a:t>/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2009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596336" y="2060848"/>
            <a:ext cx="1265030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2009 </a:t>
            </a:r>
            <a:r>
              <a:rPr lang="fr-FR" dirty="0" smtClean="0">
                <a:solidFill>
                  <a:schemeClr val="bg1">
                    <a:lumMod val="25000"/>
                  </a:schemeClr>
                </a:solidFill>
              </a:rPr>
              <a:t>/</a:t>
            </a:r>
          </a:p>
          <a:p>
            <a:r>
              <a:rPr lang="fr-FR" dirty="0" smtClean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fr-FR" dirty="0" smtClean="0">
                <a:solidFill>
                  <a:srgbClr val="0000FF"/>
                </a:solidFill>
              </a:rPr>
              <a:t>2011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32013" y="5733256"/>
            <a:ext cx="39004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+mn-lt"/>
              </a:rPr>
              <a:t>2 economic shocks: 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+mn-lt"/>
              </a:rPr>
              <a:t>no time effects on preferences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3528" y="1556792"/>
            <a:ext cx="18053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KS test non sign.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4936556" y="2204864"/>
            <a:ext cx="17956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KS test non sign.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742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2875"/>
            <a:ext cx="46037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5459" name="Text Box 3"/>
          <p:cNvSpPr txBox="1">
            <a:spLocks noChangeArrowheads="1"/>
          </p:cNvSpPr>
          <p:nvPr/>
        </p:nvSpPr>
        <p:spPr bwMode="auto">
          <a:xfrm>
            <a:off x="827088" y="188913"/>
            <a:ext cx="79301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835A5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835A5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835A5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835A5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fr-FR" sz="2800" b="1" dirty="0" smtClean="0">
                <a:solidFill>
                  <a:srgbClr val="FFFF00"/>
                </a:solidFill>
                <a:latin typeface="Avenir Next Regular"/>
                <a:cs typeface="Avenir Next Regular"/>
              </a:rPr>
              <a:t>Risk score : histogram in 2007, 2011 &amp; 2014</a:t>
            </a:r>
          </a:p>
        </p:txBody>
      </p:sp>
      <p:sp>
        <p:nvSpPr>
          <p:cNvPr id="63492" name="Line 1034"/>
          <p:cNvSpPr>
            <a:spLocks noChangeShapeType="1"/>
          </p:cNvSpPr>
          <p:nvPr/>
        </p:nvSpPr>
        <p:spPr bwMode="auto">
          <a:xfrm>
            <a:off x="5292725" y="1557338"/>
            <a:ext cx="1944688" cy="0"/>
          </a:xfrm>
          <a:prstGeom prst="line">
            <a:avLst/>
          </a:prstGeom>
          <a:noFill/>
          <a:ln w="38100">
            <a:solidFill>
              <a:srgbClr val="00009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3493" name="Rectangle 1035"/>
          <p:cNvSpPr>
            <a:spLocks noChangeArrowheads="1"/>
          </p:cNvSpPr>
          <p:nvPr/>
        </p:nvSpPr>
        <p:spPr bwMode="auto">
          <a:xfrm>
            <a:off x="5076825" y="1700213"/>
            <a:ext cx="24082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buChar char="§"/>
              <a:defRPr sz="2000">
                <a:solidFill>
                  <a:srgbClr val="333333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fr-FR" altLang="fr-FR" sz="1200" b="1">
                <a:solidFill>
                  <a:srgbClr val="000090"/>
                </a:solidFill>
                <a:latin typeface="Verdana" pitchFamily="34" charset="0"/>
              </a:rPr>
              <a:t>More risk averse/prudent</a:t>
            </a:r>
          </a:p>
        </p:txBody>
      </p:sp>
      <p:sp>
        <p:nvSpPr>
          <p:cNvPr id="63494" name="Text Box 2"/>
          <p:cNvSpPr txBox="1">
            <a:spLocks noChangeArrowheads="1"/>
          </p:cNvSpPr>
          <p:nvPr/>
        </p:nvSpPr>
        <p:spPr bwMode="auto">
          <a:xfrm>
            <a:off x="152400" y="990600"/>
            <a:ext cx="4970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5" tIns="45708" rIns="91415" bIns="45708">
            <a:spAutoFit/>
          </a:bodyPr>
          <a:lstStyle>
            <a:lvl1pPr defTabSz="915988" eaLnBrk="0" hangingPunct="0"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15988" eaLnBrk="0" hangingPunct="0">
              <a:buChar char="§"/>
              <a:defRPr sz="2000">
                <a:solidFill>
                  <a:srgbClr val="333333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15988" eaLnBrk="0" hangingPunct="0"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15988" eaLnBrk="0" hangingPunct="0"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15988" eaLnBrk="0" hangingPunct="0"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800" b="1">
                <a:solidFill>
                  <a:schemeClr val="bg1"/>
                </a:solidFill>
              </a:rPr>
              <a:t>Pater 2011-2014 (Panel) &amp; 2007-2014 (Panel)</a:t>
            </a:r>
            <a:endParaRPr lang="fr-FR" altLang="fr-FR" sz="1800"/>
          </a:p>
        </p:txBody>
      </p:sp>
      <p:sp>
        <p:nvSpPr>
          <p:cNvPr id="63495" name="ZoneTexte 16"/>
          <p:cNvSpPr txBox="1">
            <a:spLocks noChangeArrowheads="1"/>
          </p:cNvSpPr>
          <p:nvPr/>
        </p:nvSpPr>
        <p:spPr bwMode="auto">
          <a:xfrm>
            <a:off x="107950" y="4365104"/>
            <a:ext cx="3284874" cy="338554"/>
          </a:xfrm>
          <a:prstGeom prst="rect">
            <a:avLst/>
          </a:prstGeom>
          <a:solidFill>
            <a:srgbClr val="FF0000">
              <a:alpha val="14902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buChar char="§"/>
              <a:defRPr sz="2000">
                <a:solidFill>
                  <a:srgbClr val="333333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fr-FR" altLang="fr-FR" sz="1600" b="1" dirty="0">
                <a:solidFill>
                  <a:srgbClr val="660066"/>
                </a:solidFill>
                <a:latin typeface="Verdana" pitchFamily="34" charset="0"/>
              </a:rPr>
              <a:t>2011 </a:t>
            </a:r>
            <a:r>
              <a:rPr lang="fr-FR" altLang="fr-FR" sz="1600" dirty="0">
                <a:solidFill>
                  <a:srgbClr val="660066"/>
                </a:solidFill>
                <a:latin typeface="Verdana" pitchFamily="34" charset="0"/>
              </a:rPr>
              <a:t>: </a:t>
            </a:r>
            <a:r>
              <a:rPr lang="fr-FR" altLang="fr-FR" sz="1600" dirty="0" err="1" smtClean="0">
                <a:solidFill>
                  <a:srgbClr val="660066"/>
                </a:solidFill>
                <a:latin typeface="Verdana" pitchFamily="34" charset="0"/>
              </a:rPr>
              <a:t>mean</a:t>
            </a:r>
            <a:r>
              <a:rPr lang="fr-FR" altLang="fr-FR" sz="1600" dirty="0" smtClean="0">
                <a:solidFill>
                  <a:srgbClr val="660066"/>
                </a:solidFill>
                <a:latin typeface="Verdana" pitchFamily="34" charset="0"/>
              </a:rPr>
              <a:t>=6.3  </a:t>
            </a:r>
            <a:r>
              <a:rPr lang="fr-FR" altLang="fr-FR" sz="1600" dirty="0" err="1">
                <a:solidFill>
                  <a:srgbClr val="660066"/>
                </a:solidFill>
                <a:latin typeface="Verdana" pitchFamily="34" charset="0"/>
              </a:rPr>
              <a:t>median</a:t>
            </a:r>
            <a:r>
              <a:rPr lang="fr-FR" altLang="fr-FR" sz="1600" dirty="0">
                <a:solidFill>
                  <a:srgbClr val="660066"/>
                </a:solidFill>
                <a:latin typeface="Verdana" pitchFamily="34" charset="0"/>
              </a:rPr>
              <a:t>=6</a:t>
            </a:r>
          </a:p>
        </p:txBody>
      </p:sp>
      <p:sp>
        <p:nvSpPr>
          <p:cNvPr id="63496" name="ZoneTexte 10"/>
          <p:cNvSpPr txBox="1">
            <a:spLocks noChangeArrowheads="1"/>
          </p:cNvSpPr>
          <p:nvPr/>
        </p:nvSpPr>
        <p:spPr bwMode="auto">
          <a:xfrm>
            <a:off x="4787900" y="5229225"/>
            <a:ext cx="4090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buChar char="§"/>
              <a:defRPr sz="2000">
                <a:solidFill>
                  <a:srgbClr val="333333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fr-FR" sz="1400" i="1">
                <a:latin typeface="Verdana" pitchFamily="34" charset="0"/>
              </a:rPr>
              <a:t>Source</a:t>
            </a:r>
            <a:r>
              <a:rPr lang="en-US" altLang="fr-FR" sz="1400">
                <a:latin typeface="Verdana" pitchFamily="34" charset="0"/>
              </a:rPr>
              <a:t>: Panel PATER </a:t>
            </a:r>
            <a:r>
              <a:rPr lang="en-US" altLang="fr-FR" sz="1400" b="1">
                <a:latin typeface="Verdana" pitchFamily="34" charset="0"/>
              </a:rPr>
              <a:t>2007-2014</a:t>
            </a:r>
            <a:r>
              <a:rPr lang="en-US" altLang="fr-FR" sz="1400">
                <a:latin typeface="Verdana" pitchFamily="34" charset="0"/>
              </a:rPr>
              <a:t> (N=807)</a:t>
            </a:r>
          </a:p>
        </p:txBody>
      </p:sp>
      <p:pic>
        <p:nvPicPr>
          <p:cNvPr id="63497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671" y="1989138"/>
            <a:ext cx="4537075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8" name="ZoneTexte 16"/>
          <p:cNvSpPr txBox="1">
            <a:spLocks noChangeArrowheads="1"/>
          </p:cNvSpPr>
          <p:nvPr/>
        </p:nvSpPr>
        <p:spPr bwMode="auto">
          <a:xfrm>
            <a:off x="107950" y="4797152"/>
            <a:ext cx="3284874" cy="338554"/>
          </a:xfrm>
          <a:prstGeom prst="rect">
            <a:avLst/>
          </a:prstGeom>
          <a:solidFill>
            <a:srgbClr val="FF0000">
              <a:alpha val="14902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buChar char="§"/>
              <a:defRPr sz="2000">
                <a:solidFill>
                  <a:srgbClr val="333333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fr-FR" altLang="fr-FR" sz="1600" b="1" dirty="0">
                <a:solidFill>
                  <a:srgbClr val="660066"/>
                </a:solidFill>
                <a:latin typeface="Verdana" pitchFamily="34" charset="0"/>
              </a:rPr>
              <a:t>2014 </a:t>
            </a:r>
            <a:r>
              <a:rPr lang="fr-FR" altLang="fr-FR" sz="1600" dirty="0">
                <a:solidFill>
                  <a:srgbClr val="660066"/>
                </a:solidFill>
                <a:latin typeface="Verdana" pitchFamily="34" charset="0"/>
              </a:rPr>
              <a:t>: </a:t>
            </a:r>
            <a:r>
              <a:rPr lang="fr-FR" altLang="fr-FR" sz="1600" dirty="0" err="1">
                <a:solidFill>
                  <a:srgbClr val="660066"/>
                </a:solidFill>
                <a:latin typeface="Verdana" pitchFamily="34" charset="0"/>
              </a:rPr>
              <a:t>mean</a:t>
            </a:r>
            <a:r>
              <a:rPr lang="fr-FR" altLang="fr-FR" sz="1600" dirty="0">
                <a:solidFill>
                  <a:srgbClr val="660066"/>
                </a:solidFill>
                <a:latin typeface="Verdana" pitchFamily="34" charset="0"/>
              </a:rPr>
              <a:t>=6.8  </a:t>
            </a:r>
            <a:r>
              <a:rPr lang="fr-FR" altLang="fr-FR" sz="1600" dirty="0" err="1">
                <a:solidFill>
                  <a:srgbClr val="660066"/>
                </a:solidFill>
                <a:latin typeface="Verdana" pitchFamily="34" charset="0"/>
              </a:rPr>
              <a:t>median</a:t>
            </a:r>
            <a:r>
              <a:rPr lang="fr-FR" altLang="fr-FR" sz="1600" dirty="0">
                <a:solidFill>
                  <a:srgbClr val="660066"/>
                </a:solidFill>
                <a:latin typeface="Verdana" pitchFamily="34" charset="0"/>
              </a:rPr>
              <a:t>=7</a:t>
            </a:r>
          </a:p>
        </p:txBody>
      </p:sp>
      <p:sp>
        <p:nvSpPr>
          <p:cNvPr id="63499" name="ZoneTexte 10"/>
          <p:cNvSpPr txBox="1">
            <a:spLocks noChangeArrowheads="1"/>
          </p:cNvSpPr>
          <p:nvPr/>
        </p:nvSpPr>
        <p:spPr bwMode="auto">
          <a:xfrm>
            <a:off x="0" y="4058716"/>
            <a:ext cx="42037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buChar char="§"/>
              <a:defRPr sz="2000">
                <a:solidFill>
                  <a:srgbClr val="333333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fr-FR" sz="1400" i="1" dirty="0">
                <a:latin typeface="Verdana" pitchFamily="34" charset="0"/>
              </a:rPr>
              <a:t>Source</a:t>
            </a:r>
            <a:r>
              <a:rPr lang="en-US" altLang="fr-FR" sz="1400" dirty="0">
                <a:latin typeface="Verdana" pitchFamily="34" charset="0"/>
              </a:rPr>
              <a:t>: Panel PATER </a:t>
            </a:r>
            <a:r>
              <a:rPr lang="en-US" altLang="fr-FR" sz="1400" b="1" dirty="0">
                <a:latin typeface="Verdana" pitchFamily="34" charset="0"/>
              </a:rPr>
              <a:t>2011-2014 </a:t>
            </a:r>
            <a:r>
              <a:rPr lang="en-US" altLang="fr-FR" sz="1400" dirty="0">
                <a:latin typeface="Verdana" pitchFamily="34" charset="0"/>
              </a:rPr>
              <a:t>(N=2204)</a:t>
            </a:r>
          </a:p>
        </p:txBody>
      </p:sp>
      <p:sp>
        <p:nvSpPr>
          <p:cNvPr id="63500" name="ZoneTexte 16"/>
          <p:cNvSpPr txBox="1">
            <a:spLocks noChangeArrowheads="1"/>
          </p:cNvSpPr>
          <p:nvPr/>
        </p:nvSpPr>
        <p:spPr bwMode="auto">
          <a:xfrm>
            <a:off x="4787900" y="5589588"/>
            <a:ext cx="3284874" cy="338554"/>
          </a:xfrm>
          <a:prstGeom prst="rect">
            <a:avLst/>
          </a:prstGeom>
          <a:solidFill>
            <a:srgbClr val="FF0000">
              <a:alpha val="14902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buChar char="§"/>
              <a:defRPr sz="2000">
                <a:solidFill>
                  <a:srgbClr val="333333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fr-FR" altLang="fr-FR" sz="1600" b="1" dirty="0">
                <a:solidFill>
                  <a:srgbClr val="660066"/>
                </a:solidFill>
                <a:latin typeface="Verdana" pitchFamily="34" charset="0"/>
              </a:rPr>
              <a:t>2007 </a:t>
            </a:r>
            <a:r>
              <a:rPr lang="fr-FR" altLang="fr-FR" sz="1600" dirty="0">
                <a:solidFill>
                  <a:srgbClr val="660066"/>
                </a:solidFill>
                <a:latin typeface="Verdana" pitchFamily="34" charset="0"/>
              </a:rPr>
              <a:t>: </a:t>
            </a:r>
            <a:r>
              <a:rPr lang="fr-FR" altLang="fr-FR" sz="1600" dirty="0" err="1">
                <a:solidFill>
                  <a:srgbClr val="660066"/>
                </a:solidFill>
                <a:latin typeface="Verdana" pitchFamily="34" charset="0"/>
              </a:rPr>
              <a:t>mean</a:t>
            </a:r>
            <a:r>
              <a:rPr lang="fr-FR" altLang="fr-FR" sz="1600" dirty="0">
                <a:solidFill>
                  <a:srgbClr val="660066"/>
                </a:solidFill>
                <a:latin typeface="Verdana" pitchFamily="34" charset="0"/>
              </a:rPr>
              <a:t>=6.2  </a:t>
            </a:r>
            <a:r>
              <a:rPr lang="fr-FR" altLang="fr-FR" sz="1600" dirty="0" err="1">
                <a:solidFill>
                  <a:srgbClr val="660066"/>
                </a:solidFill>
                <a:latin typeface="Verdana" pitchFamily="34" charset="0"/>
              </a:rPr>
              <a:t>median</a:t>
            </a:r>
            <a:r>
              <a:rPr lang="fr-FR" altLang="fr-FR" sz="1600" dirty="0">
                <a:solidFill>
                  <a:srgbClr val="660066"/>
                </a:solidFill>
                <a:latin typeface="Verdana" pitchFamily="34" charset="0"/>
              </a:rPr>
              <a:t>=6</a:t>
            </a:r>
          </a:p>
        </p:txBody>
      </p:sp>
      <p:sp>
        <p:nvSpPr>
          <p:cNvPr id="63501" name="ZoneTexte 16"/>
          <p:cNvSpPr txBox="1">
            <a:spLocks noChangeArrowheads="1"/>
          </p:cNvSpPr>
          <p:nvPr/>
        </p:nvSpPr>
        <p:spPr bwMode="auto">
          <a:xfrm>
            <a:off x="4787900" y="6093296"/>
            <a:ext cx="3284874" cy="338554"/>
          </a:xfrm>
          <a:prstGeom prst="rect">
            <a:avLst/>
          </a:prstGeom>
          <a:solidFill>
            <a:srgbClr val="FF0000">
              <a:alpha val="14902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buChar char="§"/>
              <a:defRPr sz="2000">
                <a:solidFill>
                  <a:srgbClr val="333333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fr-FR" altLang="fr-FR" sz="1600" b="1" dirty="0">
                <a:solidFill>
                  <a:srgbClr val="660066"/>
                </a:solidFill>
                <a:latin typeface="Verdana" pitchFamily="34" charset="0"/>
              </a:rPr>
              <a:t>2014 </a:t>
            </a:r>
            <a:r>
              <a:rPr lang="fr-FR" altLang="fr-FR" sz="1600" dirty="0">
                <a:solidFill>
                  <a:srgbClr val="660066"/>
                </a:solidFill>
                <a:latin typeface="Verdana" pitchFamily="34" charset="0"/>
              </a:rPr>
              <a:t>: </a:t>
            </a:r>
            <a:r>
              <a:rPr lang="fr-FR" altLang="fr-FR" sz="1600" dirty="0" err="1">
                <a:solidFill>
                  <a:srgbClr val="660066"/>
                </a:solidFill>
                <a:latin typeface="Verdana" pitchFamily="34" charset="0"/>
              </a:rPr>
              <a:t>mean</a:t>
            </a:r>
            <a:r>
              <a:rPr lang="fr-FR" altLang="fr-FR" sz="1600" dirty="0">
                <a:solidFill>
                  <a:srgbClr val="660066"/>
                </a:solidFill>
                <a:latin typeface="Verdana" pitchFamily="34" charset="0"/>
              </a:rPr>
              <a:t>=7.0  </a:t>
            </a:r>
            <a:r>
              <a:rPr lang="fr-FR" altLang="fr-FR" sz="1600" dirty="0" err="1">
                <a:solidFill>
                  <a:srgbClr val="660066"/>
                </a:solidFill>
                <a:latin typeface="Verdana" pitchFamily="34" charset="0"/>
              </a:rPr>
              <a:t>median</a:t>
            </a:r>
            <a:r>
              <a:rPr lang="fr-FR" altLang="fr-FR" sz="1600" dirty="0">
                <a:solidFill>
                  <a:srgbClr val="660066"/>
                </a:solidFill>
                <a:latin typeface="Verdana" pitchFamily="34" charset="0"/>
              </a:rPr>
              <a:t>=7</a:t>
            </a:r>
          </a:p>
        </p:txBody>
      </p:sp>
      <p:sp>
        <p:nvSpPr>
          <p:cNvPr id="14" name="ZoneTexte 1"/>
          <p:cNvSpPr txBox="1">
            <a:spLocks noChangeArrowheads="1"/>
          </p:cNvSpPr>
          <p:nvPr/>
        </p:nvSpPr>
        <p:spPr bwMode="auto">
          <a:xfrm>
            <a:off x="35494" y="5405298"/>
            <a:ext cx="4680521" cy="110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buChar char="§"/>
              <a:defRPr sz="2000">
                <a:solidFill>
                  <a:srgbClr val="333333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3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fr-FR" sz="2000" b="1" dirty="0" smtClean="0">
                <a:solidFill>
                  <a:srgbClr val="0070C0"/>
                </a:solidFill>
                <a:latin typeface="+mn-lt"/>
              </a:rPr>
              <a:t>- Age effects 2007-2014:</a:t>
            </a:r>
          </a:p>
          <a:p>
            <a:pPr eaLnBrk="1" hangingPunct="1">
              <a:spcBef>
                <a:spcPts val="3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fr-FR" sz="18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fr-FR" sz="1800" b="1" dirty="0" smtClean="0">
                <a:solidFill>
                  <a:srgbClr val="0070C0"/>
                </a:solidFill>
                <a:latin typeface="+mn-lt"/>
              </a:rPr>
              <a:t>    </a:t>
            </a:r>
            <a:r>
              <a:rPr lang="en-US" altLang="fr-FR" sz="1600" b="1" dirty="0" smtClean="0">
                <a:solidFill>
                  <a:srgbClr val="0070C0"/>
                </a:solidFill>
                <a:latin typeface="+mn-lt"/>
              </a:rPr>
              <a:t>People become more risk-averse with age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fr-FR" sz="2000" b="1" dirty="0" smtClean="0">
                <a:solidFill>
                  <a:srgbClr val="0070C0"/>
                </a:solidFill>
                <a:latin typeface="+mn-lt"/>
              </a:rPr>
              <a:t>- But globally stable risk preferences</a:t>
            </a:r>
            <a:r>
              <a:rPr lang="en-US" altLang="fr-FR" sz="2000" b="1" dirty="0" smtClean="0">
                <a:solidFill>
                  <a:srgbClr val="FF0000"/>
                </a:solidFill>
                <a:latin typeface="+mn-lt"/>
              </a:rPr>
              <a:t>     </a:t>
            </a:r>
            <a:endParaRPr lang="en-US" altLang="fr-FR" sz="1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203848" y="1556792"/>
            <a:ext cx="1045479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2014 </a:t>
            </a:r>
            <a:r>
              <a:rPr lang="fr-FR" dirty="0" smtClean="0">
                <a:solidFill>
                  <a:schemeClr val="bg1">
                    <a:lumMod val="25000"/>
                  </a:schemeClr>
                </a:solidFill>
              </a:rPr>
              <a:t>/</a:t>
            </a:r>
          </a:p>
          <a:p>
            <a:r>
              <a:rPr lang="fr-FR" dirty="0" smtClean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fr-FR" dirty="0" smtClean="0">
                <a:solidFill>
                  <a:srgbClr val="0000FF"/>
                </a:solidFill>
              </a:rPr>
              <a:t>2011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702985" y="2060848"/>
            <a:ext cx="1045479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2014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chemeClr val="bg1">
                    <a:lumMod val="25000"/>
                  </a:schemeClr>
                </a:solidFill>
              </a:rPr>
              <a:t>/</a:t>
            </a:r>
          </a:p>
          <a:p>
            <a:r>
              <a:rPr lang="fr-FR" dirty="0" smtClean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fr-FR" dirty="0" smtClean="0">
                <a:solidFill>
                  <a:srgbClr val="0000FF"/>
                </a:solidFill>
              </a:rPr>
              <a:t>2007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1484784"/>
            <a:ext cx="17956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KS test non sign.</a:t>
            </a:r>
            <a:r>
              <a:rPr lang="en-US" sz="1400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785160" y="2031231"/>
            <a:ext cx="18133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KS test </a:t>
            </a:r>
            <a:r>
              <a:rPr lang="en-US" sz="1400" dirty="0" err="1" smtClean="0">
                <a:solidFill>
                  <a:srgbClr val="FF0000"/>
                </a:solidFill>
              </a:rPr>
              <a:t>significatif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85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2474"/>
            <a:ext cx="9144000" cy="954107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FFFF00"/>
                </a:solidFill>
                <a:latin typeface="+mn-lt"/>
              </a:rPr>
              <a:t>Focus: </a:t>
            </a:r>
            <a:r>
              <a:rPr lang="fr-FR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cs typeface="Avenir Black"/>
              </a:rPr>
              <a:t>détention</a:t>
            </a:r>
            <a:r>
              <a:rPr lang="fr-FR" dirty="0" smtClean="0">
                <a:solidFill>
                  <a:srgbClr val="FFFF00"/>
                </a:solidFill>
                <a:latin typeface="+mn-lt"/>
              </a:rPr>
              <a:t> actions (directe ou indirecte) des ménages</a:t>
            </a:r>
            <a:endParaRPr lang="fr-FR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4464496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fr-FR" sz="3600" dirty="0" smtClean="0">
                <a:solidFill>
                  <a:srgbClr val="000090"/>
                </a:solidFill>
                <a:latin typeface="Avenir Next Regular"/>
                <a:cs typeface="Avenir Next Regular"/>
              </a:rPr>
              <a:t>Pourquoi les ménages investissent peu en actions ?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fr-FR" sz="3600" dirty="0" smtClean="0">
                <a:solidFill>
                  <a:srgbClr val="000090"/>
                </a:solidFill>
                <a:latin typeface="Avenir Next Regular"/>
                <a:cs typeface="Avenir Next Regular"/>
              </a:rPr>
              <a:t>Comment expliquer la baisse du nombre d’actionnaires depuis 2008 ?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fr-FR" sz="3200" dirty="0">
                <a:solidFill>
                  <a:srgbClr val="FF0000"/>
                </a:solidFill>
                <a:latin typeface="Avenir Next Regular"/>
                <a:cs typeface="Avenir Next Regular"/>
              </a:rPr>
              <a:t>Faut-il réorienter l’épargne vers des produits risqués et de long terme ?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endParaRPr lang="fr-FR" sz="3600" dirty="0" smtClean="0">
              <a:solidFill>
                <a:srgbClr val="000090"/>
              </a:solidFill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65572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44624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000">
                <a:solidFill>
                  <a:srgbClr val="333333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342900" indent="-342900" algn="ctr">
              <a:defRPr/>
            </a:pPr>
            <a:r>
              <a:rPr lang="en-US" sz="2500" b="1" dirty="0" smtClean="0">
                <a:solidFill>
                  <a:srgbClr val="FFFF00"/>
                </a:solidFill>
                <a:latin typeface="+mj-lt"/>
                <a:cs typeface="Arial Black"/>
              </a:rPr>
              <a:t>Anticipated return on stock market within the next 5 years</a:t>
            </a:r>
          </a:p>
          <a:p>
            <a:pPr marL="342900" indent="-342900" algn="ctr">
              <a:spcBef>
                <a:spcPts val="0"/>
              </a:spcBef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+mn-lt"/>
                <a:cs typeface="Arial Black"/>
              </a:rPr>
              <a:t>A bit more than half exploitable answers</a:t>
            </a:r>
          </a:p>
        </p:txBody>
      </p:sp>
      <p:sp>
        <p:nvSpPr>
          <p:cNvPr id="76802" name="ZoneTexte 4"/>
          <p:cNvSpPr txBox="1">
            <a:spLocks noChangeArrowheads="1"/>
          </p:cNvSpPr>
          <p:nvPr/>
        </p:nvSpPr>
        <p:spPr bwMode="auto">
          <a:xfrm>
            <a:off x="152400" y="914400"/>
            <a:ext cx="84731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835A5"/>
              </a:buClr>
              <a:buFont typeface="Wingdings" charset="0"/>
              <a:defRPr sz="2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835A5"/>
              </a:buClr>
              <a:buFont typeface="Wingdings" charset="0"/>
              <a:defRPr sz="2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835A5"/>
              </a:buClr>
              <a:buFont typeface="Wingdings" charset="0"/>
              <a:defRPr sz="2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835A5"/>
              </a:buClr>
              <a:buFont typeface="Wingdings" charset="0"/>
              <a:defRPr sz="2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dirty="0">
                <a:solidFill>
                  <a:schemeClr val="accent1"/>
                </a:solidFill>
              </a:rPr>
              <a:t>The </a:t>
            </a:r>
            <a:r>
              <a:rPr lang="fr-FR" dirty="0" smtClean="0">
                <a:solidFill>
                  <a:schemeClr val="accent1"/>
                </a:solidFill>
              </a:rPr>
              <a:t>question</a:t>
            </a:r>
            <a:r>
              <a:rPr lang="en-US" dirty="0" smtClean="0">
                <a:solidFill>
                  <a:schemeClr val="accent1"/>
                </a:solidFill>
              </a:rPr>
              <a:t>: distribute 100 points among the seven options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76803" name="ZoneTexte 6"/>
          <p:cNvSpPr txBox="1">
            <a:spLocks noChangeArrowheads="1"/>
          </p:cNvSpPr>
          <p:nvPr/>
        </p:nvSpPr>
        <p:spPr bwMode="auto">
          <a:xfrm>
            <a:off x="1165448" y="5562600"/>
            <a:ext cx="5638800" cy="523875"/>
          </a:xfrm>
          <a:prstGeom prst="rect">
            <a:avLst/>
          </a:prstGeom>
          <a:solidFill>
            <a:srgbClr val="000090">
              <a:alpha val="18039"/>
            </a:srgbClr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835A5"/>
              </a:buClr>
              <a:buFont typeface="Wingdings" charset="0"/>
              <a:defRPr sz="2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835A5"/>
              </a:buClr>
              <a:buFont typeface="Wingdings" charset="0"/>
              <a:defRPr sz="2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835A5"/>
              </a:buClr>
              <a:buFont typeface="Wingdings" charset="0"/>
              <a:defRPr sz="2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835A5"/>
              </a:buClr>
              <a:buFont typeface="Wingdings" charset="0"/>
              <a:defRPr sz="2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>
                <a:latin typeface="Times New Roman" charset="0"/>
                <a:cs typeface="Times New Roman" charset="0"/>
              </a:rPr>
              <a:t>In your opinion, if you expect the stock market to increase within the next 5 years, which is the highest possible increase (as a percentage)? </a:t>
            </a:r>
          </a:p>
        </p:txBody>
      </p:sp>
      <p:sp>
        <p:nvSpPr>
          <p:cNvPr id="76804" name="ZoneTexte 7"/>
          <p:cNvSpPr txBox="1">
            <a:spLocks noChangeArrowheads="1"/>
          </p:cNvSpPr>
          <p:nvPr/>
        </p:nvSpPr>
        <p:spPr bwMode="auto">
          <a:xfrm>
            <a:off x="1187624" y="6165304"/>
            <a:ext cx="5638800" cy="523875"/>
          </a:xfrm>
          <a:prstGeom prst="rect">
            <a:avLst/>
          </a:prstGeom>
          <a:solidFill>
            <a:srgbClr val="660066">
              <a:alpha val="16078"/>
            </a:srgbClr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835A5"/>
              </a:buClr>
              <a:buFont typeface="Wingdings" charset="0"/>
              <a:defRPr sz="2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835A5"/>
              </a:buClr>
              <a:buFont typeface="Wingdings" charset="0"/>
              <a:defRPr sz="2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835A5"/>
              </a:buClr>
              <a:buFont typeface="Wingdings" charset="0"/>
              <a:defRPr sz="2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835A5"/>
              </a:buClr>
              <a:buFont typeface="Wingdings" charset="0"/>
              <a:defRPr sz="20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latin typeface="Times New Roman" charset="0"/>
                <a:cs typeface="Times New Roman" charset="0"/>
              </a:rPr>
              <a:t>In your opinion, if you expect the stock market to decrease within the next 5 years, which is the lowest possible decrease (as a percentage)? </a:t>
            </a:r>
          </a:p>
        </p:txBody>
      </p:sp>
      <p:sp>
        <p:nvSpPr>
          <p:cNvPr id="76805" name="Flèche courbée vers la gauche 12"/>
          <p:cNvSpPr>
            <a:spLocks noChangeArrowheads="1"/>
          </p:cNvSpPr>
          <p:nvPr/>
        </p:nvSpPr>
        <p:spPr bwMode="auto">
          <a:xfrm>
            <a:off x="6804248" y="5085184"/>
            <a:ext cx="914400" cy="1600200"/>
          </a:xfrm>
          <a:prstGeom prst="curvedLeftArrow">
            <a:avLst>
              <a:gd name="adj1" fmla="val 24994"/>
              <a:gd name="adj2" fmla="val 49997"/>
              <a:gd name="adj3" fmla="val 25000"/>
            </a:avLst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endParaRPr lang="fr-FR"/>
          </a:p>
        </p:txBody>
      </p:sp>
      <p:sp>
        <p:nvSpPr>
          <p:cNvPr id="76806" name="Flèche courbée vers la droite 21"/>
          <p:cNvSpPr>
            <a:spLocks noChangeArrowheads="1"/>
          </p:cNvSpPr>
          <p:nvPr/>
        </p:nvSpPr>
        <p:spPr bwMode="auto">
          <a:xfrm>
            <a:off x="251520" y="2819400"/>
            <a:ext cx="914400" cy="30480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endParaRPr lang="fr-FR"/>
          </a:p>
        </p:txBody>
      </p:sp>
      <p:pic>
        <p:nvPicPr>
          <p:cNvPr id="76807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47800"/>
            <a:ext cx="5692775" cy="4038600"/>
          </a:xfrm>
          <a:prstGeom prst="rect">
            <a:avLst/>
          </a:prstGeom>
          <a:solidFill>
            <a:srgbClr val="E5F0FA"/>
          </a:solidFill>
          <a:ln w="9525">
            <a:solidFill>
              <a:srgbClr val="000090"/>
            </a:solidFill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7063133" y="2420888"/>
            <a:ext cx="1877245" cy="137268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Same question 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for future labor 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income within 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the next 5 years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53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" y="44624"/>
            <a:ext cx="8884096" cy="954107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FF00"/>
                </a:solidFill>
                <a:latin typeface="Avenir Next Regular"/>
                <a:cs typeface="Avenir Next Regular"/>
              </a:rPr>
              <a:t>Rendements moyens anticipés </a:t>
            </a:r>
            <a:br>
              <a:rPr lang="fr-FR" b="1" dirty="0" smtClean="0">
                <a:solidFill>
                  <a:srgbClr val="FFFF00"/>
                </a:solidFill>
                <a:latin typeface="Avenir Next Regular"/>
                <a:cs typeface="Avenir Next Regular"/>
              </a:rPr>
            </a:br>
            <a:r>
              <a:rPr lang="fr-FR" b="1" dirty="0" smtClean="0">
                <a:solidFill>
                  <a:srgbClr val="FFFF00"/>
                </a:solidFill>
                <a:latin typeface="Avenir Next Regular"/>
                <a:cs typeface="Avenir Next Regular"/>
              </a:rPr>
              <a:t>sur le marché boursier (à 5 ans)</a:t>
            </a:r>
            <a:endParaRPr lang="fr-FR" b="1" dirty="0">
              <a:solidFill>
                <a:srgbClr val="FFFF00"/>
              </a:solidFill>
              <a:latin typeface="Avenir Next Regular"/>
              <a:cs typeface="Avenir Next Regular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11560" y="6309320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latin typeface="Avenir Next Regular"/>
                <a:cs typeface="Avenir Next Regular"/>
              </a:rPr>
              <a:t>Coupe transversale (enquête) ou panel (807 </a:t>
            </a:r>
            <a:r>
              <a:rPr lang="fr-FR" sz="1800" b="1" dirty="0" smtClean="0">
                <a:latin typeface="Avenir Next Regular"/>
                <a:cs typeface="Avenir Next Regular"/>
              </a:rPr>
              <a:t>individus)</a:t>
            </a:r>
            <a:endParaRPr lang="fr-FR" sz="1800" b="1" dirty="0">
              <a:latin typeface="Avenir Next Regular"/>
              <a:cs typeface="Avenir Next Regular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052735"/>
            <a:ext cx="7848872" cy="532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9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7" y="1340768"/>
            <a:ext cx="7680237" cy="551723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259632" y="188640"/>
            <a:ext cx="5625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FFFF00"/>
                </a:solidFill>
                <a:latin typeface="Avenir Next Regular"/>
                <a:cs typeface="Avenir Next Regular"/>
              </a:rPr>
              <a:t>Confiance générale, source Insee</a:t>
            </a:r>
            <a:endParaRPr lang="fr-FR" dirty="0">
              <a:solidFill>
                <a:srgbClr val="FFFF00"/>
              </a:solidFill>
              <a:latin typeface="Avenir Next Regular"/>
              <a:cs typeface="Avenir Next Regular"/>
            </a:endParaRPr>
          </a:p>
        </p:txBody>
      </p:sp>
      <p:cxnSp>
        <p:nvCxnSpPr>
          <p:cNvPr id="5" name="Connecteur droit 4"/>
          <p:cNvCxnSpPr/>
          <p:nvPr/>
        </p:nvCxnSpPr>
        <p:spPr bwMode="auto">
          <a:xfrm>
            <a:off x="1763688" y="2564904"/>
            <a:ext cx="0" cy="576064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Connecteur droit 10"/>
          <p:cNvCxnSpPr/>
          <p:nvPr/>
        </p:nvCxnSpPr>
        <p:spPr bwMode="auto">
          <a:xfrm>
            <a:off x="2987824" y="3861048"/>
            <a:ext cx="0" cy="576064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Connecteur droit 11"/>
          <p:cNvCxnSpPr/>
          <p:nvPr/>
        </p:nvCxnSpPr>
        <p:spPr bwMode="auto">
          <a:xfrm>
            <a:off x="4427984" y="4365104"/>
            <a:ext cx="0" cy="576064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Connecteur droit 12"/>
          <p:cNvCxnSpPr/>
          <p:nvPr/>
        </p:nvCxnSpPr>
        <p:spPr bwMode="auto">
          <a:xfrm>
            <a:off x="6228184" y="3933056"/>
            <a:ext cx="0" cy="576064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ZoneTexte 13"/>
          <p:cNvSpPr txBox="1"/>
          <p:nvPr/>
        </p:nvSpPr>
        <p:spPr>
          <a:xfrm>
            <a:off x="2843808" y="6413266"/>
            <a:ext cx="3611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: dates des vagues PATER </a:t>
            </a:r>
            <a:endParaRPr lang="fr-FR" dirty="0"/>
          </a:p>
        </p:txBody>
      </p:sp>
      <p:cxnSp>
        <p:nvCxnSpPr>
          <p:cNvPr id="15" name="Connecteur droit 14"/>
          <p:cNvCxnSpPr/>
          <p:nvPr/>
        </p:nvCxnSpPr>
        <p:spPr bwMode="auto">
          <a:xfrm>
            <a:off x="2843808" y="6309320"/>
            <a:ext cx="0" cy="432048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ZoneTexte 3"/>
          <p:cNvSpPr txBox="1"/>
          <p:nvPr/>
        </p:nvSpPr>
        <p:spPr>
          <a:xfrm>
            <a:off x="6588224" y="4099384"/>
            <a:ext cx="2362955" cy="63402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0070C0"/>
                </a:solidFill>
              </a:rPr>
              <a:t>Pas d’effets attentats</a:t>
            </a:r>
          </a:p>
          <a:p>
            <a:pPr>
              <a:spcBef>
                <a:spcPts val="0"/>
              </a:spcBef>
            </a:pPr>
            <a:r>
              <a:rPr lang="fr-FR" sz="1600" dirty="0" smtClean="0">
                <a:solidFill>
                  <a:srgbClr val="0070C0"/>
                </a:solidFill>
              </a:rPr>
              <a:t>ou </a:t>
            </a:r>
            <a:r>
              <a:rPr lang="fr-FR" sz="1600" dirty="0" err="1" smtClean="0">
                <a:solidFill>
                  <a:srgbClr val="0070C0"/>
                </a:solidFill>
              </a:rPr>
              <a:t>Brexit</a:t>
            </a:r>
            <a:r>
              <a:rPr lang="fr-FR" sz="1600" dirty="0" smtClean="0">
                <a:solidFill>
                  <a:srgbClr val="0070C0"/>
                </a:solidFill>
              </a:rPr>
              <a:t>?</a:t>
            </a:r>
            <a:endParaRPr lang="fr-FR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28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8800"/>
            <a:ext cx="9144000" cy="213256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3933056"/>
            <a:ext cx="6305519" cy="237626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835696" y="188640"/>
            <a:ext cx="5013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FFFF00"/>
                </a:solidFill>
                <a:latin typeface="Avenir Next Regular"/>
                <a:cs typeface="Avenir Next Regular"/>
              </a:rPr>
              <a:t>Confiance dans votre banque</a:t>
            </a:r>
            <a:endParaRPr lang="fr-FR" dirty="0">
              <a:solidFill>
                <a:srgbClr val="FFFF00"/>
              </a:solidFill>
              <a:latin typeface="Avenir Next Regular"/>
              <a:cs typeface="Avenir Next Regular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907704" y="908720"/>
            <a:ext cx="48269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dirty="0" smtClean="0">
                <a:solidFill>
                  <a:schemeClr val="accent1"/>
                </a:solidFill>
                <a:latin typeface="Avenir Next Regular"/>
                <a:cs typeface="Avenir Next Regular"/>
              </a:rPr>
              <a:t>Explique </a:t>
            </a:r>
            <a:r>
              <a:rPr lang="fr-FR" sz="2200" b="1" dirty="0" smtClean="0">
                <a:solidFill>
                  <a:schemeClr val="accent1"/>
                </a:solidFill>
                <a:latin typeface="Avenir Next Regular"/>
                <a:cs typeface="Avenir Next Regular"/>
              </a:rPr>
              <a:t>bien</a:t>
            </a:r>
            <a:r>
              <a:rPr lang="fr-FR" sz="2200" dirty="0" smtClean="0">
                <a:solidFill>
                  <a:schemeClr val="accent1"/>
                </a:solidFill>
                <a:latin typeface="Avenir Next Regular"/>
                <a:cs typeface="Avenir Next Regular"/>
              </a:rPr>
              <a:t> la détention d’actions </a:t>
            </a:r>
            <a:endParaRPr lang="fr-FR" sz="2200" dirty="0">
              <a:solidFill>
                <a:schemeClr val="accent1"/>
              </a:solidFill>
              <a:latin typeface="Avenir Next Regular"/>
              <a:cs typeface="Avenir Next Regular"/>
            </a:endParaRPr>
          </a:p>
        </p:txBody>
      </p:sp>
      <p:cxnSp>
        <p:nvCxnSpPr>
          <p:cNvPr id="7" name="Connecteur droit 6"/>
          <p:cNvCxnSpPr/>
          <p:nvPr/>
        </p:nvCxnSpPr>
        <p:spPr bwMode="auto">
          <a:xfrm>
            <a:off x="4788024" y="6237312"/>
            <a:ext cx="360040" cy="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Connecteur droit avec flèche 7"/>
          <p:cNvCxnSpPr/>
          <p:nvPr/>
        </p:nvCxnSpPr>
        <p:spPr bwMode="auto">
          <a:xfrm flipV="1">
            <a:off x="6444208" y="4941168"/>
            <a:ext cx="648072" cy="43204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Connecteur droit avec flèche 10"/>
          <p:cNvCxnSpPr/>
          <p:nvPr/>
        </p:nvCxnSpPr>
        <p:spPr bwMode="auto">
          <a:xfrm>
            <a:off x="5220072" y="5013176"/>
            <a:ext cx="720080" cy="28803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ZoneTexte 2"/>
          <p:cNvSpPr txBox="1"/>
          <p:nvPr/>
        </p:nvSpPr>
        <p:spPr>
          <a:xfrm>
            <a:off x="1763688" y="5909210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>
                <a:solidFill>
                  <a:srgbClr val="0070C0"/>
                </a:solidFill>
              </a:rPr>
              <a:t>(ambiguïté?)</a:t>
            </a:r>
            <a:endParaRPr lang="fr-FR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06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990600"/>
            <a:ext cx="5888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5" tIns="45708" rIns="91415" bIns="45708">
            <a:spAutoFit/>
          </a:bodyPr>
          <a:lstStyle>
            <a:lvl1pPr defTabSz="915988" eaLnBrk="0" hangingPunct="0"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15988" eaLnBrk="0" hangingPunct="0">
              <a:buChar char="§"/>
              <a:defRPr sz="2000">
                <a:solidFill>
                  <a:srgbClr val="333333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15988" eaLnBrk="0" hangingPunct="0"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15988" eaLnBrk="0" hangingPunct="0"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15988" eaLnBrk="0" hangingPunct="0"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800" b="1">
                <a:solidFill>
                  <a:schemeClr val="bg1"/>
                </a:solidFill>
              </a:rPr>
              <a:t>Pater 2007, 2009 2011 &amp; 2014 (panel) : in % (N = 807)</a:t>
            </a:r>
            <a:endParaRPr lang="fr-FR" altLang="fr-FR" sz="180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252413"/>
            <a:ext cx="891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835A5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835A5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835A5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835A5"/>
              </a:buClr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« As regards financial investments, do you think that… »</a:t>
            </a:r>
            <a:endParaRPr lang="en-US" altLang="fr-FR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19460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56792"/>
            <a:ext cx="91440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ZoneTexte 1"/>
          <p:cNvSpPr txBox="1">
            <a:spLocks noChangeArrowheads="1"/>
          </p:cNvSpPr>
          <p:nvPr/>
        </p:nvSpPr>
        <p:spPr bwMode="auto">
          <a:xfrm>
            <a:off x="2124075" y="6165304"/>
            <a:ext cx="3019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buChar char="§"/>
              <a:defRPr sz="2000">
                <a:solidFill>
                  <a:srgbClr val="333333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fr-FR" altLang="fr-FR" sz="2000" dirty="0">
                <a:solidFill>
                  <a:srgbClr val="FF0000"/>
                </a:solidFill>
                <a:latin typeface="Verdana" pitchFamily="34" charset="0"/>
              </a:rPr>
              <a:t>2014: return to 2009 </a:t>
            </a:r>
          </a:p>
        </p:txBody>
      </p:sp>
    </p:spTree>
    <p:extLst>
      <p:ext uri="{BB962C8B-B14F-4D97-AF65-F5344CB8AC3E}">
        <p14:creationId xmlns:p14="http://schemas.microsoft.com/office/powerpoint/2010/main" val="232336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/>
          <p:cNvSpPr txBox="1">
            <a:spLocks/>
          </p:cNvSpPr>
          <p:nvPr/>
        </p:nvSpPr>
        <p:spPr bwMode="auto">
          <a:xfrm>
            <a:off x="0" y="1631454"/>
            <a:ext cx="9036496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835A5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835A5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835A5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pPr marL="0" lvl="1" indent="0" algn="just">
              <a:buFont typeface="Wingdings" pitchFamily="2" charset="2"/>
              <a:buNone/>
            </a:pPr>
            <a:r>
              <a:rPr lang="fr-FR" altLang="fr-FR" sz="2400" b="1" dirty="0" smtClean="0">
                <a:solidFill>
                  <a:schemeClr val="tx1"/>
                </a:solidFill>
                <a:latin typeface="Avenir Next Regular"/>
                <a:cs typeface="Avenir Next Regular"/>
              </a:rPr>
              <a:t>La chute régulière de la détention (directe ou indirecte) d’actions par les ménages </a:t>
            </a:r>
            <a:r>
              <a:rPr lang="fr-FR" altLang="fr-FR" sz="2400" dirty="0" smtClean="0">
                <a:solidFill>
                  <a:schemeClr val="tx1"/>
                </a:solidFill>
                <a:latin typeface="Avenir Next Regular"/>
                <a:cs typeface="Avenir Next Regular"/>
              </a:rPr>
              <a:t>(de mai 2007 à décembre 2014)</a:t>
            </a:r>
            <a:r>
              <a:rPr lang="fr-FR" altLang="fr-FR" sz="2400" b="1" dirty="0" smtClean="0">
                <a:solidFill>
                  <a:schemeClr val="tx1"/>
                </a:solidFill>
                <a:latin typeface="Avenir Next Regular"/>
                <a:cs typeface="Avenir Next Regular"/>
              </a:rPr>
              <a:t>:</a:t>
            </a:r>
          </a:p>
          <a:p>
            <a:pPr marL="0" lvl="1" indent="0" algn="just">
              <a:buFont typeface="Wingdings" pitchFamily="2" charset="2"/>
              <a:buNone/>
            </a:pPr>
            <a:endParaRPr lang="fr-FR" altLang="fr-FR" sz="2400" b="1" dirty="0" smtClean="0">
              <a:solidFill>
                <a:schemeClr val="tx1"/>
              </a:solidFill>
              <a:latin typeface="Avenir Next Regular"/>
              <a:cs typeface="Avenir Next Regular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2169" y="2483018"/>
            <a:ext cx="9151326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fr-FR" dirty="0" smtClean="0">
                <a:latin typeface="Avenir Next Regular"/>
                <a:cs typeface="Avenir Next Regular"/>
              </a:rPr>
              <a:t>à tout âge -&gt; 2014: pas de report massif sur l’immobilier ni contrats en U.C.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fr-FR" dirty="0" smtClean="0">
                <a:latin typeface="Avenir Next Regular"/>
                <a:cs typeface="Avenir Next Regular"/>
              </a:rPr>
              <a:t>n’est </a:t>
            </a:r>
            <a:r>
              <a:rPr lang="fr-FR" dirty="0">
                <a:latin typeface="Avenir Next Regular"/>
                <a:cs typeface="Avenir Next Regular"/>
              </a:rPr>
              <a:t>pas due à la hausse de l’aversion au </a:t>
            </a:r>
            <a:r>
              <a:rPr lang="fr-FR" dirty="0" smtClean="0">
                <a:latin typeface="Avenir Next Regular"/>
                <a:cs typeface="Avenir Next Regular"/>
              </a:rPr>
              <a:t>risque</a:t>
            </a:r>
            <a:endParaRPr lang="fr-FR" dirty="0">
              <a:latin typeface="Avenir Next Regular"/>
              <a:cs typeface="Avenir Next Regular"/>
            </a:endParaRP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fr-FR" dirty="0" smtClean="0">
                <a:latin typeface="Avenir Next Regular"/>
                <a:cs typeface="Avenir Next Regular"/>
              </a:rPr>
              <a:t>pourrait s’expliquer par une série d’évolutions de facteurs de </a:t>
            </a:r>
            <a:r>
              <a:rPr lang="fr-FR" dirty="0">
                <a:latin typeface="Avenir Next Regular"/>
                <a:cs typeface="Avenir Next Regular"/>
              </a:rPr>
              <a:t>demande </a:t>
            </a:r>
            <a:r>
              <a:rPr lang="fr-FR" dirty="0" smtClean="0">
                <a:latin typeface="Avenir Next Regular"/>
                <a:cs typeface="Avenir Next Regular"/>
              </a:rPr>
              <a:t>(rôle </a:t>
            </a:r>
            <a:r>
              <a:rPr lang="fr-FR" dirty="0">
                <a:latin typeface="Avenir Next Regular"/>
                <a:cs typeface="Avenir Next Regular"/>
              </a:rPr>
              <a:t>clef des anticipations </a:t>
            </a:r>
            <a:r>
              <a:rPr lang="fr-FR" dirty="0" smtClean="0">
                <a:latin typeface="Avenir Next Regular"/>
                <a:cs typeface="Avenir Next Regular"/>
              </a:rPr>
              <a:t>boursières) &amp; </a:t>
            </a:r>
            <a:r>
              <a:rPr lang="fr-FR" dirty="0">
                <a:latin typeface="Avenir Next Regular"/>
                <a:cs typeface="Avenir Next Regular"/>
              </a:rPr>
              <a:t>d’offre…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1800" dirty="0" smtClean="0">
                <a:latin typeface="Avenir Next Regular"/>
                <a:cs typeface="Avenir Next Regular"/>
              </a:rPr>
              <a:t>évolutions qui marquent cependant un coup d’arrêt ou </a:t>
            </a:r>
            <a:r>
              <a:rPr lang="fr-FR" sz="1800" u="heavy" dirty="0" smtClean="0">
                <a:latin typeface="Avenir Next Regular"/>
                <a:cs typeface="Avenir Next Regular"/>
              </a:rPr>
              <a:t>s’inversent le plus souvent après 2012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fr-FR" i="1" dirty="0" smtClean="0">
                <a:latin typeface="Avenir Next Regular"/>
                <a:cs typeface="Avenir Next Regular"/>
              </a:rPr>
              <a:t>Quid</a:t>
            </a:r>
            <a:r>
              <a:rPr lang="fr-FR" dirty="0" smtClean="0">
                <a:latin typeface="Avenir Next Regular"/>
                <a:cs typeface="Avenir Next Regular"/>
              </a:rPr>
              <a:t> des effets de </a:t>
            </a:r>
            <a:r>
              <a:rPr lang="fr-FR" dirty="0" err="1" smtClean="0">
                <a:latin typeface="Avenir Next Regular"/>
                <a:cs typeface="Avenir Next Regular"/>
              </a:rPr>
              <a:t>lag</a:t>
            </a:r>
            <a:r>
              <a:rPr lang="fr-FR" dirty="0" smtClean="0">
                <a:latin typeface="Avenir Next Regular"/>
                <a:cs typeface="Avenir Next Regular"/>
              </a:rPr>
              <a:t> ?? 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srgbClr val="FF0000"/>
                </a:solidFill>
                <a:latin typeface="Avenir Next Regular"/>
                <a:cs typeface="Avenir Next Regular"/>
              </a:rPr>
              <a:t>Il </a:t>
            </a:r>
            <a:r>
              <a:rPr lang="fr-FR" dirty="0" smtClean="0">
                <a:solidFill>
                  <a:srgbClr val="FF0000"/>
                </a:solidFill>
                <a:latin typeface="Avenir Next Regular"/>
                <a:cs typeface="Avenir Next Regular"/>
              </a:rPr>
              <a:t>aurait fallu une nouvelle vague PATER (attentats, </a:t>
            </a:r>
            <a:r>
              <a:rPr lang="fr-FR" dirty="0" err="1" smtClean="0">
                <a:solidFill>
                  <a:srgbClr val="FF0000"/>
                </a:solidFill>
                <a:latin typeface="Avenir Next Regular"/>
                <a:cs typeface="Avenir Next Regular"/>
              </a:rPr>
              <a:t>Brexit</a:t>
            </a:r>
            <a:r>
              <a:rPr lang="fr-FR" dirty="0" smtClean="0">
                <a:solidFill>
                  <a:srgbClr val="FF0000"/>
                </a:solidFill>
                <a:latin typeface="Avenir Next Regular"/>
                <a:cs typeface="Avenir Next Regular"/>
              </a:rPr>
              <a:t>)</a:t>
            </a:r>
          </a:p>
          <a:p>
            <a:pPr marL="800100" lvl="1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fr-FR" sz="1800" dirty="0" smtClean="0">
                <a:solidFill>
                  <a:srgbClr val="FF0000"/>
                </a:solidFill>
                <a:latin typeface="Avenir Next Regular"/>
                <a:cs typeface="Avenir Next Regular"/>
              </a:rPr>
              <a:t>Idéalement, au même moment que l’enquête Insee Patrimoine 2017-8… </a:t>
            </a:r>
            <a:endParaRPr lang="fr-FR" sz="1800" dirty="0">
              <a:solidFill>
                <a:srgbClr val="FF0000"/>
              </a:solidFill>
              <a:latin typeface="Avenir Next Regular"/>
              <a:cs typeface="Avenir Next Regular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789650"/>
            <a:ext cx="9173496" cy="70788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dirty="0" err="1" smtClean="0">
                <a:solidFill>
                  <a:srgbClr val="FFFF00"/>
                </a:solidFill>
                <a:latin typeface="Avenir Next Regular"/>
                <a:cs typeface="Avenir Next Regular"/>
              </a:rPr>
              <a:t>Arrondel</a:t>
            </a:r>
            <a:r>
              <a:rPr lang="en-US" dirty="0" smtClean="0">
                <a:solidFill>
                  <a:srgbClr val="FFFF00"/>
                </a:solidFill>
                <a:latin typeface="Avenir Next Regular"/>
                <a:cs typeface="Avenir Next Regular"/>
              </a:rPr>
              <a:t> &amp; Masson. </a:t>
            </a:r>
            <a:r>
              <a:rPr lang="en-US" i="1" dirty="0" smtClean="0">
                <a:solidFill>
                  <a:srgbClr val="FFFF00"/>
                </a:solidFill>
                <a:latin typeface="Avenir Next Regular"/>
                <a:cs typeface="Avenir Next Regular"/>
              </a:rPr>
              <a:t>The puzzling Decline in the Proportion of French Stockholders since the Crisis</a:t>
            </a:r>
            <a:r>
              <a:rPr lang="en-US" dirty="0" smtClean="0">
                <a:solidFill>
                  <a:srgbClr val="FFFF00"/>
                </a:solidFill>
                <a:latin typeface="Avenir Next Regular"/>
                <a:cs typeface="Avenir Next Regular"/>
              </a:rPr>
              <a:t>, Opinion &amp; </a:t>
            </a:r>
            <a:r>
              <a:rPr lang="en-US" dirty="0" err="1" smtClean="0">
                <a:solidFill>
                  <a:srgbClr val="FFFF00"/>
                </a:solidFill>
                <a:latin typeface="Avenir Next Regular"/>
                <a:cs typeface="Avenir Next Regular"/>
              </a:rPr>
              <a:t>Débats</a:t>
            </a:r>
            <a:r>
              <a:rPr lang="en-US" dirty="0" smtClean="0">
                <a:solidFill>
                  <a:srgbClr val="FFFF00"/>
                </a:solidFill>
                <a:latin typeface="Avenir Next Regular"/>
                <a:cs typeface="Avenir Next Regular"/>
              </a:rPr>
              <a:t>, n°17, ILB, October 2017.</a:t>
            </a:r>
            <a:endParaRPr lang="en-US" dirty="0">
              <a:solidFill>
                <a:srgbClr val="FFFF00"/>
              </a:solidFill>
              <a:latin typeface="Avenir Next Regular"/>
              <a:cs typeface="Avenir Next Regular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123728" y="35912"/>
            <a:ext cx="50852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FFFF00"/>
                </a:solidFill>
                <a:latin typeface="Avenir Next Regular"/>
                <a:cs typeface="Avenir Next Regular"/>
              </a:rPr>
              <a:t>Tentatives d’explications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52233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" y="287109"/>
            <a:ext cx="8991600" cy="693619"/>
          </a:xfrm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  <a:latin typeface="Avenir Next Regular"/>
                <a:cs typeface="Avenir Next Regular"/>
              </a:rPr>
              <a:t>Résumé: le retournement des facteurs de demande</a:t>
            </a:r>
            <a:endParaRPr lang="fr-FR" dirty="0">
              <a:solidFill>
                <a:srgbClr val="FFFF00"/>
              </a:solidFill>
              <a:latin typeface="Avenir Next Regular"/>
              <a:cs typeface="Avenir Next Regular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904656"/>
          </a:xfrm>
          <a:solidFill>
            <a:schemeClr val="bg1"/>
          </a:solidFill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  <a:latin typeface="Avenir Next Regular"/>
                <a:cs typeface="Avenir Next Regular"/>
              </a:rPr>
              <a:t>Préférences</a:t>
            </a:r>
            <a:r>
              <a:rPr lang="fr-FR" dirty="0" smtClean="0">
                <a:latin typeface="Avenir Next Regular"/>
                <a:cs typeface="Avenir Next Regular"/>
              </a:rPr>
              <a:t> à l’égard du risque (et du temps)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  <a:latin typeface="Avenir Next Regular"/>
                <a:cs typeface="Avenir Next Regular"/>
              </a:rPr>
              <a:t>Globalement stables selon les scores</a:t>
            </a:r>
            <a:r>
              <a:rPr lang="fr-FR" dirty="0" smtClean="0">
                <a:solidFill>
                  <a:schemeClr val="tx1"/>
                </a:solidFill>
                <a:latin typeface="Avenir Next Regular"/>
                <a:cs typeface="Avenir Next Regular"/>
              </a:rPr>
              <a:t>: bon pour le théorie standard!</a:t>
            </a:r>
          </a:p>
          <a:p>
            <a:pPr lvl="1"/>
            <a:r>
              <a:rPr lang="el-GR" dirty="0">
                <a:solidFill>
                  <a:schemeClr val="tx1"/>
                </a:solidFill>
                <a:latin typeface="Avenir Next Regular"/>
                <a:cs typeface="Avenir Next Regular"/>
              </a:rPr>
              <a:t>Δ</a:t>
            </a:r>
            <a:r>
              <a:rPr lang="fr-FR" dirty="0" smtClean="0">
                <a:solidFill>
                  <a:schemeClr val="tx1"/>
                </a:solidFill>
                <a:latin typeface="Avenir Next Regular"/>
                <a:cs typeface="Avenir Next Regular"/>
              </a:rPr>
              <a:t> individuelles (bruit blanc) sans effet sur </a:t>
            </a:r>
            <a:r>
              <a:rPr lang="el-GR" dirty="0">
                <a:solidFill>
                  <a:schemeClr val="tx1"/>
                </a:solidFill>
                <a:latin typeface="Avenir Next Regular"/>
                <a:cs typeface="Avenir Next Regular"/>
              </a:rPr>
              <a:t>Δ </a:t>
            </a:r>
            <a:r>
              <a:rPr lang="fr-FR" dirty="0" smtClean="0">
                <a:solidFill>
                  <a:schemeClr val="tx1"/>
                </a:solidFill>
                <a:latin typeface="Avenir Next Regular"/>
                <a:cs typeface="Avenir Next Regular"/>
              </a:rPr>
              <a:t>détention actions</a:t>
            </a:r>
          </a:p>
          <a:p>
            <a:r>
              <a:rPr lang="fr-FR" dirty="0" smtClean="0">
                <a:solidFill>
                  <a:srgbClr val="0070C0"/>
                </a:solidFill>
                <a:latin typeface="Avenir Next Regular"/>
                <a:cs typeface="Avenir Next Regular"/>
              </a:rPr>
              <a:t>Anticipations </a:t>
            </a:r>
            <a:r>
              <a:rPr lang="fr-FR" dirty="0" smtClean="0">
                <a:solidFill>
                  <a:srgbClr val="0070C0"/>
                </a:solidFill>
                <a:latin typeface="Avenir Next Regular"/>
                <a:cs typeface="Avenir Next Regular"/>
              </a:rPr>
              <a:t>boursières </a:t>
            </a:r>
            <a:r>
              <a:rPr lang="fr-FR" sz="2000" dirty="0" smtClean="0">
                <a:latin typeface="Avenir Next Regular"/>
                <a:cs typeface="Avenir Next Regular"/>
              </a:rPr>
              <a:t>&amp; </a:t>
            </a:r>
            <a:r>
              <a:rPr lang="fr-FR" sz="2000" dirty="0" smtClean="0">
                <a:solidFill>
                  <a:srgbClr val="0070C0"/>
                </a:solidFill>
                <a:latin typeface="Avenir Next Regular"/>
                <a:cs typeface="Avenir Next Regular"/>
              </a:rPr>
              <a:t>confiance dans sa banque</a:t>
            </a:r>
            <a:r>
              <a:rPr lang="fr-FR" sz="2000" dirty="0" smtClean="0">
                <a:latin typeface="Avenir Next Regular"/>
                <a:cs typeface="Avenir Next Regular"/>
              </a:rPr>
              <a:t> (depuis 2009) </a:t>
            </a:r>
            <a:endParaRPr lang="fr-FR" dirty="0" smtClean="0">
              <a:latin typeface="Avenir Next Regular"/>
              <a:cs typeface="Avenir Next Regular"/>
            </a:endParaRPr>
          </a:p>
          <a:p>
            <a:pPr lvl="1"/>
            <a:r>
              <a:rPr lang="fr-FR" dirty="0" smtClean="0">
                <a:solidFill>
                  <a:srgbClr val="FF0000"/>
                </a:solidFill>
                <a:latin typeface="Avenir Next Regular"/>
                <a:cs typeface="Avenir Next Regular"/>
              </a:rPr>
              <a:t>De plus en plus pessimistes de 2007 à fin 2011 </a:t>
            </a:r>
            <a:r>
              <a:rPr lang="fr-FR" dirty="0" smtClean="0">
                <a:solidFill>
                  <a:schemeClr val="tx1"/>
                </a:solidFill>
                <a:latin typeface="Avenir Next Regular"/>
                <a:cs typeface="Avenir Next Regular"/>
              </a:rPr>
              <a:t>(</a:t>
            </a:r>
            <a:r>
              <a:rPr lang="fr-FR" dirty="0" smtClean="0">
                <a:solidFill>
                  <a:schemeClr val="tx1"/>
                </a:solidFill>
                <a:latin typeface="Arial"/>
                <a:cs typeface="Arial"/>
              </a:rPr>
              <a:t>↑</a:t>
            </a:r>
            <a:r>
              <a:rPr lang="fr-FR" dirty="0" smtClean="0">
                <a:solidFill>
                  <a:schemeClr val="tx1"/>
                </a:solidFill>
                <a:latin typeface="Avenir Next Regular"/>
                <a:cs typeface="Avenir Next Regular"/>
              </a:rPr>
              <a:t> un peu fin 2014)</a:t>
            </a:r>
          </a:p>
          <a:p>
            <a:pPr lvl="1"/>
            <a:r>
              <a:rPr lang="el-GR" dirty="0" smtClean="0">
                <a:solidFill>
                  <a:srgbClr val="FF0000"/>
                </a:solidFill>
                <a:latin typeface="Avenir Next Regular"/>
                <a:cs typeface="Avenir Next Regular"/>
              </a:rPr>
              <a:t>Δ</a:t>
            </a:r>
            <a:r>
              <a:rPr lang="fr-FR" dirty="0" smtClean="0">
                <a:solidFill>
                  <a:srgbClr val="FF0000"/>
                </a:solidFill>
                <a:latin typeface="Avenir Next Regular"/>
                <a:cs typeface="Avenir Next Regular"/>
              </a:rPr>
              <a:t> anticipations (&amp; confiance) expliquent </a:t>
            </a:r>
            <a:r>
              <a:rPr lang="el-GR" dirty="0">
                <a:solidFill>
                  <a:srgbClr val="FF0000"/>
                </a:solidFill>
                <a:latin typeface="Avenir Next Regular"/>
                <a:cs typeface="Avenir Next Regular"/>
              </a:rPr>
              <a:t>Δ </a:t>
            </a:r>
            <a:r>
              <a:rPr lang="fr-FR" dirty="0" smtClean="0">
                <a:solidFill>
                  <a:srgbClr val="FF0000"/>
                </a:solidFill>
                <a:latin typeface="Avenir Next Regular"/>
                <a:cs typeface="Avenir Next Regular"/>
              </a:rPr>
              <a:t>détention actions</a:t>
            </a:r>
          </a:p>
          <a:p>
            <a:r>
              <a:rPr lang="fr-FR" dirty="0" smtClean="0">
                <a:solidFill>
                  <a:srgbClr val="0070C0"/>
                </a:solidFill>
                <a:latin typeface="Avenir Next Regular"/>
                <a:cs typeface="Avenir Next Regular"/>
              </a:rPr>
              <a:t>Intentions d’investissement </a:t>
            </a:r>
            <a:r>
              <a:rPr lang="fr-FR" dirty="0" smtClean="0">
                <a:latin typeface="Avenir Next Regular"/>
                <a:cs typeface="Avenir Next Regular"/>
              </a:rPr>
              <a:t>déclarées par les ménages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  <a:latin typeface="Avenir Next Regular"/>
                <a:cs typeface="Avenir Next Regular"/>
              </a:rPr>
              <a:t>Moins de prise de risque de 2007 à fin 2011, plus en fin 2014 (= 2009)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FF0000"/>
                </a:solidFill>
                <a:latin typeface="Avenir Next Regular"/>
                <a:cs typeface="Avenir Next Regular"/>
              </a:rPr>
              <a:t>Les épargnants français </a:t>
            </a:r>
            <a:r>
              <a:rPr lang="fr-FR" dirty="0" smtClean="0">
                <a:solidFill>
                  <a:srgbClr val="FF0000"/>
                </a:solidFill>
                <a:latin typeface="Avenir Next Regular"/>
                <a:cs typeface="Avenir Next Regular"/>
              </a:rPr>
              <a:t>prêts </a:t>
            </a:r>
            <a:r>
              <a:rPr lang="fr-FR" dirty="0">
                <a:solidFill>
                  <a:srgbClr val="FF0000"/>
                </a:solidFill>
                <a:latin typeface="Avenir Next Regular"/>
                <a:cs typeface="Avenir Next Regular"/>
              </a:rPr>
              <a:t>à </a:t>
            </a:r>
            <a:r>
              <a:rPr lang="fr-FR" dirty="0" smtClean="0">
                <a:solidFill>
                  <a:srgbClr val="FF0000"/>
                </a:solidFill>
                <a:latin typeface="Avenir Next Regular"/>
                <a:cs typeface="Avenir Next Regular"/>
              </a:rPr>
              <a:t>réinvestir dès fin 2014 </a:t>
            </a:r>
            <a:endParaRPr lang="fr-FR" dirty="0" smtClean="0">
              <a:solidFill>
                <a:schemeClr val="tx1"/>
              </a:solidFill>
              <a:latin typeface="Avenir Next Regular"/>
              <a:cs typeface="Avenir Next Regular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  <a:latin typeface="Avenir Next Regular"/>
                <a:cs typeface="Avenir Next Regular"/>
              </a:rPr>
              <a:t>Malgré une </a:t>
            </a:r>
            <a:r>
              <a:rPr lang="fr-FR" dirty="0" smtClean="0">
                <a:solidFill>
                  <a:schemeClr val="tx1"/>
                </a:solidFill>
                <a:latin typeface="Avenir Next Regular"/>
                <a:cs typeface="Avenir Next Regular"/>
              </a:rPr>
              <a:t>fiscalité </a:t>
            </a:r>
            <a:r>
              <a:rPr lang="fr-FR" dirty="0" smtClean="0">
                <a:solidFill>
                  <a:schemeClr val="tx1"/>
                </a:solidFill>
                <a:latin typeface="Avenir Next Regular"/>
                <a:cs typeface="Avenir Next Regular"/>
              </a:rPr>
              <a:t>défavorable, </a:t>
            </a:r>
            <a:r>
              <a:rPr lang="fr-FR" dirty="0" smtClean="0">
                <a:solidFill>
                  <a:schemeClr val="tx1"/>
                </a:solidFill>
                <a:latin typeface="Avenir Next Regular"/>
                <a:cs typeface="Avenir Next Regular"/>
              </a:rPr>
              <a:t>mais </a:t>
            </a:r>
            <a:r>
              <a:rPr lang="fr-FR" dirty="0">
                <a:solidFill>
                  <a:schemeClr val="tx1"/>
                </a:solidFill>
                <a:latin typeface="Avenir Next Regular"/>
                <a:cs typeface="Avenir Next Regular"/>
              </a:rPr>
              <a:t>l’offre </a:t>
            </a:r>
            <a:r>
              <a:rPr lang="fr-FR" dirty="0" smtClean="0">
                <a:solidFill>
                  <a:schemeClr val="tx1"/>
                </a:solidFill>
                <a:latin typeface="Avenir Next Regular"/>
                <a:cs typeface="Avenir Next Regular"/>
              </a:rPr>
              <a:t>financière </a:t>
            </a:r>
            <a:r>
              <a:rPr lang="fr-FR" dirty="0">
                <a:solidFill>
                  <a:schemeClr val="tx1"/>
                </a:solidFill>
                <a:latin typeface="Avenir Next Regular"/>
                <a:cs typeface="Avenir Next Regular"/>
              </a:rPr>
              <a:t>ne suit pas</a:t>
            </a:r>
            <a:r>
              <a:rPr lang="fr-FR" dirty="0" smtClean="0">
                <a:solidFill>
                  <a:schemeClr val="tx1"/>
                </a:solidFill>
                <a:latin typeface="Avenir Next Regular"/>
                <a:cs typeface="Avenir Next Regular"/>
              </a:rPr>
              <a:t>?</a:t>
            </a:r>
            <a:endParaRPr lang="fr-FR" dirty="0">
              <a:solidFill>
                <a:schemeClr val="tx1"/>
              </a:solidFill>
              <a:latin typeface="Avenir Next Regular"/>
              <a:cs typeface="Avenir Next Regular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  <a:latin typeface="Avenir Next Regular"/>
                <a:cs typeface="Avenir Next Regular"/>
              </a:rPr>
              <a:t>L’offre </a:t>
            </a:r>
            <a:r>
              <a:rPr lang="fr-FR" dirty="0" smtClean="0">
                <a:solidFill>
                  <a:schemeClr val="tx1"/>
                </a:solidFill>
                <a:latin typeface="Avenir Next Regular"/>
                <a:cs typeface="Avenir Next Regular"/>
              </a:rPr>
              <a:t>de conseil bancaire de moins en moins tournée vers les actions?  </a:t>
            </a:r>
            <a:endParaRPr lang="fr-FR" dirty="0">
              <a:solidFill>
                <a:schemeClr val="tx1"/>
              </a:solidFill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0084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192688" cy="52322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venir Next Regular"/>
                <a:cs typeface="Avenir Next Regular"/>
              </a:rPr>
              <a:t>AMF (C. Castanet): “</a:t>
            </a:r>
            <a:r>
              <a:rPr lang="en-US" dirty="0" err="1" smtClean="0">
                <a:solidFill>
                  <a:srgbClr val="FFFF00"/>
                </a:solidFill>
                <a:latin typeface="Avenir Next Regular"/>
                <a:cs typeface="Avenir Next Regular"/>
              </a:rPr>
              <a:t>visites</a:t>
            </a:r>
            <a:r>
              <a:rPr lang="en-US" dirty="0" smtClean="0">
                <a:solidFill>
                  <a:srgbClr val="FFFF00"/>
                </a:solidFill>
                <a:latin typeface="Avenir Next Regular"/>
                <a:cs typeface="Avenir Next Regular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venir Next Regular"/>
                <a:cs typeface="Avenir Next Regular"/>
              </a:rPr>
              <a:t>mystères</a:t>
            </a:r>
            <a:r>
              <a:rPr lang="en-US" dirty="0" smtClean="0">
                <a:solidFill>
                  <a:srgbClr val="FFFF00"/>
                </a:solidFill>
                <a:latin typeface="Avenir Next Regular"/>
                <a:cs typeface="Avenir Next Regular"/>
              </a:rPr>
              <a:t>”</a:t>
            </a:r>
            <a:endParaRPr lang="en-US" dirty="0">
              <a:solidFill>
                <a:srgbClr val="FFFF00"/>
              </a:solidFill>
              <a:latin typeface="Avenir Next Regular"/>
              <a:cs typeface="Avenir Next 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44824"/>
            <a:ext cx="9144000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fr-FR" sz="2800" dirty="0">
                <a:latin typeface="Avenir Next Regular"/>
                <a:cs typeface="Avenir Next Regular"/>
              </a:rPr>
              <a:t>Selon les visites mystères de l’AMF, l’offre de conseil s’est « dégradée » entre 2012 et 2015, en particulier sur des notions clés du questionnaire client (projet, horizon de placement, charges…). </a:t>
            </a:r>
            <a:endParaRPr lang="fr-FR" sz="2800" dirty="0" smtClean="0">
              <a:latin typeface="Avenir Next Regular"/>
              <a:cs typeface="Avenir Next Regular"/>
            </a:endParaRPr>
          </a:p>
          <a:p>
            <a:pPr marL="457200" indent="-457200">
              <a:buFont typeface="Arial"/>
              <a:buChar char="•"/>
            </a:pPr>
            <a:r>
              <a:rPr lang="fr-FR" sz="2800" dirty="0" smtClean="0">
                <a:latin typeface="Avenir Next Regular"/>
                <a:cs typeface="Avenir Next Regular"/>
              </a:rPr>
              <a:t>L’offre </a:t>
            </a:r>
            <a:r>
              <a:rPr lang="fr-FR" sz="2800" dirty="0">
                <a:latin typeface="Avenir Next Regular"/>
                <a:cs typeface="Avenir Next Regular"/>
              </a:rPr>
              <a:t>est de moins en moins tournée vers les produits actions (détention directe et même indirecte), à l’exception notable des contrats en unités de compte dont l’offre est véritablement plébiscitée.</a:t>
            </a:r>
          </a:p>
        </p:txBody>
      </p:sp>
    </p:spTree>
    <p:extLst>
      <p:ext uri="{BB962C8B-B14F-4D97-AF65-F5344CB8AC3E}">
        <p14:creationId xmlns:p14="http://schemas.microsoft.com/office/powerpoint/2010/main" val="49104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41484"/>
            <a:ext cx="9144000" cy="523220"/>
          </a:xfrm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Bilan </a:t>
            </a:r>
            <a:r>
              <a:rPr lang="fr-FR" dirty="0" smtClean="0">
                <a:solidFill>
                  <a:srgbClr val="FFFF00"/>
                </a:solidFill>
              </a:rPr>
              <a:t>de l’expérience </a:t>
            </a:r>
            <a:r>
              <a:rPr lang="fr-FR" b="1" dirty="0" smtClean="0">
                <a:solidFill>
                  <a:srgbClr val="FFFF00"/>
                </a:solidFill>
              </a:rPr>
              <a:t>mitigé</a:t>
            </a:r>
            <a:r>
              <a:rPr lang="fr-FR" dirty="0" smtClean="0">
                <a:solidFill>
                  <a:srgbClr val="FFFF00"/>
                </a:solidFill>
              </a:rPr>
              <a:t> pour </a:t>
            </a:r>
            <a:r>
              <a:rPr lang="fr-FR" dirty="0" smtClean="0">
                <a:solidFill>
                  <a:srgbClr val="FFFF00"/>
                </a:solidFill>
              </a:rPr>
              <a:t>la vulgate </a:t>
            </a:r>
            <a:r>
              <a:rPr lang="fr-FR" dirty="0" smtClean="0">
                <a:solidFill>
                  <a:srgbClr val="FFFF00"/>
                </a:solidFill>
              </a:rPr>
              <a:t>financière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43545"/>
            <a:ext cx="9144000" cy="4933727"/>
          </a:xfrm>
          <a:solidFill>
            <a:schemeClr val="bg1"/>
          </a:solidFill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Out</a:t>
            </a:r>
            <a:r>
              <a:rPr lang="fr-FR" dirty="0" smtClean="0"/>
              <a:t> sur préférences: épargnants stoïques dans la crise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Pb.</a:t>
            </a:r>
            <a:r>
              <a:rPr lang="fr-FR" dirty="0" smtClean="0"/>
              <a:t> degrés confiance </a:t>
            </a:r>
            <a:r>
              <a:rPr lang="fr-FR" dirty="0" smtClean="0"/>
              <a:t>générale / spécifique</a:t>
            </a:r>
            <a:r>
              <a:rPr lang="fr-FR" dirty="0" smtClean="0"/>
              <a:t>: remontent fin 2014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? </a:t>
            </a:r>
            <a:r>
              <a:rPr lang="fr-FR" dirty="0" smtClean="0"/>
              <a:t>sur chocs fiscalité-actions (2012), mais: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Chute </a:t>
            </a:r>
            <a:r>
              <a:rPr lang="fr-FR" dirty="0" smtClean="0">
                <a:solidFill>
                  <a:schemeClr val="tx1"/>
                </a:solidFill>
              </a:rPr>
              <a:t>comparable chez nos voisins (sans même choc fiscal)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OK</a:t>
            </a:r>
            <a:r>
              <a:rPr lang="fr-FR" dirty="0" smtClean="0"/>
              <a:t> sur nouvelles règles prudentielles? Mais difficile à vérifier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OK</a:t>
            </a:r>
            <a:r>
              <a:rPr lang="fr-FR" dirty="0" smtClean="0">
                <a:solidFill>
                  <a:schemeClr val="tx1"/>
                </a:solidFill>
              </a:rPr>
              <a:t> sur offre de conseil dégradée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 ?</a:t>
            </a:r>
            <a:r>
              <a:rPr lang="fr-FR" dirty="0" smtClean="0">
                <a:solidFill>
                  <a:schemeClr val="tx1"/>
                </a:solidFill>
              </a:rPr>
              <a:t> sur innovation produits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Baisse émissions actions &amp; privatisations: </a:t>
            </a:r>
            <a:r>
              <a:rPr lang="fr-FR" dirty="0" smtClean="0">
                <a:solidFill>
                  <a:schemeClr val="tx1"/>
                </a:solidFill>
              </a:rPr>
              <a:t>surtout </a:t>
            </a:r>
            <a:r>
              <a:rPr lang="fr-FR" dirty="0" smtClean="0">
                <a:solidFill>
                  <a:schemeClr val="tx1"/>
                </a:solidFill>
              </a:rPr>
              <a:t>entre 2007 &amp; 2012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fr-FR" dirty="0" smtClean="0"/>
              <a:t>Hors fiscalité, remèdes de vulgate surtout sur </a:t>
            </a:r>
            <a:r>
              <a:rPr lang="fr-FR" dirty="0" smtClean="0"/>
              <a:t>le </a:t>
            </a:r>
            <a:r>
              <a:rPr lang="fr-FR" dirty="0" smtClean="0">
                <a:solidFill>
                  <a:srgbClr val="FF0000"/>
                </a:solidFill>
              </a:rPr>
              <a:t>long </a:t>
            </a:r>
            <a:r>
              <a:rPr lang="fr-FR" dirty="0" smtClean="0">
                <a:solidFill>
                  <a:srgbClr val="FF0000"/>
                </a:solidFill>
              </a:rPr>
              <a:t>terme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 smtClean="0">
                <a:solidFill>
                  <a:schemeClr val="tx1"/>
                </a:solidFill>
              </a:rPr>
              <a:t>Culture </a:t>
            </a:r>
            <a:r>
              <a:rPr lang="fr-FR" dirty="0" smtClean="0">
                <a:solidFill>
                  <a:schemeClr val="tx1"/>
                </a:solidFill>
              </a:rPr>
              <a:t>financière</a:t>
            </a:r>
            <a:r>
              <a:rPr lang="fr-FR" dirty="0" smtClean="0">
                <a:solidFill>
                  <a:schemeClr val="tx1"/>
                </a:solidFill>
              </a:rPr>
              <a:t>: produire un épargnant nouveau dès le berceau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 smtClean="0">
                <a:solidFill>
                  <a:schemeClr val="tx1"/>
                </a:solidFill>
              </a:rPr>
              <a:t>Promouvoir l’épargne retraite, fonds de pension à la française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2204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553998"/>
          </a:xfrm>
        </p:spPr>
        <p:txBody>
          <a:bodyPr/>
          <a:lstStyle/>
          <a:p>
            <a:pPr algn="ctr"/>
            <a:r>
              <a:rPr lang="fr-FR" sz="3000" dirty="0">
                <a:solidFill>
                  <a:srgbClr val="FFFF00"/>
                </a:solidFill>
                <a:latin typeface="Avenir Next Regular"/>
                <a:cs typeface="Avenir Next Regular"/>
              </a:rPr>
              <a:t>Solutions de </a:t>
            </a:r>
            <a:r>
              <a:rPr lang="fr-FR" sz="3000" dirty="0" smtClean="0">
                <a:solidFill>
                  <a:srgbClr val="FFFF00"/>
                </a:solidFill>
                <a:latin typeface="Avenir Next Regular"/>
                <a:cs typeface="Avenir Next Regular"/>
              </a:rPr>
              <a:t>moyen terme: surtout d’ordre </a:t>
            </a:r>
            <a:r>
              <a:rPr lang="fr-FR" sz="3000" i="1" dirty="0" smtClean="0">
                <a:solidFill>
                  <a:srgbClr val="FFFF00"/>
                </a:solidFill>
                <a:latin typeface="Avenir Next Regular"/>
                <a:cs typeface="Avenir Next Regular"/>
              </a:rPr>
              <a:t>macro</a:t>
            </a:r>
            <a:endParaRPr lang="fr-FR" sz="3000" i="1" dirty="0">
              <a:latin typeface="Avenir Next Regular"/>
              <a:cs typeface="Avenir Next Regular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077743"/>
          </a:xfrm>
          <a:solidFill>
            <a:schemeClr val="bg1"/>
          </a:solidFill>
        </p:spPr>
        <p:txBody>
          <a:bodyPr/>
          <a:lstStyle/>
          <a:p>
            <a:pPr marL="535950">
              <a:buFont typeface="Wingdings" panose="05000000000000000000" pitchFamily="2" charset="2"/>
              <a:buChar char="ü"/>
            </a:pPr>
            <a:r>
              <a:rPr lang="fr-FR" b="1" dirty="0" smtClean="0">
                <a:solidFill>
                  <a:srgbClr val="0070C0"/>
                </a:solidFill>
                <a:latin typeface="Avenir Next Regular"/>
                <a:cs typeface="Avenir Next Regular"/>
              </a:rPr>
              <a:t>Changer </a:t>
            </a:r>
            <a:r>
              <a:rPr lang="fr-FR" b="1" u="heavy" dirty="0" smtClean="0">
                <a:solidFill>
                  <a:srgbClr val="0070C0"/>
                </a:solidFill>
                <a:latin typeface="Avenir Next Regular"/>
                <a:cs typeface="Avenir Next Regular"/>
              </a:rPr>
              <a:t>perceptions</a:t>
            </a:r>
            <a:r>
              <a:rPr lang="fr-FR" b="1" dirty="0" smtClean="0">
                <a:solidFill>
                  <a:srgbClr val="0070C0"/>
                </a:solidFill>
                <a:latin typeface="Avenir Next Regular"/>
                <a:cs typeface="Avenir Next Regular"/>
              </a:rPr>
              <a:t> des épargnants pas préférences</a:t>
            </a:r>
          </a:p>
          <a:p>
            <a:r>
              <a:rPr lang="fr-FR" dirty="0" smtClean="0">
                <a:solidFill>
                  <a:srgbClr val="FF0000"/>
                </a:solidFill>
                <a:latin typeface="Avenir Next Regular"/>
                <a:cs typeface="Avenir Next Regular"/>
              </a:rPr>
              <a:t>Offre de conseils, règlementation, information: enjeu crucial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  <a:latin typeface="Avenir Next Regular"/>
                <a:cs typeface="Avenir Next Regular"/>
              </a:rPr>
              <a:t>Avec fiscalité allégée mais règles prudentielles lourdes</a:t>
            </a:r>
          </a:p>
          <a:p>
            <a:r>
              <a:rPr lang="fr-FR" dirty="0" smtClean="0">
                <a:solidFill>
                  <a:srgbClr val="FF0000"/>
                </a:solidFill>
                <a:latin typeface="Avenir Next Regular"/>
                <a:cs typeface="Avenir Next Regular"/>
              </a:rPr>
              <a:t>Mieux allouer l’épargne des ménages</a:t>
            </a:r>
            <a:r>
              <a:rPr lang="fr-FR" dirty="0" smtClean="0">
                <a:latin typeface="Avenir Next Regular"/>
                <a:cs typeface="Avenir Next Regular"/>
              </a:rPr>
              <a:t> (pour financer économie)</a:t>
            </a:r>
            <a:endParaRPr lang="fr-FR" dirty="0" smtClean="0">
              <a:solidFill>
                <a:srgbClr val="FF0000"/>
              </a:solidFill>
              <a:latin typeface="Avenir Next Regular"/>
              <a:cs typeface="Avenir Next Regular"/>
            </a:endParaRPr>
          </a:p>
          <a:p>
            <a:pPr lvl="1"/>
            <a:r>
              <a:rPr lang="fr-FR" dirty="0" smtClean="0">
                <a:solidFill>
                  <a:schemeClr val="tx1"/>
                </a:solidFill>
                <a:latin typeface="Avenir Next Regular"/>
                <a:cs typeface="Avenir Next Regular"/>
              </a:rPr>
              <a:t>Allocation des marchés &amp; intermédiaires financiers trop court-</a:t>
            </a:r>
            <a:r>
              <a:rPr lang="fr-FR" dirty="0" err="1" smtClean="0">
                <a:solidFill>
                  <a:schemeClr val="tx1"/>
                </a:solidFill>
                <a:latin typeface="Avenir Next Regular"/>
                <a:cs typeface="Avenir Next Regular"/>
              </a:rPr>
              <a:t>termiste</a:t>
            </a:r>
            <a:r>
              <a:rPr lang="fr-FR" dirty="0" smtClean="0">
                <a:solidFill>
                  <a:schemeClr val="tx1"/>
                </a:solidFill>
                <a:latin typeface="Avenir Next Regular"/>
                <a:cs typeface="Avenir Next Regular"/>
              </a:rPr>
              <a:t> (actifs de l’assurance-vie: 15 à 20 % investis en actions) </a:t>
            </a:r>
          </a:p>
          <a:p>
            <a:r>
              <a:rPr lang="fr-FR" dirty="0" smtClean="0">
                <a:solidFill>
                  <a:srgbClr val="FF0000"/>
                </a:solidFill>
                <a:latin typeface="Avenir Next Regular"/>
                <a:cs typeface="Avenir Next Regular"/>
              </a:rPr>
              <a:t>Choc </a:t>
            </a:r>
            <a:r>
              <a:rPr lang="fr-FR" dirty="0">
                <a:solidFill>
                  <a:srgbClr val="FF0000"/>
                </a:solidFill>
                <a:latin typeface="Avenir Next Regular"/>
                <a:cs typeface="Avenir Next Regular"/>
              </a:rPr>
              <a:t>de confiance </a:t>
            </a:r>
            <a:r>
              <a:rPr lang="fr-FR" dirty="0">
                <a:latin typeface="Avenir Next Regular"/>
                <a:cs typeface="Avenir Next Regular"/>
              </a:rPr>
              <a:t>à restaurer dans les marchés </a:t>
            </a:r>
            <a:r>
              <a:rPr lang="fr-FR" dirty="0" smtClean="0">
                <a:solidFill>
                  <a:srgbClr val="FF0000"/>
                </a:solidFill>
                <a:latin typeface="Avenir Next Regular"/>
                <a:cs typeface="Avenir Next Regular"/>
              </a:rPr>
              <a:t>financiers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  <a:latin typeface="Avenir Next Regular"/>
                <a:cs typeface="Avenir Next Regular"/>
              </a:rPr>
              <a:t>Anticipations </a:t>
            </a:r>
            <a:r>
              <a:rPr lang="fr-FR" dirty="0">
                <a:solidFill>
                  <a:schemeClr val="tx1"/>
                </a:solidFill>
                <a:latin typeface="Avenir Next Regular"/>
                <a:cs typeface="Avenir Next Regular"/>
              </a:rPr>
              <a:t>boursières moins pessimistes</a:t>
            </a:r>
          </a:p>
          <a:p>
            <a:r>
              <a:rPr lang="fr-FR" dirty="0" smtClean="0">
                <a:solidFill>
                  <a:srgbClr val="FF0000"/>
                </a:solidFill>
                <a:latin typeface="Avenir Next Regular"/>
                <a:cs typeface="Avenir Next Regular"/>
              </a:rPr>
              <a:t>Choc </a:t>
            </a:r>
            <a:r>
              <a:rPr lang="fr-FR" dirty="0">
                <a:solidFill>
                  <a:srgbClr val="FF0000"/>
                </a:solidFill>
                <a:latin typeface="Avenir Next Regular"/>
                <a:cs typeface="Avenir Next Regular"/>
              </a:rPr>
              <a:t>de confiance: macroéconomie &amp; modèle </a:t>
            </a:r>
            <a:r>
              <a:rPr lang="fr-FR" dirty="0" smtClean="0">
                <a:solidFill>
                  <a:srgbClr val="FF0000"/>
                </a:solidFill>
                <a:latin typeface="Avenir Next Regular"/>
                <a:cs typeface="Avenir Next Regular"/>
              </a:rPr>
              <a:t>social (substitution des risques)</a:t>
            </a:r>
            <a:endParaRPr lang="fr-FR" dirty="0">
              <a:solidFill>
                <a:srgbClr val="FF0000"/>
              </a:solidFill>
              <a:latin typeface="Avenir Next Regular"/>
              <a:cs typeface="Avenir Next Regular"/>
            </a:endParaRPr>
          </a:p>
          <a:p>
            <a:pPr lvl="1">
              <a:spcBef>
                <a:spcPts val="0"/>
              </a:spcBef>
            </a:pPr>
            <a:r>
              <a:rPr lang="fr-FR" sz="1800" dirty="0">
                <a:solidFill>
                  <a:schemeClr val="tx1"/>
                </a:solidFill>
                <a:latin typeface="Avenir Next Regular"/>
                <a:cs typeface="Avenir Next Regular"/>
              </a:rPr>
              <a:t>Macro: monde plus sûr &amp; moins indéchiffrable </a:t>
            </a:r>
            <a:r>
              <a:rPr lang="fr-FR" sz="1800" dirty="0" smtClean="0">
                <a:solidFill>
                  <a:schemeClr val="tx1"/>
                </a:solidFill>
                <a:latin typeface="Avenir Next Regular"/>
                <a:cs typeface="Avenir Next Regular"/>
              </a:rPr>
              <a:t>=&gt; politiques (budgétaires) de stabilisation contra-cycliques</a:t>
            </a:r>
            <a:endParaRPr lang="fr-FR" sz="1800" dirty="0">
              <a:solidFill>
                <a:schemeClr val="tx1"/>
              </a:solidFill>
              <a:latin typeface="Avenir Next Regular"/>
              <a:cs typeface="Avenir Next Regular"/>
            </a:endParaRPr>
          </a:p>
          <a:p>
            <a:pPr lvl="1"/>
            <a:r>
              <a:rPr lang="fr-FR" sz="1800" dirty="0">
                <a:solidFill>
                  <a:schemeClr val="tx1"/>
                </a:solidFill>
                <a:latin typeface="Avenir Next Regular"/>
                <a:cs typeface="Avenir Next Regular"/>
              </a:rPr>
              <a:t>Social: dessiner un avenir cohérent &amp; viable pour la protection sociale</a:t>
            </a:r>
          </a:p>
          <a:p>
            <a:r>
              <a:rPr lang="fr-FR" dirty="0" smtClean="0">
                <a:solidFill>
                  <a:srgbClr val="FF0000"/>
                </a:solidFill>
                <a:latin typeface="Avenir Next Regular"/>
                <a:cs typeface="Avenir Next Regular"/>
              </a:rPr>
              <a:t>Incitations fiscales à épargne productive</a:t>
            </a:r>
            <a:r>
              <a:rPr lang="fr-FR" dirty="0" smtClean="0">
                <a:latin typeface="Avenir Next Regular"/>
                <a:cs typeface="Avenir Next Regular"/>
              </a:rPr>
              <a:t>: crédibles &amp; durables? </a:t>
            </a:r>
          </a:p>
        </p:txBody>
      </p:sp>
    </p:spTree>
    <p:extLst>
      <p:ext uri="{BB962C8B-B14F-4D97-AF65-F5344CB8AC3E}">
        <p14:creationId xmlns:p14="http://schemas.microsoft.com/office/powerpoint/2010/main" val="60259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r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30997"/>
          </a:xfrm>
        </p:spPr>
        <p:txBody>
          <a:bodyPr/>
          <a:lstStyle/>
          <a:p>
            <a:pPr algn="ctr"/>
            <a:r>
              <a:rPr lang="fr-FR" sz="2400" b="1" dirty="0" smtClean="0">
                <a:solidFill>
                  <a:srgbClr val="FFFF00"/>
                </a:solidFill>
                <a:latin typeface="Avenir Heavy" charset="0"/>
                <a:ea typeface="ＭＳ Ｐゴシック" charset="0"/>
                <a:cs typeface="Avenir Heavy" charset="0"/>
              </a:rPr>
              <a:t>Composition du patrimoine </a:t>
            </a:r>
            <a:r>
              <a:rPr lang="fr-FR" sz="2400" b="1" i="1" dirty="0" smtClean="0">
                <a:solidFill>
                  <a:srgbClr val="FFFF00"/>
                </a:solidFill>
                <a:latin typeface="Avenir Heavy" charset="0"/>
                <a:ea typeface="ＭＳ Ｐゴシック" charset="0"/>
                <a:cs typeface="Avenir Heavy" charset="0"/>
              </a:rPr>
              <a:t>global</a:t>
            </a:r>
            <a:r>
              <a:rPr lang="fr-FR" sz="2400" b="1" dirty="0" smtClean="0">
                <a:solidFill>
                  <a:srgbClr val="FFFF00"/>
                </a:solidFill>
                <a:latin typeface="Avenir Heavy" charset="0"/>
                <a:ea typeface="ＭＳ Ｐゴシック" charset="0"/>
                <a:cs typeface="Avenir Heavy" charset="0"/>
              </a:rPr>
              <a:t> </a:t>
            </a:r>
            <a:br>
              <a:rPr lang="fr-FR" sz="2400" b="1" dirty="0" smtClean="0">
                <a:solidFill>
                  <a:srgbClr val="FFFF00"/>
                </a:solidFill>
                <a:latin typeface="Avenir Heavy" charset="0"/>
                <a:ea typeface="ＭＳ Ｐゴシック" charset="0"/>
                <a:cs typeface="Avenir Heavy" charset="0"/>
              </a:rPr>
            </a:br>
            <a:r>
              <a:rPr lang="fr-FR" sz="2400" b="1" dirty="0" smtClean="0">
                <a:solidFill>
                  <a:srgbClr val="FFFF00"/>
                </a:solidFill>
                <a:latin typeface="Avenir Heavy" charset="0"/>
                <a:ea typeface="ＭＳ Ｐゴシック" charset="0"/>
                <a:cs typeface="Avenir Heavy" charset="0"/>
              </a:rPr>
              <a:t>des ménages français depuis 1996 (x3)</a:t>
            </a:r>
            <a:endParaRPr lang="fr-FR" sz="2400" b="1" dirty="0">
              <a:solidFill>
                <a:srgbClr val="FFFF00"/>
              </a:solidFill>
              <a:latin typeface="Avenir Heavy" charset="0"/>
              <a:ea typeface="ＭＳ Ｐゴシック" charset="0"/>
              <a:cs typeface="Avenir Heavy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052735"/>
            <a:ext cx="8496944" cy="5752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8316416" y="1052736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(%)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857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7331075" cy="519113"/>
          </a:xfrm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Taux bas: vive l’immobilier!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4861719"/>
          </a:xfrm>
          <a:solidFill>
            <a:schemeClr val="bg1"/>
          </a:solidFill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Jeunes ménages</a:t>
            </a:r>
            <a:r>
              <a:rPr lang="fr-FR" dirty="0" smtClean="0"/>
              <a:t>: désir d’accession à la propriété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Taux d’emprunt bas (mais positifs en réel): bonne </a:t>
            </a:r>
            <a:r>
              <a:rPr lang="fr-FR" dirty="0" smtClean="0">
                <a:solidFill>
                  <a:schemeClr val="tx1"/>
                </a:solidFill>
              </a:rPr>
              <a:t>nouvelle pour eux</a:t>
            </a:r>
            <a:endParaRPr lang="fr-FR" dirty="0" smtClean="0">
              <a:solidFill>
                <a:schemeClr val="tx1"/>
              </a:solidFill>
            </a:endParaRP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Processus long &amp; coûteux (dans grandes villes): mobilise l’essentiel de leur épargne (peu risquée) jusqu’aux âges mûrs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Ménages seniors </a:t>
            </a:r>
            <a:r>
              <a:rPr lang="fr-FR" dirty="0" smtClean="0"/>
              <a:t>(60 ans &amp; +): ont la richesse! </a:t>
            </a:r>
            <a:r>
              <a:rPr lang="fr-FR" sz="2000" dirty="0"/>
              <a:t>(25% population)</a:t>
            </a:r>
            <a:endParaRPr lang="fr-FR" dirty="0" smtClean="0"/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Seniors : 60% patrimoine financier, 60% patrimoine non financier…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… mais sous une forme financière </a:t>
            </a:r>
            <a:r>
              <a:rPr lang="fr-FR" dirty="0" smtClean="0">
                <a:solidFill>
                  <a:srgbClr val="FF0000"/>
                </a:solidFill>
              </a:rPr>
              <a:t>peu risquée</a:t>
            </a:r>
            <a:r>
              <a:rPr lang="fr-FR" dirty="0" smtClean="0">
                <a:solidFill>
                  <a:schemeClr val="tx1"/>
                </a:solidFill>
              </a:rPr>
              <a:t> (liquidités, assurance-vie)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Situation </a:t>
            </a:r>
            <a:r>
              <a:rPr lang="fr-FR" dirty="0" smtClean="0">
                <a:solidFill>
                  <a:srgbClr val="FF0000"/>
                </a:solidFill>
              </a:rPr>
              <a:t>durable</a:t>
            </a:r>
            <a:r>
              <a:rPr lang="fr-FR" dirty="0" smtClean="0">
                <a:solidFill>
                  <a:schemeClr val="tx1"/>
                </a:solidFill>
              </a:rPr>
              <a:t>: l’héritage au poids croissant (/ revenu) est reçu en pleine propriété à près de 60 ans en moyenne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Taux bas (épargne réglementée, fonds en euros) ne vont pas changer </a:t>
            </a:r>
            <a:r>
              <a:rPr lang="fr-FR" dirty="0" smtClean="0">
                <a:solidFill>
                  <a:schemeClr val="tx1"/>
                </a:solidFill>
              </a:rPr>
              <a:t>les </a:t>
            </a:r>
            <a:r>
              <a:rPr lang="fr-FR" dirty="0" smtClean="0">
                <a:solidFill>
                  <a:schemeClr val="tx1"/>
                </a:solidFill>
              </a:rPr>
              <a:t>choix </a:t>
            </a:r>
            <a:r>
              <a:rPr lang="fr-FR" dirty="0" smtClean="0">
                <a:solidFill>
                  <a:schemeClr val="tx1"/>
                </a:solidFill>
              </a:rPr>
              <a:t>patrimoniaux des seniors actuels &amp; futurs</a:t>
            </a:r>
          </a:p>
          <a:p>
            <a:pPr lvl="2">
              <a:buFont typeface="Symbol" panose="05050102010706020507" pitchFamily="18" charset="2"/>
              <a:buChar char="+"/>
            </a:pPr>
            <a:r>
              <a:rPr lang="fr-FR" sz="1800" dirty="0" smtClean="0"/>
              <a:t>Fragilité &amp; horizon court =&gt; </a:t>
            </a:r>
            <a:r>
              <a:rPr lang="fr-FR" sz="1800" dirty="0" smtClean="0">
                <a:solidFill>
                  <a:schemeClr val="tx1"/>
                </a:solidFill>
              </a:rPr>
              <a:t>rationalité spécifique</a:t>
            </a:r>
          </a:p>
          <a:p>
            <a:pPr lvl="2">
              <a:buFont typeface="Symbol" panose="05050102010706020507" pitchFamily="18" charset="2"/>
              <a:buChar char="+"/>
            </a:pPr>
            <a:r>
              <a:rPr lang="fr-FR" sz="1800" dirty="0" smtClean="0">
                <a:solidFill>
                  <a:schemeClr val="tx1"/>
                </a:solidFill>
              </a:rPr>
              <a:t>Hausse </a:t>
            </a:r>
            <a:r>
              <a:rPr lang="fr-FR" sz="1800" dirty="0" smtClean="0">
                <a:solidFill>
                  <a:schemeClr val="tx1"/>
                </a:solidFill>
              </a:rPr>
              <a:t>des risques </a:t>
            </a:r>
            <a:r>
              <a:rPr lang="fr-FR" sz="1800" dirty="0" smtClean="0">
                <a:solidFill>
                  <a:schemeClr val="tx1"/>
                </a:solidFill>
              </a:rPr>
              <a:t>(financiers) associés </a:t>
            </a:r>
            <a:r>
              <a:rPr lang="fr-FR" sz="1800" dirty="0" smtClean="0">
                <a:solidFill>
                  <a:schemeClr val="tx1"/>
                </a:solidFill>
              </a:rPr>
              <a:t>à la </a:t>
            </a:r>
            <a:r>
              <a:rPr lang="fr-FR" sz="1800" dirty="0" smtClean="0">
                <a:solidFill>
                  <a:schemeClr val="tx1"/>
                </a:solidFill>
              </a:rPr>
              <a:t>longévité</a:t>
            </a:r>
            <a:endParaRPr lang="fr-FR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995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" y="188640"/>
            <a:ext cx="7331075" cy="519113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La question clef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43545"/>
            <a:ext cx="9144000" cy="4861719"/>
          </a:xfrm>
          <a:solidFill>
            <a:schemeClr val="bg1"/>
          </a:solidFill>
        </p:spPr>
        <p:txBody>
          <a:bodyPr/>
          <a:lstStyle/>
          <a:p>
            <a:pPr marL="342900" lvl="1" indent="-342900"/>
            <a:r>
              <a:rPr lang="fr-FR" sz="2400" dirty="0">
                <a:solidFill>
                  <a:schemeClr val="tx1"/>
                </a:solidFill>
              </a:rPr>
              <a:t>Comment orienter </a:t>
            </a:r>
            <a:r>
              <a:rPr lang="fr-FR" sz="2400" dirty="0" smtClean="0">
                <a:solidFill>
                  <a:schemeClr val="tx1"/>
                </a:solidFill>
              </a:rPr>
              <a:t>l’épargne des </a:t>
            </a:r>
            <a:r>
              <a:rPr lang="fr-FR" sz="2400" dirty="0" smtClean="0">
                <a:solidFill>
                  <a:srgbClr val="FF0000"/>
                </a:solidFill>
              </a:rPr>
              <a:t>seniors</a:t>
            </a:r>
            <a:r>
              <a:rPr lang="fr-FR" sz="2400" dirty="0" smtClean="0">
                <a:solidFill>
                  <a:schemeClr val="tx1"/>
                </a:solidFill>
              </a:rPr>
              <a:t> (la cible!) vers les investissements productifs</a:t>
            </a:r>
          </a:p>
          <a:p>
            <a:pPr marL="742950" lvl="2" indent="-342900"/>
            <a:r>
              <a:rPr lang="fr-FR" sz="2000" dirty="0" smtClean="0">
                <a:solidFill>
                  <a:schemeClr val="tx1"/>
                </a:solidFill>
              </a:rPr>
              <a:t>tout </a:t>
            </a:r>
            <a:r>
              <a:rPr lang="fr-FR" sz="2000" dirty="0">
                <a:solidFill>
                  <a:schemeClr val="tx1"/>
                </a:solidFill>
              </a:rPr>
              <a:t>en réduisant inégalités de patrimoine </a:t>
            </a:r>
            <a:r>
              <a:rPr lang="fr-FR" sz="2000" dirty="0">
                <a:solidFill>
                  <a:srgbClr val="FF0000"/>
                </a:solidFill>
              </a:rPr>
              <a:t>inter</a:t>
            </a:r>
            <a:r>
              <a:rPr lang="fr-FR" sz="2000" dirty="0">
                <a:solidFill>
                  <a:schemeClr val="tx1"/>
                </a:solidFill>
              </a:rPr>
              <a:t>- et </a:t>
            </a:r>
            <a:r>
              <a:rPr lang="fr-FR" sz="2000" dirty="0" smtClean="0">
                <a:solidFill>
                  <a:srgbClr val="FF0000"/>
                </a:solidFill>
              </a:rPr>
              <a:t>intra</a:t>
            </a:r>
            <a:r>
              <a:rPr lang="fr-FR" sz="2000" dirty="0" smtClean="0">
                <a:solidFill>
                  <a:schemeClr val="tx1"/>
                </a:solidFill>
              </a:rPr>
              <a:t>-générationnelles</a:t>
            </a:r>
          </a:p>
          <a:p>
            <a:pPr marL="742950" lvl="2" indent="-342900"/>
            <a:r>
              <a:rPr lang="fr-FR" sz="2000" dirty="0" smtClean="0">
                <a:solidFill>
                  <a:schemeClr val="tx1"/>
                </a:solidFill>
              </a:rPr>
              <a:t>en </a:t>
            </a:r>
            <a:r>
              <a:rPr lang="fr-FR" sz="2000" dirty="0">
                <a:solidFill>
                  <a:schemeClr val="tx1"/>
                </a:solidFill>
              </a:rPr>
              <a:t>évitant de </a:t>
            </a:r>
            <a:r>
              <a:rPr lang="fr-FR" sz="2000" dirty="0" smtClean="0">
                <a:solidFill>
                  <a:schemeClr val="tx1"/>
                </a:solidFill>
              </a:rPr>
              <a:t>générer/perpétuer </a:t>
            </a:r>
            <a:r>
              <a:rPr lang="fr-FR" sz="2000" dirty="0">
                <a:solidFill>
                  <a:schemeClr val="tx1"/>
                </a:solidFill>
              </a:rPr>
              <a:t>une </a:t>
            </a:r>
            <a:r>
              <a:rPr lang="fr-FR" sz="2000" dirty="0">
                <a:solidFill>
                  <a:srgbClr val="FF0000"/>
                </a:solidFill>
              </a:rPr>
              <a:t>société de vieux héritiers </a:t>
            </a:r>
            <a:r>
              <a:rPr lang="fr-FR" sz="2000" dirty="0" smtClean="0">
                <a:solidFill>
                  <a:srgbClr val="FF0000"/>
                </a:solidFill>
              </a:rPr>
              <a:t>passifs ?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endParaRPr lang="fr-FR" sz="2000" dirty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rgbClr val="FF0000"/>
                </a:solidFill>
              </a:rPr>
              <a:t>Incitation fiscale forte sur les successions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Surtaxe successorale sur les legs </a:t>
            </a:r>
            <a:r>
              <a:rPr lang="fr-FR" i="1" dirty="0" smtClean="0">
                <a:solidFill>
                  <a:schemeClr val="tx1"/>
                </a:solidFill>
              </a:rPr>
              <a:t>post mortem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Incitations à donner ou consommer son patrimoine</a:t>
            </a:r>
          </a:p>
          <a:p>
            <a:r>
              <a:rPr lang="fr-FR" dirty="0" smtClean="0"/>
              <a:t>Incitations à investir dans </a:t>
            </a:r>
            <a:r>
              <a:rPr lang="fr-FR" dirty="0" smtClean="0">
                <a:solidFill>
                  <a:srgbClr val="FF0000"/>
                </a:solidFill>
              </a:rPr>
              <a:t>produits financiers longs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Placements LT détenus 25 ans au moins entre le père et le fils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Placements largement exemptés de droits de succession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1800" dirty="0" smtClean="0">
                <a:solidFill>
                  <a:schemeClr val="tx1"/>
                </a:solidFill>
              </a:rPr>
              <a:t>Avantages fiscaux de l’assurance vie en matière de transmission </a:t>
            </a:r>
            <a:r>
              <a:rPr lang="fr-FR" sz="1800" dirty="0" smtClean="0">
                <a:solidFill>
                  <a:srgbClr val="FF0000"/>
                </a:solidFill>
              </a:rPr>
              <a:t>réduits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Placements LT investis dans </a:t>
            </a:r>
            <a:r>
              <a:rPr lang="fr-FR" dirty="0" smtClean="0">
                <a:solidFill>
                  <a:srgbClr val="FF0000"/>
                </a:solidFill>
              </a:rPr>
              <a:t>fonds dédiés</a:t>
            </a:r>
            <a:r>
              <a:rPr lang="fr-FR" dirty="0" smtClean="0">
                <a:solidFill>
                  <a:schemeClr val="tx1"/>
                </a:solidFill>
              </a:rPr>
              <a:t> par investisseurs de </a:t>
            </a:r>
            <a:r>
              <a:rPr lang="fr-FR" smtClean="0">
                <a:solidFill>
                  <a:schemeClr val="tx1"/>
                </a:solidFill>
              </a:rPr>
              <a:t>LT : infrastructures</a:t>
            </a:r>
            <a:r>
              <a:rPr lang="fr-FR" dirty="0" smtClean="0">
                <a:solidFill>
                  <a:schemeClr val="tx1"/>
                </a:solidFill>
              </a:rPr>
              <a:t>, révolution bas carbone, révolution numérique, etc.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178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r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30997"/>
          </a:xfrm>
        </p:spPr>
        <p:txBody>
          <a:bodyPr/>
          <a:lstStyle/>
          <a:p>
            <a:r>
              <a:rPr lang="fr-FR" sz="2400" b="1" dirty="0" smtClean="0">
                <a:solidFill>
                  <a:srgbClr val="FFFF00"/>
                </a:solidFill>
                <a:latin typeface="Avenir Heavy" charset="0"/>
                <a:ea typeface="ＭＳ Ｐゴシック" charset="0"/>
                <a:cs typeface="Avenir Heavy" charset="0"/>
              </a:rPr>
              <a:t>Structure du patrimoine </a:t>
            </a:r>
            <a:r>
              <a:rPr lang="fr-FR" sz="2400" b="1" i="1" dirty="0" smtClean="0">
                <a:solidFill>
                  <a:srgbClr val="FFFF00"/>
                </a:solidFill>
                <a:latin typeface="Avenir Heavy" charset="0"/>
                <a:ea typeface="ＭＳ Ｐゴシック" charset="0"/>
                <a:cs typeface="Avenir Heavy" charset="0"/>
              </a:rPr>
              <a:t>financier</a:t>
            </a:r>
            <a:r>
              <a:rPr lang="fr-FR" sz="2400" b="1" dirty="0" smtClean="0">
                <a:solidFill>
                  <a:srgbClr val="FFFF00"/>
                </a:solidFill>
                <a:latin typeface="Avenir Heavy" charset="0"/>
                <a:ea typeface="ＭＳ Ｐゴシック" charset="0"/>
                <a:cs typeface="Avenir Heavy" charset="0"/>
              </a:rPr>
              <a:t> Français en 2000 et 2016</a:t>
            </a:r>
            <a:br>
              <a:rPr lang="fr-FR" sz="2400" b="1" dirty="0" smtClean="0">
                <a:solidFill>
                  <a:srgbClr val="FFFF00"/>
                </a:solidFill>
                <a:latin typeface="Avenir Heavy" charset="0"/>
                <a:ea typeface="ＭＳ Ｐゴシック" charset="0"/>
                <a:cs typeface="Avenir Heavy" charset="0"/>
              </a:rPr>
            </a:br>
            <a:r>
              <a:rPr lang="fr-FR" sz="2400" b="1" dirty="0" smtClean="0">
                <a:solidFill>
                  <a:srgbClr val="FFFF00"/>
                </a:solidFill>
                <a:latin typeface="Avenir Heavy" charset="0"/>
                <a:ea typeface="ＭＳ Ｐゴシック" charset="0"/>
                <a:cs typeface="Avenir Heavy" charset="0"/>
              </a:rPr>
              <a:t>F</a:t>
            </a:r>
            <a:r>
              <a:rPr lang="fr-FR" sz="2000" b="1" dirty="0" smtClean="0">
                <a:solidFill>
                  <a:srgbClr val="FFFF00"/>
                </a:solidFill>
                <a:latin typeface="Avenir Heavy" charset="0"/>
                <a:ea typeface="ＭＳ Ｐゴシック" charset="0"/>
                <a:cs typeface="Avenir Heavy" charset="0"/>
              </a:rPr>
              <a:t>onds en euros: 21 à 34 %. Unités de compte: 6 %. Titres: 37 à 28 % </a:t>
            </a:r>
            <a:endParaRPr lang="fr-FR" sz="2400" b="1" dirty="0">
              <a:solidFill>
                <a:srgbClr val="FFFF00"/>
              </a:solidFill>
              <a:latin typeface="Avenir Heavy" charset="0"/>
              <a:ea typeface="ＭＳ Ｐゴシック" charset="0"/>
              <a:cs typeface="Avenir Heavy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96752"/>
            <a:ext cx="8771342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2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9600"/>
            <a:ext cx="9144000" cy="3097540"/>
          </a:xfrm>
          <a:prstGeom prst="rect">
            <a:avLst/>
          </a:prstGeom>
        </p:spPr>
      </p:pic>
      <p:sp>
        <p:nvSpPr>
          <p:cNvPr id="67587" name="Titre 1"/>
          <p:cNvSpPr txBox="1">
            <a:spLocks/>
          </p:cNvSpPr>
          <p:nvPr/>
        </p:nvSpPr>
        <p:spPr bwMode="auto">
          <a:xfrm>
            <a:off x="11863" y="12723"/>
            <a:ext cx="91321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800" b="1" dirty="0" smtClean="0">
                <a:solidFill>
                  <a:srgbClr val="FFFF00"/>
                </a:solidFill>
                <a:latin typeface="Calibri" charset="0"/>
                <a:cs typeface="Arial" charset="0"/>
              </a:rPr>
              <a:t>Composition des patrimoines financiers dans la zone € (2014) </a:t>
            </a:r>
            <a:endParaRPr lang="fr-FR" sz="2800" b="1" dirty="0">
              <a:solidFill>
                <a:srgbClr val="FFFF00"/>
              </a:solidFill>
              <a:latin typeface="Calibri" charset="0"/>
              <a:cs typeface="Arial" charset="0"/>
            </a:endParaRPr>
          </a:p>
        </p:txBody>
      </p:sp>
      <p:sp>
        <p:nvSpPr>
          <p:cNvPr id="8" name="ZoneTexte 6"/>
          <p:cNvSpPr txBox="1">
            <a:spLocks noChangeArrowheads="1"/>
          </p:cNvSpPr>
          <p:nvPr/>
        </p:nvSpPr>
        <p:spPr bwMode="auto">
          <a:xfrm>
            <a:off x="2627784" y="980728"/>
            <a:ext cx="44644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b="1" dirty="0" smtClean="0">
                <a:solidFill>
                  <a:schemeClr val="accent1"/>
                </a:solidFill>
                <a:latin typeface="Calibri" charset="0"/>
                <a:cs typeface="Verdana" charset="0"/>
              </a:rPr>
              <a:t>Taux de détention des actifs financiers (%)</a:t>
            </a:r>
            <a:endParaRPr lang="fr-FR" sz="1800" dirty="0">
              <a:solidFill>
                <a:schemeClr val="accent1"/>
              </a:solidFill>
              <a:latin typeface="Calibri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932" y="2613249"/>
            <a:ext cx="536337" cy="35829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25" y="2622241"/>
            <a:ext cx="582160" cy="3492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2533" y="2607687"/>
            <a:ext cx="620687" cy="3638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3077" y="2607687"/>
            <a:ext cx="637090" cy="3638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2201" y="2607688"/>
            <a:ext cx="595051" cy="3638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0" y="5013176"/>
            <a:ext cx="8820472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Source: Household finance &amp; consumption survey (HCFS) 2014</a:t>
            </a:r>
          </a:p>
          <a:p>
            <a:r>
              <a:rPr lang="en-US" sz="1600" dirty="0" smtClean="0">
                <a:latin typeface="+mn-lt"/>
              </a:rPr>
              <a:t>Italy: more bonds, less listed shares &amp; mutual funds</a:t>
            </a:r>
          </a:p>
          <a:p>
            <a:r>
              <a:rPr lang="en-US" sz="1600" dirty="0" smtClean="0">
                <a:latin typeface="+mn-lt"/>
              </a:rPr>
              <a:t>Life insurance: Germany &amp; France (but higher share)</a:t>
            </a:r>
          </a:p>
          <a:p>
            <a:r>
              <a:rPr lang="en-US" sz="1600" dirty="0" smtClean="0">
                <a:latin typeface="+mn-lt"/>
              </a:rPr>
              <a:t>Mutual funds: Germany &amp; Netherlands. Listed shares: little (but more in France) </a:t>
            </a:r>
          </a:p>
          <a:p>
            <a:r>
              <a:rPr lang="en-US" sz="1600" b="1" dirty="0" smtClean="0">
                <a:solidFill>
                  <a:srgbClr val="0070C0"/>
                </a:solidFill>
                <a:latin typeface="+mn-lt"/>
              </a:rPr>
              <a:t>Assets of private pensions funds</a:t>
            </a: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: Netherlands 1</a:t>
            </a:r>
            <a:r>
              <a:rPr lang="en-US" sz="1600" baseline="30000" dirty="0" smtClean="0">
                <a:solidFill>
                  <a:srgbClr val="0070C0"/>
                </a:solidFill>
                <a:latin typeface="+mn-lt"/>
              </a:rPr>
              <a:t>st</a:t>
            </a: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 in OECD (160% GDP)! France last (&lt;1%)</a:t>
            </a:r>
            <a:r>
              <a:rPr lang="en-US" sz="1600" dirty="0" smtClean="0">
                <a:latin typeface="+mn-lt"/>
              </a:rPr>
              <a:t> </a:t>
            </a:r>
            <a:endParaRPr lang="en-US" sz="1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73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8096737" cy="398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Titre 1"/>
          <p:cNvSpPr txBox="1">
            <a:spLocks/>
          </p:cNvSpPr>
          <p:nvPr/>
        </p:nvSpPr>
        <p:spPr bwMode="auto">
          <a:xfrm>
            <a:off x="0" y="10799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4572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4572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4572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835A5"/>
              </a:buClr>
              <a:buFont typeface="Wingdings" charset="0"/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835A5"/>
              </a:buClr>
              <a:buFont typeface="Wingdings" charset="0"/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835A5"/>
              </a:buClr>
              <a:buFont typeface="Wingdings" charset="0"/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835A5"/>
              </a:buClr>
              <a:buFont typeface="Wingdings" charset="0"/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Risky financial asset ownership in the zone €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8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per level of net wealth (2010)</a:t>
            </a:r>
            <a:endParaRPr lang="en-US" sz="2800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140968"/>
            <a:ext cx="7524328" cy="216024"/>
          </a:xfrm>
          <a:prstGeom prst="rect">
            <a:avLst/>
          </a:prstGeom>
          <a:solidFill>
            <a:srgbClr val="3366FF">
              <a:alpha val="2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fr-FR" sz="180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Flèche vers le bas 6"/>
          <p:cNvSpPr/>
          <p:nvPr/>
        </p:nvSpPr>
        <p:spPr bwMode="auto">
          <a:xfrm rot="12891102">
            <a:off x="6664280" y="5156673"/>
            <a:ext cx="471309" cy="704448"/>
          </a:xfrm>
          <a:prstGeom prst="downArrow">
            <a:avLst/>
          </a:prstGeom>
          <a:solidFill>
            <a:srgbClr val="00009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fr-FR" sz="1800">
              <a:solidFill>
                <a:srgbClr val="FFFFFF"/>
              </a:solidFill>
              <a:latin typeface="Calibri"/>
              <a:ea typeface="ＭＳ Ｐゴシック" pitchFamily="30" charset="-128"/>
              <a:cs typeface="ＭＳ Ｐゴシック" pitchFamily="30" charset="-128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2046" y="1196752"/>
            <a:ext cx="989502" cy="38884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108776" y="3104775"/>
            <a:ext cx="1035224" cy="216403"/>
          </a:xfrm>
          <a:prstGeom prst="rect">
            <a:avLst/>
          </a:prstGeom>
          <a:solidFill>
            <a:srgbClr val="3366FF">
              <a:alpha val="2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fr-FR" sz="180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6208" y="5157192"/>
            <a:ext cx="5835952" cy="70788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Issue: rise overall stockholding or only stock investment in wealthy portfolios?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6006371" y="6165304"/>
            <a:ext cx="3030125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Source: </a:t>
            </a:r>
            <a:r>
              <a:rPr lang="fr-FR" sz="12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Household</a:t>
            </a:r>
            <a:r>
              <a:rPr lang="fr-FR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finance &amp; </a:t>
            </a:r>
          </a:p>
          <a:p>
            <a:r>
              <a:rPr lang="fr-FR" sz="12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consumption</a:t>
            </a:r>
            <a:r>
              <a:rPr lang="fr-FR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fr-FR" sz="12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survey</a:t>
            </a:r>
            <a:r>
              <a:rPr lang="fr-FR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(HCFS) 2010 </a:t>
            </a:r>
            <a:endParaRPr lang="fr-FR" sz="1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3528" y="5949280"/>
            <a:ext cx="45818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 smtClean="0">
                <a:solidFill>
                  <a:srgbClr val="0070C0"/>
                </a:solidFill>
              </a:rPr>
              <a:t>France in an </a:t>
            </a:r>
            <a:r>
              <a:rPr lang="en-US" dirty="0" smtClean="0">
                <a:solidFill>
                  <a:srgbClr val="FF0000"/>
                </a:solidFill>
              </a:rPr>
              <a:t>average</a:t>
            </a:r>
            <a:r>
              <a:rPr lang="en-US" dirty="0" smtClean="0">
                <a:solidFill>
                  <a:srgbClr val="0070C0"/>
                </a:solidFill>
              </a:rPr>
              <a:t> position in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70C0"/>
                </a:solidFill>
              </a:rPr>
              <a:t>the Eurozone concerning wealth 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092280" y="5229200"/>
            <a:ext cx="15343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600" b="1" dirty="0" smtClean="0">
                <a:solidFill>
                  <a:srgbClr val="002060"/>
                </a:solidFill>
                <a:latin typeface="+mj-lt"/>
              </a:rPr>
              <a:t>Top 5%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600" dirty="0" smtClean="0">
                <a:solidFill>
                  <a:srgbClr val="002060"/>
                </a:solidFill>
                <a:latin typeface="+mj-lt"/>
              </a:rPr>
              <a:t>55.0% zone</a:t>
            </a:r>
            <a:r>
              <a:rPr lang="fr-FR" sz="1600" dirty="0" smtClean="0">
                <a:solidFill>
                  <a:srgbClr val="002060"/>
                </a:solidFill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€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63.8% France</a:t>
            </a:r>
            <a:r>
              <a:rPr lang="fr-FR" sz="1600" dirty="0" smtClean="0">
                <a:solidFill>
                  <a:srgbClr val="002060"/>
                </a:solidFill>
              </a:rPr>
              <a:t> </a:t>
            </a:r>
            <a:endParaRPr lang="fr-FR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53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69476"/>
            <a:ext cx="9144000" cy="523220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FFFF00"/>
                </a:solidFill>
              </a:rPr>
              <a:t>Vulgate des professionnels financiers ou </a:t>
            </a:r>
            <a:r>
              <a:rPr lang="fr-FR" dirty="0" smtClean="0">
                <a:solidFill>
                  <a:srgbClr val="FFFF00"/>
                </a:solidFill>
              </a:rPr>
              <a:t>assureurs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56792"/>
            <a:ext cx="9144000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latin typeface="Avenir Light"/>
                <a:cs typeface="Avenir Light"/>
              </a:rPr>
              <a:t>(1</a:t>
            </a:r>
            <a:r>
              <a:rPr lang="fr-FR" sz="2800" dirty="0">
                <a:latin typeface="Avenir Light"/>
                <a:cs typeface="Avenir Light"/>
              </a:rPr>
              <a:t>) </a:t>
            </a:r>
            <a:r>
              <a:rPr lang="fr-FR" sz="2800" dirty="0" smtClean="0">
                <a:latin typeface="Avenir Light"/>
                <a:cs typeface="Avenir Light"/>
              </a:rPr>
              <a:t>Epargnants français: le </a:t>
            </a:r>
            <a:r>
              <a:rPr lang="fr-FR" sz="2800" dirty="0" smtClean="0">
                <a:latin typeface="Avenir Light"/>
                <a:cs typeface="Avenir Light"/>
              </a:rPr>
              <a:t>manque </a:t>
            </a:r>
            <a:r>
              <a:rPr lang="fr-FR" sz="2800" dirty="0">
                <a:latin typeface="Avenir Light"/>
                <a:cs typeface="Avenir Light"/>
              </a:rPr>
              <a:t>de </a:t>
            </a:r>
            <a:r>
              <a:rPr lang="fr-FR" sz="2800" dirty="0" smtClean="0">
                <a:latin typeface="Avenir Light"/>
                <a:cs typeface="Avenir Light"/>
              </a:rPr>
              <a:t/>
            </a:r>
            <a:br>
              <a:rPr lang="fr-FR" sz="2800" dirty="0" smtClean="0">
                <a:latin typeface="Avenir Light"/>
                <a:cs typeface="Avenir Light"/>
              </a:rPr>
            </a:br>
            <a:r>
              <a:rPr lang="fr-FR" sz="2800" dirty="0" smtClean="0">
                <a:latin typeface="Avenir Light"/>
                <a:cs typeface="Avenir Light"/>
              </a:rPr>
              <a:t>	- </a:t>
            </a:r>
            <a:r>
              <a:rPr lang="fr-FR" sz="2800" dirty="0" smtClean="0">
                <a:solidFill>
                  <a:srgbClr val="FF0000"/>
                </a:solidFill>
                <a:latin typeface="Avenir Light"/>
                <a:cs typeface="Avenir Light"/>
              </a:rPr>
              <a:t>culture </a:t>
            </a:r>
            <a:r>
              <a:rPr lang="fr-FR" sz="2800" dirty="0">
                <a:solidFill>
                  <a:srgbClr val="FF0000"/>
                </a:solidFill>
                <a:latin typeface="Avenir Light"/>
                <a:cs typeface="Avenir Light"/>
              </a:rPr>
              <a:t>et d’éducation financière</a:t>
            </a:r>
            <a:r>
              <a:rPr lang="fr-FR" sz="2800" dirty="0" smtClean="0">
                <a:latin typeface="Avenir Light"/>
                <a:cs typeface="Avenir Light"/>
              </a:rPr>
              <a:t>,</a:t>
            </a:r>
            <a:br>
              <a:rPr lang="fr-FR" sz="2800" dirty="0" smtClean="0">
                <a:latin typeface="Avenir Light"/>
                <a:cs typeface="Avenir Light"/>
              </a:rPr>
            </a:br>
            <a:r>
              <a:rPr lang="fr-FR" sz="2800" dirty="0" smtClean="0">
                <a:latin typeface="Avenir Light"/>
                <a:cs typeface="Avenir Light"/>
              </a:rPr>
              <a:t>	- </a:t>
            </a:r>
            <a:r>
              <a:rPr lang="fr-FR" sz="2800" dirty="0" smtClean="0">
                <a:solidFill>
                  <a:srgbClr val="FF0000"/>
                </a:solidFill>
                <a:latin typeface="Avenir Light"/>
                <a:cs typeface="Avenir Light"/>
              </a:rPr>
              <a:t>d’appétence </a:t>
            </a:r>
            <a:r>
              <a:rPr lang="fr-FR" sz="2800" dirty="0">
                <a:solidFill>
                  <a:srgbClr val="FF0000"/>
                </a:solidFill>
                <a:latin typeface="Avenir Light"/>
                <a:cs typeface="Avenir Light"/>
              </a:rPr>
              <a:t>au risque</a:t>
            </a:r>
            <a:r>
              <a:rPr lang="fr-FR" sz="2800" dirty="0">
                <a:latin typeface="Avenir Light"/>
                <a:cs typeface="Avenir Light"/>
              </a:rPr>
              <a:t>, </a:t>
            </a:r>
            <a:r>
              <a:rPr lang="fr-FR" sz="2800" dirty="0" smtClean="0">
                <a:latin typeface="Avenir Light"/>
                <a:cs typeface="Avenir Light"/>
              </a:rPr>
              <a:t/>
            </a:r>
            <a:br>
              <a:rPr lang="fr-FR" sz="2800" dirty="0" smtClean="0">
                <a:latin typeface="Avenir Light"/>
                <a:cs typeface="Avenir Light"/>
              </a:rPr>
            </a:br>
            <a:r>
              <a:rPr lang="fr-FR" sz="2800" dirty="0" smtClean="0">
                <a:latin typeface="Avenir Light"/>
                <a:cs typeface="Avenir Light"/>
              </a:rPr>
              <a:t>	- «</a:t>
            </a:r>
            <a:r>
              <a:rPr lang="fr-FR" sz="2800" dirty="0" smtClean="0">
                <a:solidFill>
                  <a:srgbClr val="FF0000"/>
                </a:solidFill>
                <a:latin typeface="Avenir Light"/>
                <a:cs typeface="Avenir Light"/>
              </a:rPr>
              <a:t>désir d’épargne</a:t>
            </a:r>
            <a:r>
              <a:rPr lang="fr-FR" sz="2800" dirty="0" smtClean="0">
                <a:latin typeface="Avenir Light"/>
                <a:cs typeface="Avenir Light"/>
              </a:rPr>
              <a:t>» </a:t>
            </a:r>
            <a:r>
              <a:rPr lang="fr-FR" sz="2800" dirty="0">
                <a:latin typeface="Avenir Light"/>
                <a:cs typeface="Avenir Light"/>
              </a:rPr>
              <a:t>(financière, longue et </a:t>
            </a:r>
            <a:r>
              <a:rPr lang="fr-FR" sz="2800" dirty="0" smtClean="0">
                <a:latin typeface="Avenir Light"/>
                <a:cs typeface="Avenir Light"/>
              </a:rPr>
              <a:t>risquée)</a:t>
            </a:r>
            <a:endParaRPr lang="fr-FR" sz="2800" dirty="0">
              <a:latin typeface="Avenir Light"/>
              <a:cs typeface="Avenir Light"/>
            </a:endParaRPr>
          </a:p>
          <a:p>
            <a:r>
              <a:rPr lang="fr-FR" sz="2800" dirty="0">
                <a:latin typeface="Avenir Light"/>
                <a:cs typeface="Avenir Light"/>
              </a:rPr>
              <a:t>(2) Le </a:t>
            </a:r>
            <a:r>
              <a:rPr lang="fr-FR" sz="2800" dirty="0">
                <a:solidFill>
                  <a:srgbClr val="FF0000"/>
                </a:solidFill>
                <a:latin typeface="Avenir Light"/>
                <a:cs typeface="Avenir Light"/>
              </a:rPr>
              <a:t>manque de confiance </a:t>
            </a:r>
            <a:r>
              <a:rPr lang="fr-FR" sz="2800" dirty="0">
                <a:latin typeface="Avenir Light"/>
                <a:cs typeface="Avenir Light"/>
              </a:rPr>
              <a:t>des ménages français, </a:t>
            </a:r>
            <a:r>
              <a:rPr lang="fr-FR" sz="2800" dirty="0" smtClean="0">
                <a:latin typeface="Avenir Light"/>
                <a:cs typeface="Avenir Light"/>
              </a:rPr>
              <a:t>soit:</a:t>
            </a:r>
            <a:br>
              <a:rPr lang="fr-FR" sz="2800" dirty="0" smtClean="0">
                <a:latin typeface="Avenir Light"/>
                <a:cs typeface="Avenir Light"/>
              </a:rPr>
            </a:br>
            <a:r>
              <a:rPr lang="fr-FR" sz="2800" dirty="0" smtClean="0">
                <a:latin typeface="Avenir Light"/>
                <a:cs typeface="Avenir Light"/>
              </a:rPr>
              <a:t>	- </a:t>
            </a:r>
            <a:r>
              <a:rPr lang="fr-FR" sz="2800" dirty="0">
                <a:latin typeface="Avenir Light"/>
                <a:cs typeface="Avenir Light"/>
              </a:rPr>
              <a:t>de confiance « générale » </a:t>
            </a:r>
            <a:r>
              <a:rPr lang="fr-FR" sz="2800" dirty="0" smtClean="0">
                <a:latin typeface="Avenir Light"/>
                <a:cs typeface="Avenir Light"/>
              </a:rPr>
              <a:t>(sur </a:t>
            </a:r>
            <a:r>
              <a:rPr lang="fr-FR" sz="2800" dirty="0">
                <a:latin typeface="Avenir Light"/>
                <a:cs typeface="Avenir Light"/>
              </a:rPr>
              <a:t>leur situation personnelle ou le contexte économique en </a:t>
            </a:r>
            <a:r>
              <a:rPr lang="fr-FR" sz="2800" dirty="0" smtClean="0">
                <a:latin typeface="Avenir Light"/>
                <a:cs typeface="Avenir Light"/>
              </a:rPr>
              <a:t>France) </a:t>
            </a:r>
            <a:br>
              <a:rPr lang="fr-FR" sz="2800" dirty="0" smtClean="0">
                <a:latin typeface="Avenir Light"/>
                <a:cs typeface="Avenir Light"/>
              </a:rPr>
            </a:br>
            <a:r>
              <a:rPr lang="fr-FR" sz="2800" dirty="0" smtClean="0">
                <a:latin typeface="Avenir Light"/>
                <a:cs typeface="Avenir Light"/>
              </a:rPr>
              <a:t>	- de </a:t>
            </a:r>
            <a:r>
              <a:rPr lang="fr-FR" sz="2800" dirty="0">
                <a:latin typeface="Avenir Light"/>
                <a:cs typeface="Avenir Light"/>
              </a:rPr>
              <a:t>confiance « spécifique » (dans leur banque</a:t>
            </a:r>
            <a:r>
              <a:rPr lang="fr-FR" sz="2800" dirty="0" smtClean="0">
                <a:latin typeface="Avenir Light"/>
                <a:cs typeface="Avenir Light"/>
              </a:rPr>
              <a:t>)</a:t>
            </a:r>
            <a:endParaRPr lang="fr-FR" sz="2800" dirty="0">
              <a:latin typeface="Avenir Light"/>
              <a:cs typeface="Avenir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99792" y="908720"/>
            <a:ext cx="31685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  <a:latin typeface="Avenir Next Regular"/>
                <a:cs typeface="Avenir Next Regular"/>
              </a:rPr>
              <a:t>D</a:t>
            </a:r>
            <a:r>
              <a:rPr lang="fr-FR" b="1" dirty="0" smtClean="0">
                <a:solidFill>
                  <a:schemeClr val="accent1"/>
                </a:solidFill>
                <a:latin typeface="Avenir Next Regular"/>
                <a:cs typeface="Avenir Next Regular"/>
              </a:rPr>
              <a:t>emande </a:t>
            </a:r>
            <a:r>
              <a:rPr lang="fr-FR" b="1" dirty="0">
                <a:solidFill>
                  <a:schemeClr val="accent1"/>
                </a:solidFill>
                <a:latin typeface="Avenir Next Regular"/>
                <a:cs typeface="Avenir Next Regular"/>
              </a:rPr>
              <a:t>des ménages  </a:t>
            </a:r>
          </a:p>
        </p:txBody>
      </p:sp>
    </p:spTree>
    <p:extLst>
      <p:ext uri="{BB962C8B-B14F-4D97-AF65-F5344CB8AC3E}">
        <p14:creationId xmlns:p14="http://schemas.microsoft.com/office/powerpoint/2010/main" val="232465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08001" y="764704"/>
            <a:ext cx="7858124" cy="409686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16387" name="Image 4" descr="245px-Le_Parisien_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38" y="908720"/>
            <a:ext cx="2366962" cy="503238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Titre 1"/>
          <p:cNvSpPr txBox="1">
            <a:spLocks/>
          </p:cNvSpPr>
          <p:nvPr/>
        </p:nvSpPr>
        <p:spPr bwMode="auto">
          <a:xfrm>
            <a:off x="0" y="23018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fr-FR" altLang="ja-JP" sz="2800" b="1" dirty="0">
                <a:solidFill>
                  <a:srgbClr val="FFFF00"/>
                </a:solidFill>
                <a:latin typeface="Avenir Black" charset="0"/>
                <a:cs typeface="Avenir Black" charset="0"/>
              </a:rPr>
              <a:t>Les Français sont-ils nuls en finance ?</a:t>
            </a:r>
            <a:endParaRPr lang="fr-FR" sz="2800" b="1" dirty="0">
              <a:solidFill>
                <a:srgbClr val="FFFF00"/>
              </a:solidFill>
              <a:latin typeface="Avenir Black" charset="0"/>
              <a:cs typeface="Avenir Black" charset="0"/>
            </a:endParaRPr>
          </a:p>
        </p:txBody>
      </p:sp>
      <p:sp>
        <p:nvSpPr>
          <p:cNvPr id="16389" name="Bouton d'action : Personnalisé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295400" y="2362200"/>
            <a:ext cx="1042988" cy="1042988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endParaRPr lang="fr-FR">
              <a:latin typeface="Calibri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95536" y="4941168"/>
            <a:ext cx="8478603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% bonnes réponses aux “</a:t>
            </a:r>
            <a:r>
              <a:rPr lang="fr-FR" dirty="0" err="1" smtClean="0">
                <a:solidFill>
                  <a:srgbClr val="FF0000"/>
                </a:solidFill>
              </a:rPr>
              <a:t>Big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Three</a:t>
            </a:r>
            <a:r>
              <a:rPr lang="fr-FR" dirty="0" smtClean="0">
                <a:solidFill>
                  <a:srgbClr val="FF0000"/>
                </a:solidFill>
              </a:rPr>
              <a:t>”</a:t>
            </a:r>
            <a:r>
              <a:rPr lang="fr-FR" dirty="0" smtClean="0"/>
              <a:t> (</a:t>
            </a:r>
            <a:r>
              <a:rPr lang="fr-FR" dirty="0" err="1" smtClean="0"/>
              <a:t>Lusardi</a:t>
            </a:r>
            <a:r>
              <a:rPr lang="fr-FR" dirty="0" smtClean="0"/>
              <a:t>-Mitchell, 2014) </a:t>
            </a:r>
          </a:p>
          <a:p>
            <a:r>
              <a:rPr lang="fr-FR" dirty="0" smtClean="0"/>
              <a:t>Allemagne 53%; Suisse 50%; Pays-Bas: 45%; Australie 43%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France: 31%;</a:t>
            </a:r>
            <a:r>
              <a:rPr lang="fr-FR" dirty="0" smtClean="0"/>
              <a:t> USA: 30%; Japon 27%; Italie: 25%; Suède 21%</a:t>
            </a:r>
          </a:p>
          <a:p>
            <a:r>
              <a:rPr lang="fr-FR" dirty="0" smtClean="0"/>
              <a:t>Actionnaires</a:t>
            </a:r>
            <a:r>
              <a:rPr lang="fr-FR" sz="1600" dirty="0" smtClean="0"/>
              <a:t> (directs ou indirects)</a:t>
            </a:r>
            <a:r>
              <a:rPr lang="fr-FR" dirty="0" smtClean="0"/>
              <a:t>: Allemagne </a:t>
            </a:r>
            <a:r>
              <a:rPr lang="fr-FR" dirty="0" smtClean="0">
                <a:sym typeface="Symbol"/>
              </a:rPr>
              <a:t></a:t>
            </a:r>
            <a:r>
              <a:rPr lang="fr-FR" dirty="0" smtClean="0"/>
              <a:t> 1/4, Suède </a:t>
            </a:r>
            <a:r>
              <a:rPr lang="fr-FR" dirty="0" smtClean="0">
                <a:sym typeface="Symbol"/>
              </a:rPr>
              <a:t> </a:t>
            </a:r>
            <a:r>
              <a:rPr lang="fr-FR" dirty="0" smtClean="0"/>
              <a:t>2/3…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195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69476"/>
            <a:ext cx="9144000" cy="523220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FFFF00"/>
                </a:solidFill>
              </a:rPr>
              <a:t>Vulgate des professionnels financiers ou </a:t>
            </a:r>
            <a:r>
              <a:rPr lang="fr-FR" dirty="0" smtClean="0">
                <a:solidFill>
                  <a:srgbClr val="FFFF00"/>
                </a:solidFill>
              </a:rPr>
              <a:t>assureurs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3728" y="908720"/>
            <a:ext cx="52988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  <a:latin typeface="Avenir Next Regular"/>
                <a:cs typeface="Avenir Next Regular"/>
              </a:rPr>
              <a:t>Environnement </a:t>
            </a:r>
            <a:r>
              <a:rPr lang="fr-FR" b="1" dirty="0">
                <a:solidFill>
                  <a:schemeClr val="accent1"/>
                </a:solidFill>
                <a:latin typeface="Avenir Next Regular"/>
                <a:cs typeface="Avenir Next Regular"/>
              </a:rPr>
              <a:t>juridique et économique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844824"/>
            <a:ext cx="9036496" cy="282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Avenir Next Regular"/>
                <a:cs typeface="Avenir Next Regular"/>
              </a:rPr>
              <a:t>(3) </a:t>
            </a:r>
            <a:r>
              <a:rPr lang="fr-FR" sz="2400" dirty="0" smtClean="0">
                <a:solidFill>
                  <a:srgbClr val="FF0000"/>
                </a:solidFill>
                <a:latin typeface="Avenir Next Regular"/>
                <a:cs typeface="Avenir Next Regular"/>
              </a:rPr>
              <a:t>La </a:t>
            </a:r>
            <a:r>
              <a:rPr lang="fr-FR" sz="2400" dirty="0">
                <a:solidFill>
                  <a:srgbClr val="FF0000"/>
                </a:solidFill>
                <a:latin typeface="Avenir Next Regular"/>
                <a:cs typeface="Avenir Next Regular"/>
              </a:rPr>
              <a:t>fiscalité sur les produits actions </a:t>
            </a:r>
            <a:r>
              <a:rPr lang="fr-FR" sz="2400" dirty="0">
                <a:latin typeface="Avenir Next Regular"/>
                <a:cs typeface="Avenir Next Regular"/>
              </a:rPr>
              <a:t>est particulièrement lourde en France (hors les contrats en unités de compte) </a:t>
            </a:r>
            <a:r>
              <a:rPr lang="fr-FR" sz="2400" dirty="0" smtClean="0">
                <a:latin typeface="Avenir Next Regular"/>
                <a:cs typeface="Avenir Next Regular"/>
              </a:rPr>
              <a:t>&amp; </a:t>
            </a:r>
            <a:r>
              <a:rPr lang="fr-FR" sz="2400" dirty="0">
                <a:latin typeface="Avenir Next Regular"/>
                <a:cs typeface="Avenir Next Regular"/>
              </a:rPr>
              <a:t>supérieure à celles </a:t>
            </a:r>
            <a:r>
              <a:rPr lang="fr-FR" sz="2400" dirty="0" smtClean="0">
                <a:latin typeface="Avenir Next Regular"/>
                <a:cs typeface="Avenir Next Regular"/>
              </a:rPr>
              <a:t>étrangères (avant 2017)</a:t>
            </a:r>
            <a:r>
              <a:rPr lang="fr-FR" sz="2400" dirty="0">
                <a:latin typeface="Avenir Next Regular"/>
                <a:cs typeface="Avenir Next Regular"/>
              </a:rPr>
              <a:t> </a:t>
            </a:r>
            <a:r>
              <a:rPr lang="fr-FR" sz="2400" dirty="0" smtClean="0">
                <a:latin typeface="Avenir Next Regular"/>
                <a:cs typeface="Avenir Next Regular"/>
              </a:rPr>
              <a:t/>
            </a:r>
            <a:br>
              <a:rPr lang="fr-FR" sz="2400" dirty="0" smtClean="0">
                <a:latin typeface="Avenir Next Regular"/>
                <a:cs typeface="Avenir Next Regular"/>
              </a:rPr>
            </a:br>
            <a:r>
              <a:rPr lang="fr-FR" sz="2400" dirty="0" smtClean="0">
                <a:latin typeface="Avenir Next Regular"/>
                <a:cs typeface="Avenir Next Regular"/>
              </a:rPr>
              <a:t>+ </a:t>
            </a:r>
            <a:r>
              <a:rPr lang="fr-FR" sz="2400" dirty="0">
                <a:latin typeface="Avenir Next Regular"/>
                <a:cs typeface="Avenir Next Regular"/>
              </a:rPr>
              <a:t>avantages conséquents accordés à l’épargne réglementée ou en assurance </a:t>
            </a:r>
            <a:r>
              <a:rPr lang="fr-FR" sz="2400" dirty="0" smtClean="0">
                <a:latin typeface="Avenir Next Regular"/>
                <a:cs typeface="Avenir Next Regular"/>
              </a:rPr>
              <a:t>vie</a:t>
            </a:r>
            <a:endParaRPr lang="fr-FR" sz="2400" dirty="0">
              <a:latin typeface="Avenir Next Regular"/>
              <a:cs typeface="Avenir Next Regular"/>
            </a:endParaRPr>
          </a:p>
          <a:p>
            <a:r>
              <a:rPr lang="fr-FR" sz="2400" dirty="0">
                <a:latin typeface="Avenir Next Regular"/>
                <a:cs typeface="Avenir Next Regular"/>
              </a:rPr>
              <a:t>(4) La </a:t>
            </a:r>
            <a:r>
              <a:rPr lang="fr-FR" sz="2400" dirty="0">
                <a:solidFill>
                  <a:srgbClr val="FF0000"/>
                </a:solidFill>
                <a:latin typeface="Avenir Next Regular"/>
                <a:cs typeface="Avenir Next Regular"/>
              </a:rPr>
              <a:t>réglementation prudentielle </a:t>
            </a:r>
            <a:r>
              <a:rPr lang="fr-FR" sz="2400" dirty="0">
                <a:latin typeface="Avenir Next Regular"/>
                <a:cs typeface="Avenir Next Regular"/>
              </a:rPr>
              <a:t>est jugée de plus en plus </a:t>
            </a:r>
            <a:r>
              <a:rPr lang="fr-FR" sz="2400" dirty="0" smtClean="0">
                <a:latin typeface="Avenir Next Regular"/>
                <a:cs typeface="Avenir Next Regular"/>
              </a:rPr>
              <a:t>contraignante</a:t>
            </a:r>
            <a:r>
              <a:rPr lang="fr-FR" sz="2400" dirty="0">
                <a:latin typeface="Avenir Next Regular"/>
                <a:cs typeface="Avenir Next Regular"/>
              </a:rPr>
              <a:t> </a:t>
            </a:r>
            <a:r>
              <a:rPr lang="fr-FR" sz="2400" dirty="0" smtClean="0">
                <a:latin typeface="Avenir Next Regular"/>
                <a:cs typeface="Avenir Next Regular"/>
              </a:rPr>
              <a:t>(devoir de conseil)</a:t>
            </a:r>
            <a:endParaRPr lang="fr-FR" sz="24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7030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20000"/>
          </a:spcAft>
          <a:buClr>
            <a:srgbClr val="0835A5"/>
          </a:buClr>
          <a:buSzTx/>
          <a:buFont typeface="Wingdings" pitchFamily="-97" charset="2"/>
          <a:buNone/>
          <a:tabLst/>
          <a:defRPr kumimoji="0" lang="en-IE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9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20000"/>
          </a:spcAft>
          <a:buClr>
            <a:srgbClr val="0835A5"/>
          </a:buClr>
          <a:buSzTx/>
          <a:buFont typeface="Wingdings" pitchFamily="-97" charset="2"/>
          <a:buNone/>
          <a:tabLst/>
          <a:defRPr kumimoji="0" lang="en-IE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97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25002</TotalTime>
  <Words>1966</Words>
  <Application>Microsoft Office PowerPoint</Application>
  <PresentationFormat>Affichage à l'écran (4:3)</PresentationFormat>
  <Paragraphs>223</Paragraphs>
  <Slides>31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Default Design</vt:lpstr>
      <vt:lpstr>Les épargnants français dans la crise :  Les leçons du Panel PATER  (juin 2007-décembre 2014)</vt:lpstr>
      <vt:lpstr>Focus: détention actions (directe ou indirecte) des ménages</vt:lpstr>
      <vt:lpstr>Composition du patrimoine global  des ménages français depuis 1996 (x3)</vt:lpstr>
      <vt:lpstr>Structure du patrimoine financier Français en 2000 et 2016 Fonds en euros: 21 à 34 %. Unités de compte: 6 %. Titres: 37 à 28 % </vt:lpstr>
      <vt:lpstr>Présentation PowerPoint</vt:lpstr>
      <vt:lpstr>Présentation PowerPoint</vt:lpstr>
      <vt:lpstr>Vulgate des professionnels financiers ou assureurs</vt:lpstr>
      <vt:lpstr>Présentation PowerPoint</vt:lpstr>
      <vt:lpstr>Vulgate des professionnels financiers ou assureurs</vt:lpstr>
      <vt:lpstr>Vulgate des professionnels financiers ou assureurs</vt:lpstr>
      <vt:lpstr>Présentation PowerPoint</vt:lpstr>
      <vt:lpstr>Direct individual stockholding in France  (Tns-Sofia): continuous decline at least until March 2016</vt:lpstr>
      <vt:lpstr>Présentation PowerPoint</vt:lpstr>
      <vt:lpstr>Présentation PowerPoint</vt:lpstr>
      <vt:lpstr>Vulgate des professionnels financiers ou assureurs</vt:lpstr>
      <vt:lpstr>Données &amp; résultats panel PATER (Patrimoine, préférences, temps et risque) </vt:lpstr>
      <vt:lpstr>Cac40 and Pater survey</vt:lpstr>
      <vt:lpstr>Présentation PowerPoint</vt:lpstr>
      <vt:lpstr>Présentation PowerPoint</vt:lpstr>
      <vt:lpstr>Présentation PowerPoint</vt:lpstr>
      <vt:lpstr>Rendements moyens anticipés  sur le marché boursier (à 5 ans)</vt:lpstr>
      <vt:lpstr>Présentation PowerPoint</vt:lpstr>
      <vt:lpstr>Présentation PowerPoint</vt:lpstr>
      <vt:lpstr>Présentation PowerPoint</vt:lpstr>
      <vt:lpstr>Présentation PowerPoint</vt:lpstr>
      <vt:lpstr>Résumé: le retournement des facteurs de demande</vt:lpstr>
      <vt:lpstr>AMF (C. Castanet): “visites mystères”</vt:lpstr>
      <vt:lpstr>Bilan de l’expérience mitigé pour la vulgate financière</vt:lpstr>
      <vt:lpstr>Solutions de moyen terme: surtout d’ordre macro</vt:lpstr>
      <vt:lpstr>Taux bas: vive l’immobilier!</vt:lpstr>
      <vt:lpstr>La question clef</vt:lpstr>
    </vt:vector>
  </TitlesOfParts>
  <Company>Pioneer Investments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Sonya Earls</dc:creator>
  <cp:lastModifiedBy>Andre Masson</cp:lastModifiedBy>
  <cp:revision>2326</cp:revision>
  <cp:lastPrinted>2017-11-28T10:04:59Z</cp:lastPrinted>
  <dcterms:created xsi:type="dcterms:W3CDTF">2013-06-26T14:48:00Z</dcterms:created>
  <dcterms:modified xsi:type="dcterms:W3CDTF">2019-03-18T19:00:36Z</dcterms:modified>
</cp:coreProperties>
</file>